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8" r:id="rId2"/>
    <p:sldId id="259" r:id="rId3"/>
    <p:sldId id="260" r:id="rId4"/>
    <p:sldId id="261" r:id="rId5"/>
    <p:sldId id="269" r:id="rId6"/>
    <p:sldId id="262" r:id="rId7"/>
    <p:sldId id="264" r:id="rId8"/>
    <p:sldId id="265" r:id="rId9"/>
    <p:sldId id="266" r:id="rId10"/>
    <p:sldId id="263" r:id="rId11"/>
    <p:sldId id="268" r:id="rId12"/>
    <p:sldId id="267" r:id="rId13"/>
  </p:sldIdLst>
  <p:sldSz cx="12192000" cy="6858000"/>
  <p:notesSz cx="6858000" cy="12192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cap="none" spc="0" baseline="0">
        <a:solidFill>
          <a:schemeClr val="tx1"/>
        </a:solidFill>
        <a:effectLst/>
        <a:latin typeface="Calibri" pitchFamily="2" charset="-18"/>
        <a:ea typeface="SimSun" charset="0"/>
        <a:cs typeface="Times New Roman" pitchFamily="1" charset="-1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727167122" val="1218" revOS="4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727167122" val="101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727167122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" d="100"/>
        <a:sy n="15" d="100"/>
      </p:scale>
      <p:origin x="0" y="0"/>
    </p:cViewPr>
  </p:sorterViewPr>
  <p:notesViewPr>
    <p:cSldViewPr snapToObjects="1" showGuides="1">
      <p:cViewPr>
        <p:scale>
          <a:sx n="74" d="100"/>
          <a:sy n="74" d="100"/>
        </p:scale>
        <p:origin x="1184" y="214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bg>
      <p:bgPr>
        <a:blipFill>
          <a:blip r:embed="rId2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JhYAABAAAAAmAAAACAAAAAEAAAAD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  <a:noFill/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OgXAADAPwAAsCIAABAAAAAmAAAACAAAAAGAAAAD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noFill/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4B26-68FB-B4BD-B559-9EE8051743CB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PkA+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05A0-EEFB-B4F3-B559-18A64B17434D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IYi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kl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NgJAABARwAAsCUAABAAAAAmAAAACAAAAAIAAAAAAAAA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0A30-7EFB-B4FC-B559-88A9441743DD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O0k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50C5-8BFB-B4A6-B559-7DF31E174328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Mc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YDYAALABAABARwAAsCUAABAAAAAmAAAACAAAAIMAAAAAAAAA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AgNQAAsCUAABAAAAAmAAAACAAAAAMAAAAAAAAA"/>
              </a:ext>
            </a:extLst>
          </p:cNvSpPr>
          <p:nvPr>
            <p:ph idx="1"/>
          </p:nvPr>
        </p:nvSpPr>
        <p:spPr>
          <a:xfrm>
            <a:off x="609600" y="274320"/>
            <a:ext cx="80264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3228-66FB-B4C4-B559-90917C1743C5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6E66-28FB-B498-B559-DECD2017438B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Kc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NgJAABARwAAsCUAABAAAAAmAAAACAAAAAAAAAAAAAAA"/>
              </a:ext>
            </a:extLst>
          </p:cNvSpPr>
          <p:nvPr>
            <p:ph idx="1"/>
          </p:nvPr>
        </p:nvSpPr>
        <p:spPr/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Kc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57FA-B4FB-B4A1-B559-42F419174317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ICB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027A-34FB-B4F4-B559-C2A14C174397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7QUAABwbAACtRQAAfSMAABAAAAAmAAAACAAAAIGA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+N/4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7QUAAOERAACtRQAAHBsAABAAAAAmAAAACAAAAIGAAAAAAAAA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384C-02FB-B4CE-B559-F49B761743A1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0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JsJ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22F2-BCFB-B4D4-B559-4A816C17431F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ytuł i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0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NgJAADgJAAAsCUAABAAAAAmAAAACAAAAAGAAAAAAAAA"/>
              </a:ext>
            </a:extLst>
          </p:cNvSpPr>
          <p:nvPr>
            <p:ph idx="1"/>
          </p:nvPr>
        </p:nvSpPr>
        <p:spPr>
          <a:xfrm>
            <a:off x="609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GM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ICYAANgJAABARwAAsCUAABAAAAAmAAAACAAAAAGAAAAAAAAA"/>
              </a:ext>
            </a:extLst>
          </p:cNvSpPr>
          <p:nvPr>
            <p:ph idx="2"/>
          </p:nvPr>
        </p:nvSpPr>
        <p:spPr>
          <a:xfrm>
            <a:off x="6197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G4M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51CE-80FB-B4A7-B559-76F21F174323}" type="datetime1">
              <a:t>24.09.2024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IU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o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0EFF-B1FB-B4F8-B559-47AD40174312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GA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HEJAADiJAAAYQ0AABAAAAAmAAAACAAAAIGAAAAAAAAA"/>
              </a:ext>
            </a:extLst>
          </p:cNvSpPr>
          <p:nvPr>
            <p:ph idx="1"/>
          </p:nvPr>
        </p:nvSpPr>
        <p:spPr>
          <a:xfrm>
            <a:off x="609600" y="1534795"/>
            <a:ext cx="53860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GENAADiJAAAsCUAABAAAAAmAAAACAAAAAGAAAAAAAAA"/>
              </a:ext>
            </a:extLst>
          </p:cNvSpPr>
          <p:nvPr>
            <p:ph idx="2"/>
          </p:nvPr>
        </p:nvSpPr>
        <p:spPr>
          <a:xfrm>
            <a:off x="609600" y="2174875"/>
            <a:ext cx="5386070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HSYAAHEJAABARwAAYQ0AABAAAAAmAAAACAAAAIGAAAAAAAAA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Y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HSYAAGENAABARwAAsCUAABAAAAAmAAAACAAAAAGAAAAAAAAA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59A1-EFFB-B4AF-B559-19FA1717434C}" type="datetime1">
              <a:t>24.09.2024</a:t>
            </a:fld>
            <a:endParaR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Cc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5964-2AFB-B4AF-B559-DCFA17174389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C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F42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56DE-90FB-B4A0-B559-66F518174333}" type="datetime1">
              <a:t>24.09.2024</a:t>
            </a:fld>
            <a:endParaR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635E-10FB-B495-B559-E6C02D1743B3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7001-4FFB-B486-B559-B9D33E1743EC}" type="datetime1">
              <a:t>24.09.2024</a:t>
            </a:fld>
            <a:endParaR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ND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255E-10FB-B4D3-B559-E6866B1743B3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K4BAABtHAAA1AgAABAAAAAmAAAACAAAAIGA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MI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Uh0AAK4BAABARwAAsCUAABAAAAAmAAAACAAAAAGAAAAAAAAA"/>
              </a:ext>
            </a:extLst>
          </p:cNvSpPr>
          <p:nvPr>
            <p:ph idx="1"/>
          </p:nvPr>
        </p:nvSpPr>
        <p:spPr>
          <a:xfrm>
            <a:off x="4766310" y="273050"/>
            <a:ext cx="6816090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IO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NQIAABtHAAAsCUAABAAAAAmAAAACAAAAAGA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P4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6516-58FB-B493-B559-AEC62B1743FB}" type="datetime1">
              <a:t>24.09.2024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cq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5265-2BFB-B4A4-B559-DDF11C174388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8An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sg4AAIgdAACyOwAABCEAABAAAAAmAAAACAAAAIGAAAAAAAAA"/>
              </a:ext>
            </a:extLst>
          </p:cNvSpPr>
          <p:nvPr>
            <p:ph type="title"/>
          </p:nvPr>
        </p:nvSpPr>
        <p:spPr>
          <a:xfrm>
            <a:off x="2388870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sg4AAMYDAACyOwAAFh0AABAAAAAmAAAACAAAAAGAAAAAAAAA"/>
              </a:ext>
            </a:extLst>
          </p:cNvSpPr>
          <p:nvPr>
            <p:ph idx="1"/>
          </p:nvPr>
        </p:nvSpPr>
        <p:spPr>
          <a:xfrm>
            <a:off x="2388870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Cw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sg4AAAQhAACyOwAA+CUAABAAAAAmAAAACAAAAAGAAAAAAAAA"/>
              </a:ext>
            </a:extLst>
          </p:cNvSpPr>
          <p:nvPr>
            <p:ph idx="2"/>
          </p:nvPr>
        </p:nvSpPr>
        <p:spPr>
          <a:xfrm>
            <a:off x="2388870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U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AAAAAAAAAAA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6E15C92-DCFB-B4AA-B559-2AFF1217437F}" type="datetime1">
              <a:t>24.09.2024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D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gE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6E129F3-BDFB-B4DF-B559-4B8A6717431E}" type="slidenum">
              <a:t>‹#›</a:t>
            </a:fld>
            <a:endParaRPr/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lue sky">
    <p:bg>
      <p:bgPr>
        <a:blipFill>
          <a:blip r:embed="rId13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LABAABARwAAuAgAABAAAAAmAAAACAAAAP//////////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NgJAABARwAAsCUAABAAAAAmAAAACAAAAP//////////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AMAABsnAABAFQAAWSkAABAAAAAmAAAACAAAAP//////////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fld id="{16E16F72-3CFB-B499-B559-CACC2117439F}" type="datetime1">
              <a:t>24.09.2024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BkAABsnAABgMQAAWSkAABAAAAAmAAAACAAAAP//////////"/>
              </a:ext>
            </a:extLst>
          </p:cNvSpPr>
          <p:nvPr>
            <p:ph type="ftr" sz="quarter" idx="3"/>
          </p:nvPr>
        </p:nvSpPr>
        <p:spPr>
          <a:xfrm>
            <a:off x="4165600" y="6356985"/>
            <a:ext cx="3860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wDUAABsnAABARwAAWSkAABAAAAAmAAAACAAAAP//////////"/>
              </a:ext>
            </a:extLst>
          </p:cNvSpPr>
          <p:nvPr>
            <p:ph type="sldNum" sz="quarter" idx="4"/>
          </p:nvPr>
        </p:nvSpPr>
        <p:spPr>
          <a:xfrm>
            <a:off x="8737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fld id="{16E131DE-90FB-B4C7-B559-66927F174333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marR="0" indent="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9pPr>
    </p:titleStyle>
    <p:bodyStyle>
      <a:lvl1pPr marL="342900" marR="0" indent="-3429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1pPr>
      <a:lvl2pPr marL="74295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2pPr>
      <a:lvl3pPr marL="1143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3pPr>
      <a:lvl4pPr marL="1600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4pPr>
      <a:lvl5pPr marL="20574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5pPr>
      <a:lvl6pPr marL="25146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6pPr>
      <a:lvl7pPr marL="29718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7pPr>
      <a:lvl8pPr marL="3429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8pPr>
      <a:lvl9pPr marL="3886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9pPr>
    </p:bodyStyle>
    <p:other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-18"/>
          <a:ea typeface="SimSun" charset="0"/>
          <a:cs typeface="Times New Roman" pitchFamily="1" charset="-18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Centrum Integracji Społecznej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>
              <a:defRPr sz="3000" cap="none"/>
            </a:pPr>
            <a:r>
              <a:t>Centrum Integracji Społecznej w Kętrzynie prowadzone jest przez </a:t>
            </a:r>
          </a:p>
          <a:p>
            <a:pPr>
              <a:defRPr sz="3000" cap="none"/>
            </a:pPr>
            <a:r>
              <a:t>Stowarzyszenie Kobieta na PLUS.</a:t>
            </a:r>
          </a:p>
          <a:p>
            <a:pPr>
              <a:defRPr sz="3000" cap="none"/>
            </a:pPr>
            <a:r>
              <a:t>Stowarzyszenie prowadzi również od 2017 roku Centrum Integracji Społecznej w Piszu.   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Reintegracja społeczna w CIS w Kętrzynie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Reintegracja społeczna to m.in. zajęcia z doradcą zawodowym, psychologiem, terapeutą uzależnień, pracownikiem socjalnym, itp. Ale również okolicznościowe spotkania integracyjne, wycieczki, grupowe gry i zabawy integracyjne, itp.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Reintegracja zawodowa w CIS w Kętrzynie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Reintegracja zawodowa to m.in. odbywanie praktyk zawodowych u pracodawców poza siedzibą Centrum. </a:t>
            </a:r>
          </a:p>
          <a:p>
            <a:pPr algn="just">
              <a:defRPr sz="3000" cap="none"/>
            </a:pPr>
            <a:r>
              <a:t>Praktyki odbywać się mogą również w formie usług opiekuńczych u osób prywatnych. Jest to tzw. opieka osób zależnych (starszych, z niepełnosprawnością, dzieci). 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vQUAABoNAAB9RQAAqBEAABAAAAAmAAAACAAAAAEAAAAAAAAA"/>
              </a:ext>
            </a:extLst>
          </p:cNvSpPr>
          <p:nvPr>
            <p:ph type="ctrTitle"/>
          </p:nvPr>
        </p:nvSpPr>
        <p:spPr>
          <a:xfrm>
            <a:off x="932815" y="2129790"/>
            <a:ext cx="10363200" cy="740410"/>
          </a:xfrm>
        </p:spPr>
        <p:txBody>
          <a:bodyPr/>
          <a:lstStyle/>
          <a:p>
            <a:r>
              <a:t>Kontakt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ctr">
              <a:defRPr sz="3000" cap="none"/>
            </a:pPr>
            <a:r>
              <a:t>Centrum Integracji Społecznej w Kętrzynie</a:t>
            </a:r>
          </a:p>
          <a:p>
            <a:pPr algn="ctr">
              <a:defRPr sz="3000" cap="none"/>
            </a:pPr>
            <a:r>
              <a:t>Ul. Miejska 7, 11-400 Kętrzyn</a:t>
            </a:r>
          </a:p>
          <a:p>
            <a:pPr algn="ctr">
              <a:defRPr sz="3000" cap="none"/>
            </a:pPr>
            <a:r>
              <a:t>Tel. </a:t>
            </a:r>
            <a:r>
              <a:rPr b="1" cap="none"/>
              <a:t>530 477 407</a:t>
            </a:r>
          </a:p>
          <a:p>
            <a:pPr algn="just">
              <a:defRPr sz="3000" cap="none"/>
            </a:pPr>
            <a:endParaRPr b="1" cap="none"/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Centrum Integracji Społecznej (CIS)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A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Centrum funkcjonuje na mocy Ustawy o zatrudnieniu socjalnym oraz Ustawy o ekonomii społecznej.</a:t>
            </a:r>
          </a:p>
          <a:p>
            <a:pPr algn="just">
              <a:defRPr sz="3000" cap="none"/>
            </a:pPr>
            <a:r>
              <a:t>Status CIS w Kętrzynie przyznał Wojewoda Warmińsko - Mazurski </a:t>
            </a:r>
            <a:r>
              <a:rPr b="1" cap="none"/>
              <a:t>20 lipca 2024 roku</a:t>
            </a:r>
            <a:r>
              <a:t>. Zgodnie ze statusem CIS w Kętrzynie obejmuje swoim działaniem teren całego powiatu kętrzyńskiego. </a:t>
            </a:r>
          </a:p>
          <a:p>
            <a:pPr algn="just">
              <a:defRPr sz="3000" cap="none"/>
            </a:pPr>
            <a:r>
              <a:t>Centrum jest podmiotem ekonomii społecznej.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Podmiot ekonomii społecznej (PES)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Do podmiotów ekonomii społecznej zaliczamy: spółdzielnie socjalne, spółdzielnie pracy, spółdzielnie inwalidów, jednostki reintegracji społeczno - zawodowej (CIS i KIS, WTZ i ZAZ), organizacje pozarządowe i podobne podmioty (stowarzyszenia, fundacje, spółki non profit, podmioty kościelne, stowarzyszenia JST, koła gospodyń wiejskich).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DbAQ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kJCQc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A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Ekonomia społeczna (ES)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Ekonomia społeczna - to działalność podmiotów ekonomii społecznej na rzecz społeczności lokalnej </a:t>
            </a:r>
            <a:br/>
            <a:r>
              <a:t>w zakresie reintegracji społecznej i zawodowej, dla osób zagrożonych wykluczeniem społecznym  oraz świadczenia usług społecznych, realizowana w formie działalności gospodarczej lub działalności pożytku publicznego o charakterze odpłatnym.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A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Odpłatna działalność pożytku publicznego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Odpłatna działalność pożytku publicznego - oznacza, że wszelkie dochody uzyskane z działalności CIS są </a:t>
            </a:r>
            <a:br/>
            <a:r>
              <a:t>w całości przeznaczane na działalność statutową organizacji, a nie na zysk. W przypadku Centrum są to działania reintegrujące oraz wspierające Uczestników CIS.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wc8YM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A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Działalność Centrum Integracji Społecznej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A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Działalność CIS koncentruje się na potrzebach ludzi, którzy często z przyczyn niezależnych od siebie, takich jak niepełnosprawność, choroba psychiczna, wiek, długotrwałe bezrobocie czy ubóstwo, nie mogą </a:t>
            </a:r>
            <a:br/>
            <a:r>
              <a:t>w pełni uczestniczyć w życiu społecznym czy zawodowym.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Zadania Centrum Integracji Społecznej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A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Zadaniem CIS jest świadczenie usług służących reintegracji społecznej i zawodowej osobom długotrwale bezrobotnym, bezdomnym, osobom niepełnosprawnym, uzależnionym od alkoholu </a:t>
            </a:r>
            <a:br/>
            <a:r>
              <a:t>i narkotyków, chorym psychicznie, zwalnianym </a:t>
            </a:r>
            <a:br/>
            <a:r>
              <a:t>z zakładów karnych oraz uchodźcom.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Reintegracja społeczna - definicja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Reintegracja społeczna - to działania służące odbudowaniu lub nabyciu i podtrzymaniu umiejętności uczestniczenia w życiu społeczności lokalnej i pełnienia ról społecznych w miejscu pracy, zamieszkania lub pobytu, w tym rehabilitację społeczną osób niepełnosprawnych.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B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oAUAABoNAABgRQAAqBEAABAAAAAmAAAACAAAAAEAAAAAAAAA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740410"/>
          </a:xfrm>
        </p:spPr>
        <p:txBody>
          <a:bodyPr/>
          <a:lstStyle/>
          <a:p>
            <a:r>
              <a:t>Reintegracja zawodowa - definicja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knryZhMAAAAlAAAAZAAAAA8BAAAAkAAAAEgAAACQAAAASAAAAAAAAAAAAAAAAAAAAAEAAABQAAAAAAAAAAAA4D8AAAAAAADgPwAAAAAAAOA/AAAAAAAA4D8AAAAAAADgPwAAAAAAAOA/AAAAAAAA4D8AAAAAAADgPwAAAAAAAOA/AAAAAAAA4D8CAAAAjAAAAAA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Bf///wEAAAAAAAAAAAAAAAAAAAAAAAAAAAAAAAAAAAAAAAAAAAZJjAJ/f38AlpaWA8zMzADAwP8Af39/AAAAAAAAAAAAAAAAAAAAAAAAAAAAIQAAABgAAAAUAAAAQAsAAPsSAADAPwAAsCIAABAAAAAmAAAACAAAAAEAAAAAAAAA"/>
              </a:ext>
            </a:extLst>
          </p:cNvSpPr>
          <p:nvPr>
            <p:ph type="subTitle" idx="1"/>
          </p:nvPr>
        </p:nvSpPr>
        <p:spPr>
          <a:xfrm>
            <a:off x="1828800" y="3085465"/>
            <a:ext cx="8534400" cy="2553335"/>
          </a:xfrm>
        </p:spPr>
        <p:txBody>
          <a:bodyPr/>
          <a:lstStyle/>
          <a:p>
            <a:pPr algn="just">
              <a:defRPr sz="3000" cap="none"/>
            </a:pPr>
            <a:r>
              <a:t>Reintegracja zawodowa - to działania służące zdobyciu nowych kwalifikacji, kompetencji, wiedzy </a:t>
            </a:r>
            <a:br/>
            <a:r>
              <a:t>i umiejętności w celu odbudowania lub uzyskania </a:t>
            </a:r>
            <a:br/>
            <a:r>
              <a:t>i podtrzymania zdolności do samodzielnego świadczenia pracy na rynku pracy, w tym rehabilitację zawodową osób niepełnosprawnych.</a:t>
            </a:r>
          </a:p>
        </p:txBody>
      </p:sp>
      <p:pic>
        <p:nvPicPr>
          <p:cNvPr id="4" name="Obraz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AB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GkFAAAXAwAAcw8AACEN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79475" y="502285"/>
            <a:ext cx="1631950" cy="163195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Obraz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knryZhMAAAAlAAAAEQAAAC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CjAwQ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P///wX///8BAAAAAAAAAAAAAAAAAAAAAAAAAAAAAAAAAAAAAAAAAAAGSYwCf39/AJaWlgPMzMwAwMD/AH9/fwAAAAAAAAAAAAAAAAD///8AAAAAACEAAAAYAAAAFAAAAC03AACfBgAATUUAABoLAAAQ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8969375" y="1076325"/>
            <a:ext cx="2296160" cy="7283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6498C"/>
      </a:dk1>
      <a:lt1>
        <a:srgbClr val="FFFFFF"/>
      </a:lt1>
      <a:dk2>
        <a:srgbClr val="06498C"/>
      </a:dk2>
      <a:lt2>
        <a:srgbClr val="969696"/>
      </a:lt2>
      <a:accent1>
        <a:srgbClr val="FFFFFF"/>
      </a:accent1>
      <a:accent2>
        <a:srgbClr val="8DC6FF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66CC"/>
      </a:hlink>
      <a:folHlink>
        <a:srgbClr val="00A8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4B3523"/>
        </a:dk1>
        <a:lt1>
          <a:srgbClr val="FFFFD9"/>
        </a:lt1>
        <a:dk2>
          <a:srgbClr val="4B3523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569CA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Panoramiczny</PresentationFormat>
  <Paragraphs>31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4" baseType="lpstr">
      <vt:lpstr>Calibri</vt:lpstr>
      <vt:lpstr>Presentation</vt:lpstr>
      <vt:lpstr>Centrum Integracji Społecznej</vt:lpstr>
      <vt:lpstr>Centrum Integracji Społecznej (CIS)</vt:lpstr>
      <vt:lpstr>Podmiot ekonomii społecznej (PES)</vt:lpstr>
      <vt:lpstr>Ekonomia społeczna (ES)</vt:lpstr>
      <vt:lpstr>Odpłatna działalność pożytku publicznego</vt:lpstr>
      <vt:lpstr>Działalność Centrum Integracji Społecznej</vt:lpstr>
      <vt:lpstr>Zadania Centrum Integracji Społecznej</vt:lpstr>
      <vt:lpstr>Reintegracja społeczna - definicja</vt:lpstr>
      <vt:lpstr>Reintegracja zawodowa - definicja</vt:lpstr>
      <vt:lpstr>Reintegracja społeczna w CIS w Kętrzynie</vt:lpstr>
      <vt:lpstr>Reintegracja zawodowa w CIS w Kętrzynie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golinska.j</dc:creator>
  <cp:keywords/>
  <dc:description/>
  <cp:lastModifiedBy>Straż Miejska Miastoketrzyn</cp:lastModifiedBy>
  <cp:revision>1</cp:revision>
  <dcterms:created xsi:type="dcterms:W3CDTF">2019-09-04T15:21:20Z</dcterms:created>
  <dcterms:modified xsi:type="dcterms:W3CDTF">2024-09-24T12:28:19Z</dcterms:modified>
</cp:coreProperties>
</file>