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handoutMasterIdLst>
    <p:handoutMasterId r:id="rId79"/>
  </p:handoutMasterIdLst>
  <p:sldIdLst>
    <p:sldId id="257" r:id="rId2"/>
    <p:sldId id="283" r:id="rId3"/>
    <p:sldId id="339" r:id="rId4"/>
    <p:sldId id="302" r:id="rId5"/>
    <p:sldId id="303" r:id="rId6"/>
    <p:sldId id="300" r:id="rId7"/>
    <p:sldId id="299" r:id="rId8"/>
    <p:sldId id="261" r:id="rId9"/>
    <p:sldId id="262" r:id="rId10"/>
    <p:sldId id="263" r:id="rId11"/>
    <p:sldId id="260" r:id="rId12"/>
    <p:sldId id="265" r:id="rId13"/>
    <p:sldId id="276" r:id="rId14"/>
    <p:sldId id="266" r:id="rId15"/>
    <p:sldId id="268" r:id="rId16"/>
    <p:sldId id="274" r:id="rId17"/>
    <p:sldId id="271" r:id="rId18"/>
    <p:sldId id="284" r:id="rId19"/>
    <p:sldId id="286" r:id="rId20"/>
    <p:sldId id="296" r:id="rId21"/>
    <p:sldId id="297" r:id="rId22"/>
    <p:sldId id="310" r:id="rId23"/>
    <p:sldId id="313" r:id="rId24"/>
    <p:sldId id="311" r:id="rId25"/>
    <p:sldId id="298" r:id="rId26"/>
    <p:sldId id="314" r:id="rId27"/>
    <p:sldId id="332" r:id="rId28"/>
    <p:sldId id="325" r:id="rId29"/>
    <p:sldId id="341" r:id="rId30"/>
    <p:sldId id="342" r:id="rId31"/>
    <p:sldId id="345" r:id="rId32"/>
    <p:sldId id="344" r:id="rId33"/>
    <p:sldId id="315" r:id="rId34"/>
    <p:sldId id="324" r:id="rId35"/>
    <p:sldId id="316" r:id="rId36"/>
    <p:sldId id="326" r:id="rId37"/>
    <p:sldId id="327" r:id="rId38"/>
    <p:sldId id="317" r:id="rId39"/>
    <p:sldId id="333" r:id="rId40"/>
    <p:sldId id="334" r:id="rId41"/>
    <p:sldId id="318" r:id="rId42"/>
    <p:sldId id="335" r:id="rId43"/>
    <p:sldId id="336" r:id="rId44"/>
    <p:sldId id="319" r:id="rId45"/>
    <p:sldId id="337" r:id="rId46"/>
    <p:sldId id="340" r:id="rId47"/>
    <p:sldId id="277" r:id="rId48"/>
    <p:sldId id="287" r:id="rId49"/>
    <p:sldId id="291" r:id="rId50"/>
    <p:sldId id="293" r:id="rId51"/>
    <p:sldId id="292" r:id="rId52"/>
    <p:sldId id="294" r:id="rId53"/>
    <p:sldId id="288" r:id="rId54"/>
    <p:sldId id="307" r:id="rId55"/>
    <p:sldId id="289" r:id="rId56"/>
    <p:sldId id="290" r:id="rId57"/>
    <p:sldId id="309" r:id="rId58"/>
    <p:sldId id="308" r:id="rId59"/>
    <p:sldId id="273" r:id="rId60"/>
    <p:sldId id="279" r:id="rId61"/>
    <p:sldId id="329" r:id="rId62"/>
    <p:sldId id="280" r:id="rId63"/>
    <p:sldId id="330" r:id="rId64"/>
    <p:sldId id="320" r:id="rId65"/>
    <p:sldId id="322" r:id="rId66"/>
    <p:sldId id="321" r:id="rId67"/>
    <p:sldId id="338" r:id="rId68"/>
    <p:sldId id="272" r:id="rId69"/>
    <p:sldId id="331" r:id="rId70"/>
    <p:sldId id="301" r:id="rId71"/>
    <p:sldId id="323" r:id="rId72"/>
    <p:sldId id="305" r:id="rId73"/>
    <p:sldId id="282" r:id="rId74"/>
    <p:sldId id="306" r:id="rId75"/>
    <p:sldId id="304" r:id="rId76"/>
    <p:sldId id="281" r:id="rId77"/>
  </p:sldIdLst>
  <p:sldSz cx="12192000" cy="6858000"/>
  <p:notesSz cx="6797675" cy="9926638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5F28F35F-2E03-4F56-A9A7-C7F218014C6B}">
          <p14:sldIdLst/>
        </p14:section>
        <p14:section name="Sekcja bez tytułu" id="{4544B7C8-16BD-4F33-ACA8-405946D005A6}">
          <p14:sldIdLst>
            <p14:sldId id="257"/>
            <p14:sldId id="283"/>
            <p14:sldId id="339"/>
            <p14:sldId id="302"/>
            <p14:sldId id="303"/>
            <p14:sldId id="300"/>
            <p14:sldId id="299"/>
            <p14:sldId id="261"/>
            <p14:sldId id="262"/>
            <p14:sldId id="263"/>
            <p14:sldId id="260"/>
            <p14:sldId id="265"/>
            <p14:sldId id="276"/>
            <p14:sldId id="266"/>
            <p14:sldId id="268"/>
            <p14:sldId id="274"/>
            <p14:sldId id="271"/>
            <p14:sldId id="284"/>
            <p14:sldId id="286"/>
            <p14:sldId id="296"/>
            <p14:sldId id="297"/>
            <p14:sldId id="310"/>
            <p14:sldId id="313"/>
            <p14:sldId id="311"/>
            <p14:sldId id="298"/>
            <p14:sldId id="314"/>
            <p14:sldId id="332"/>
            <p14:sldId id="325"/>
            <p14:sldId id="341"/>
            <p14:sldId id="342"/>
            <p14:sldId id="345"/>
            <p14:sldId id="344"/>
            <p14:sldId id="315"/>
            <p14:sldId id="324"/>
            <p14:sldId id="316"/>
            <p14:sldId id="326"/>
            <p14:sldId id="327"/>
            <p14:sldId id="317"/>
            <p14:sldId id="333"/>
            <p14:sldId id="334"/>
            <p14:sldId id="318"/>
            <p14:sldId id="335"/>
            <p14:sldId id="336"/>
            <p14:sldId id="319"/>
            <p14:sldId id="337"/>
            <p14:sldId id="340"/>
            <p14:sldId id="277"/>
            <p14:sldId id="287"/>
            <p14:sldId id="291"/>
            <p14:sldId id="293"/>
            <p14:sldId id="292"/>
            <p14:sldId id="294"/>
            <p14:sldId id="288"/>
            <p14:sldId id="307"/>
            <p14:sldId id="289"/>
            <p14:sldId id="290"/>
            <p14:sldId id="309"/>
            <p14:sldId id="308"/>
          </p14:sldIdLst>
        </p14:section>
        <p14:section name="Sekcja bez tytułu" id="{6D720731-CC59-41C1-84B9-DE5FA1209B67}">
          <p14:sldIdLst>
            <p14:sldId id="273"/>
            <p14:sldId id="279"/>
            <p14:sldId id="329"/>
            <p14:sldId id="280"/>
            <p14:sldId id="330"/>
            <p14:sldId id="320"/>
            <p14:sldId id="322"/>
            <p14:sldId id="321"/>
            <p14:sldId id="338"/>
            <p14:sldId id="272"/>
            <p14:sldId id="331"/>
            <p14:sldId id="301"/>
            <p14:sldId id="323"/>
            <p14:sldId id="305"/>
            <p14:sldId id="282"/>
            <p14:sldId id="306"/>
            <p14:sldId id="304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ED95814-E6C9-5616-6C03-253186CEAF64}" name="Ewa Wiszniewska" initials="EW" userId="S-1-5-21-3024565469-1285026645-296458210-1119" providerId="AD"/>
  <p188:author id="{FF23826F-590E-A40F-C94D-18AB725D70CA}" name="Beata x" initials="Bx" userId="40ffcc002d913807" providerId="Windows Live"/>
  <p188:author id="{475A0ED8-D32D-6C74-D9D8-5387593438A2}" name="Joanna Lemańska" initials="JL" userId="fa29b9547f8ddda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Styl jasny 3 — Ak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 jasny 3 — Ak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A111915-BE36-4E01-A7E5-04B1672EAD32}" styleName="Styl jasny 2 — Ak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Styl z motywem 1 — Ak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Styl jasny 2 — Ak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85BE263C-DBD7-4A20-BB59-AAB30ACAA65A}" styleName="Styl pośredni 3 — 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FD0F851-EC5A-4D38-B0AD-8093EC10F338}" styleName="Styl jasny 1 — Ak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7CE84F3-28C3-443E-9E96-99CF82512B78}" styleName="Styl ciemny 1 — Ak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29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0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3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microsoft.com/office/2018/10/relationships/authors" Target="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Kraj</c:v>
                </c:pt>
              </c:strCache>
            </c:strRef>
          </c:tx>
          <c:spPr>
            <a:noFill/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</c:strCache>
            </c:strRef>
          </c:cat>
          <c:val>
            <c:numRef>
              <c:f>Arkusz1!$B$2:$B$7</c:f>
              <c:numCache>
                <c:formatCode>General</c:formatCode>
                <c:ptCount val="6"/>
                <c:pt idx="0">
                  <c:v>5.4</c:v>
                </c:pt>
                <c:pt idx="1">
                  <c:v>5.4</c:v>
                </c:pt>
                <c:pt idx="2">
                  <c:v>5.3</c:v>
                </c:pt>
                <c:pt idx="3">
                  <c:v>5.0999999999999996</c:v>
                </c:pt>
                <c:pt idx="4">
                  <c:v>5</c:v>
                </c:pt>
                <c:pt idx="5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27-42D8-8720-3D293772AAEC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Województwo</c:v>
                </c:pt>
              </c:strCache>
            </c:strRef>
          </c:tx>
          <c:spPr>
            <a:noFill/>
            <a:ln w="25400" cap="flat" cmpd="sng" algn="ctr">
              <a:solidFill>
                <a:schemeClr val="accent2"/>
              </a:soli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</c:strCache>
            </c:strRef>
          </c:cat>
          <c:val>
            <c:numRef>
              <c:f>Arkusz1!$C$2:$C$7</c:f>
              <c:numCache>
                <c:formatCode>General</c:formatCode>
                <c:ptCount val="6"/>
                <c:pt idx="0">
                  <c:v>8.8000000000000007</c:v>
                </c:pt>
                <c:pt idx="1">
                  <c:v>8.8000000000000007</c:v>
                </c:pt>
                <c:pt idx="2">
                  <c:v>8.5</c:v>
                </c:pt>
                <c:pt idx="3">
                  <c:v>8.1</c:v>
                </c:pt>
                <c:pt idx="4">
                  <c:v>7.7</c:v>
                </c:pt>
                <c:pt idx="5">
                  <c:v>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27-42D8-8720-3D293772AAEC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Powiat</c:v>
                </c:pt>
              </c:strCache>
            </c:strRef>
          </c:tx>
          <c:spPr>
            <a:noFill/>
            <a:ln w="25400" cap="flat" cmpd="sng" algn="ctr">
              <a:solidFill>
                <a:schemeClr val="accent3"/>
              </a:soli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</c:strCache>
            </c:strRef>
          </c:cat>
          <c:val>
            <c:numRef>
              <c:f>Arkusz1!$D$2:$D$7</c:f>
              <c:numCache>
                <c:formatCode>General</c:formatCode>
                <c:ptCount val="6"/>
                <c:pt idx="0">
                  <c:v>16.8</c:v>
                </c:pt>
                <c:pt idx="1">
                  <c:v>17</c:v>
                </c:pt>
                <c:pt idx="2">
                  <c:v>16.399999999999999</c:v>
                </c:pt>
                <c:pt idx="3">
                  <c:v>15.6</c:v>
                </c:pt>
                <c:pt idx="4">
                  <c:v>15.1</c:v>
                </c:pt>
                <c:pt idx="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27-42D8-8720-3D293772AA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35"/>
        <c:axId val="1312044703"/>
        <c:axId val="1312047583"/>
      </c:barChart>
      <c:catAx>
        <c:axId val="1312044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12047583"/>
        <c:crosses val="autoZero"/>
        <c:auto val="1"/>
        <c:lblAlgn val="ctr"/>
        <c:lblOffset val="100"/>
        <c:noMultiLvlLbl val="0"/>
      </c:catAx>
      <c:valAx>
        <c:axId val="13120475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120447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napływ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Bezrobotni zarejestrowani wg stanu na dzień 31.07.2023</c:v>
                </c:pt>
                <c:pt idx="1">
                  <c:v>Bezrobotni zarejestrowani wg stanu na dzień 31.07.2024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229</c:v>
                </c:pt>
                <c:pt idx="1">
                  <c:v>257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43-453C-A1A5-B2F9437DC6AB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odpływ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Bezrobotni zarejestrowani wg stanu na dzień 31.07.2023</c:v>
                </c:pt>
                <c:pt idx="1">
                  <c:v>Bezrobotni zarejestrowani wg stanu na dzień 31.07.2024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267</c:v>
                </c:pt>
                <c:pt idx="1">
                  <c:v>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43-453C-A1A5-B2F9437DC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axId val="1668732143"/>
        <c:axId val="1668755663"/>
      </c:barChart>
      <c:catAx>
        <c:axId val="1668732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68755663"/>
        <c:crosses val="autoZero"/>
        <c:auto val="1"/>
        <c:lblAlgn val="ctr"/>
        <c:lblOffset val="100"/>
        <c:noMultiLvlLbl val="0"/>
      </c:catAx>
      <c:valAx>
        <c:axId val="16687556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68732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166666666666666E-2"/>
          <c:y val="0.11954759662430268"/>
          <c:w val="0.91387254901960779"/>
          <c:h val="0.712258620222101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18-24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Lipiec 2023</c:v>
                </c:pt>
                <c:pt idx="1">
                  <c:v>Lipiec 2024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241</c:v>
                </c:pt>
                <c:pt idx="1">
                  <c:v>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62-4B1B-AD55-8BF5EB5AA6CA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25-34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Lipiec 2023</c:v>
                </c:pt>
                <c:pt idx="1">
                  <c:v>Lipiec 2024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669</c:v>
                </c:pt>
                <c:pt idx="1">
                  <c:v>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62-4B1B-AD55-8BF5EB5AA6CA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35-44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Lipiec 2023</c:v>
                </c:pt>
                <c:pt idx="1">
                  <c:v>Lipiec 2024</c:v>
                </c:pt>
              </c:strCache>
            </c:strRef>
          </c:cat>
          <c:val>
            <c:numRef>
              <c:f>Arkusz1!$D$2:$D$3</c:f>
              <c:numCache>
                <c:formatCode>General</c:formatCode>
                <c:ptCount val="2"/>
                <c:pt idx="0">
                  <c:v>711</c:v>
                </c:pt>
                <c:pt idx="1">
                  <c:v>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62-4B1B-AD55-8BF5EB5AA6CA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45-54</c:v>
                </c:pt>
              </c:strCache>
            </c:strRef>
          </c:tx>
          <c:spPr>
            <a:pattFill prst="narHorz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Lipiec 2023</c:v>
                </c:pt>
                <c:pt idx="1">
                  <c:v>Lipiec 2024</c:v>
                </c:pt>
              </c:strCache>
            </c:strRef>
          </c:cat>
          <c:val>
            <c:numRef>
              <c:f>Arkusz1!$E$2:$E$3</c:f>
              <c:numCache>
                <c:formatCode>General</c:formatCode>
                <c:ptCount val="2"/>
                <c:pt idx="0">
                  <c:v>583</c:v>
                </c:pt>
                <c:pt idx="1">
                  <c:v>546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EF-4D3A-B49A-C856DC274F99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55-59</c:v>
                </c:pt>
              </c:strCache>
            </c:strRef>
          </c:tx>
          <c:spPr>
            <a:pattFill prst="narHorz">
              <a:fgClr>
                <a:schemeClr val="accent5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5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Lipiec 2023</c:v>
                </c:pt>
                <c:pt idx="1">
                  <c:v>Lipiec 2024</c:v>
                </c:pt>
              </c:strCache>
            </c:strRef>
          </c:cat>
          <c:val>
            <c:numRef>
              <c:f>Arkusz1!$F$2:$F$3</c:f>
              <c:numCache>
                <c:formatCode>General</c:formatCode>
                <c:ptCount val="2"/>
                <c:pt idx="0">
                  <c:v>297</c:v>
                </c:pt>
                <c:pt idx="1">
                  <c:v>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EF-4D3A-B49A-C856DC274F99}"/>
            </c:ext>
          </c:extLst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60 i więcej</c:v>
                </c:pt>
              </c:strCache>
            </c:strRef>
          </c:tx>
          <c:spPr>
            <a:pattFill prst="narHorz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Lipiec 2023</c:v>
                </c:pt>
                <c:pt idx="1">
                  <c:v>Lipiec 2024</c:v>
                </c:pt>
              </c:strCache>
            </c:strRef>
          </c:cat>
          <c:val>
            <c:numRef>
              <c:f>Arkusz1!$G$2:$G$3</c:f>
              <c:numCache>
                <c:formatCode>General</c:formatCode>
                <c:ptCount val="2"/>
                <c:pt idx="0">
                  <c:v>186</c:v>
                </c:pt>
                <c:pt idx="1">
                  <c:v>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EF-4D3A-B49A-C856DC274F9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802663311"/>
        <c:axId val="1802651311"/>
      </c:barChart>
      <c:catAx>
        <c:axId val="1802663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02651311"/>
        <c:crosses val="autoZero"/>
        <c:auto val="1"/>
        <c:lblAlgn val="ctr"/>
        <c:lblOffset val="100"/>
        <c:noMultiLvlLbl val="0"/>
      </c:catAx>
      <c:valAx>
        <c:axId val="18026513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02663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none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Wskaźnik</a:t>
            </a:r>
            <a:r>
              <a:rPr lang="pl-PL" dirty="0"/>
              <a:t> </a:t>
            </a:r>
            <a:r>
              <a:rPr lang="en-US" dirty="0"/>
              <a:t> </a:t>
            </a:r>
            <a:r>
              <a:rPr lang="pl-PL" dirty="0"/>
              <a:t>realizacji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none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wskaźnik efektywności</c:v>
                </c:pt>
              </c:strCache>
            </c:strRef>
          </c:tx>
          <c:spPr>
            <a:noFill/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FEWiM 2024 (II-VI 2024)</c:v>
                </c:pt>
                <c:pt idx="1">
                  <c:v>FEWiM 2023-2024</c:v>
                </c:pt>
                <c:pt idx="2">
                  <c:v>RPO 2021-2022</c:v>
                </c:pt>
                <c:pt idx="3">
                  <c:v>POWER 2021-2022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91.16</c:v>
                </c:pt>
                <c:pt idx="1">
                  <c:v>85.71</c:v>
                </c:pt>
                <c:pt idx="2">
                  <c:v>86.57</c:v>
                </c:pt>
                <c:pt idx="3">
                  <c:v>73.94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62-4B1B-AD55-8BF5EB5AA6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35"/>
        <c:axId val="1802663311"/>
        <c:axId val="1802651311"/>
      </c:barChart>
      <c:catAx>
        <c:axId val="1802663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9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02651311"/>
        <c:crosses val="autoZero"/>
        <c:auto val="1"/>
        <c:lblAlgn val="ctr"/>
        <c:lblOffset val="100"/>
        <c:noMultiLvlLbl val="0"/>
      </c:catAx>
      <c:valAx>
        <c:axId val="18026513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02663311"/>
        <c:crosses val="autoZero"/>
        <c:crossBetween val="between"/>
      </c:valAx>
      <c:spPr>
        <a:noFill/>
        <a:ln>
          <a:solidFill>
            <a:schemeClr val="accent1"/>
          </a:solidFill>
          <a:prstDash val="dashDot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6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l">
              <a:defRPr sz="1200"/>
            </a:lvl1pPr>
          </a:lstStyle>
          <a:p>
            <a:pPr rtl="0"/>
            <a:endParaRPr lang="pl-PL">
              <a:latin typeface="Calibri" panose="020F0502020204030204" pitchFamily="34" charset="0"/>
            </a:endParaRP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8056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r">
              <a:defRPr sz="1200"/>
            </a:lvl1pPr>
          </a:lstStyle>
          <a:p>
            <a:pPr rtl="0"/>
            <a:fld id="{A6C780F1-8920-4F70-8928-22D34454FCB3}" type="datetime1">
              <a:rPr lang="pl-PL" smtClean="0">
                <a:latin typeface="Calibri" panose="020F0502020204030204" pitchFamily="34" charset="0"/>
              </a:rPr>
              <a:t>24.09.2024</a:t>
            </a:fld>
            <a:endParaRPr lang="pl-PL">
              <a:latin typeface="Calibri" panose="020F0502020204030204" pitchFamily="34" charset="0"/>
            </a:endParaRPr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60" cy="498055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l">
              <a:defRPr sz="1200"/>
            </a:lvl1pPr>
          </a:lstStyle>
          <a:p>
            <a:pPr rtl="0"/>
            <a:endParaRPr lang="pl-PL">
              <a:latin typeface="Calibri" panose="020F0502020204030204" pitchFamily="34" charset="0"/>
            </a:endParaRPr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50442" y="9428585"/>
            <a:ext cx="2945660" cy="498055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r">
              <a:defRPr sz="1200"/>
            </a:lvl1pPr>
          </a:lstStyle>
          <a:p>
            <a:pPr rtl="0"/>
            <a:fld id="{2C33ADDF-418B-4AEE-81B9-E77B3218F8B3}" type="slidenum">
              <a:rPr lang="pl-PL" smtClean="0">
                <a:latin typeface="Calibri" panose="020F0502020204030204" pitchFamily="34" charset="0"/>
              </a:rPr>
              <a:t>‹#›</a:t>
            </a:fld>
            <a:endParaRPr 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9590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6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8056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F2AA167-9E3E-49DA-B722-1E96E8602C4C}" type="datetime1">
              <a:rPr lang="pl-PL" noProof="0" smtClean="0"/>
              <a:t>24.09.2024</a:t>
            </a:fld>
            <a:endParaRPr lang="pl-PL" noProof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67" tIns="45734" rIns="91467" bIns="45734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467" tIns="45734" rIns="91467" bIns="45734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60" cy="498055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50442" y="9428585"/>
            <a:ext cx="2945660" cy="498055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275029A-2D1E-47A5-9598-4A9AC47B3AC1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0307704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5029A-2D1E-47A5-9598-4A9AC47B3AC1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0265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5029A-2D1E-47A5-9598-4A9AC47B3AC1}" type="slidenum">
              <a:rPr lang="pl-PL" noProof="0" smtClean="0"/>
              <a:pPr/>
              <a:t>6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816177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5029A-2D1E-47A5-9598-4A9AC47B3AC1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2312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24000" y="1041400"/>
            <a:ext cx="9144000" cy="2387600"/>
          </a:xfrm>
        </p:spPr>
        <p:txBody>
          <a:bodyPr rtlCol="0" anchor="b"/>
          <a:lstStyle>
            <a:lvl1pPr algn="l">
              <a:defRPr sz="60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F9556C7-5B59-4ABF-88E2-A1B04F8F43BE}" type="datetime1">
              <a:rPr lang="pl-PL" noProof="0" smtClean="0"/>
              <a:t>24.09.2024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pl-PL" noProof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483261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C4EF4F11-16F0-486C-A4EA-7E355B57B356}" type="datetime1">
              <a:rPr lang="pl-PL" noProof="0" smtClean="0"/>
              <a:t>24.09.2024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pl-PL" noProof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6317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CA44FC59-7DCB-42CA-8AFA-50EBE22AED89}" type="datetime1">
              <a:rPr lang="pl-PL" noProof="0" smtClean="0"/>
              <a:t>24.09.2024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pl-PL" noProof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44623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35881387-9C8F-45FE-B325-4E1FA5B738D2}" type="datetime1">
              <a:rPr lang="pl-PL" noProof="0" smtClean="0"/>
              <a:t>24.09.2024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pl-PL" noProof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702466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62262"/>
          </a:xfrm>
        </p:spPr>
        <p:txBody>
          <a:bodyPr rtlCol="0" anchor="b"/>
          <a:lstStyle>
            <a:lvl1pPr>
              <a:defRPr sz="600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C3C738D-9413-4B5E-8818-FC954DC43B9B}" type="datetime1">
              <a:rPr lang="pl-PL" noProof="0" smtClean="0"/>
              <a:t>24.09.2024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pl-PL" noProof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233611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pl-PL"/>
              <a:t>Kliknij, aby edytować styl wzorca tytułu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 sz="28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 sz="2000">
                <a:latin typeface="Century Gothic" panose="020B0502020202020204" pitchFamily="34" charset="0"/>
              </a:defRPr>
            </a:lvl3pPr>
            <a:lvl4pPr>
              <a:defRPr sz="1800">
                <a:latin typeface="Century Gothic" panose="020B0502020202020204" pitchFamily="34" charset="0"/>
              </a:defRPr>
            </a:lvl4pPr>
            <a:lvl5pPr>
              <a:defRPr sz="1800">
                <a:latin typeface="Century Gothic" panose="020B0502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pl-PL"/>
              <a:t>Kliknij, aby edytować style wzorców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 sz="28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 sz="2000">
                <a:latin typeface="Century Gothic" panose="020B0502020202020204" pitchFamily="34" charset="0"/>
              </a:defRPr>
            </a:lvl3pPr>
            <a:lvl4pPr>
              <a:defRPr sz="1800">
                <a:latin typeface="Century Gothic" panose="020B0502020202020204" pitchFamily="34" charset="0"/>
              </a:defRPr>
            </a:lvl4pPr>
            <a:lvl5pPr>
              <a:defRPr sz="1800">
                <a:latin typeface="Century Gothic" panose="020B0502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pl-PL"/>
              <a:t>Kliknij, aby edytować style wzorców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6A4935C-8393-4814-91A5-4BAAC6FCFFBC}" type="datetime1">
              <a:rPr lang="pl-PL" smtClean="0"/>
              <a:t>24.09.2024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pl-PL"/>
              <a:t>Dodaj stopkę</a:t>
            </a:r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187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1850" y="274638"/>
            <a:ext cx="10515600" cy="1143000"/>
          </a:xfrm>
        </p:spPr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pl-PL"/>
              <a:t>Kliknij, aby edytować styl wzorca tytułu</a:t>
            </a:r>
            <a:endParaRPr lang="pl-PL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831850" y="1489075"/>
            <a:ext cx="5156200" cy="641350"/>
          </a:xfrm>
        </p:spPr>
        <p:txBody>
          <a:bodyPr rtlCol="0" anchor="b"/>
          <a:lstStyle>
            <a:lvl1pPr marL="0" indent="0">
              <a:buNone/>
              <a:defRPr sz="24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wzorców tekstu</a:t>
            </a:r>
            <a:endParaRPr lang="pl-PL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831850" y="2193925"/>
            <a:ext cx="5156200" cy="3978275"/>
          </a:xfrm>
        </p:spPr>
        <p:txBody>
          <a:bodyPr rtlCol="0"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/>
              <a:t>Kliknij, aby edytować style wzorców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 hasCustomPrompt="1"/>
          </p:nvPr>
        </p:nvSpPr>
        <p:spPr>
          <a:xfrm>
            <a:off x="6189663" y="1489075"/>
            <a:ext cx="5157787" cy="641350"/>
          </a:xfrm>
        </p:spPr>
        <p:txBody>
          <a:bodyPr rtlCol="0" anchor="b"/>
          <a:lstStyle>
            <a:lvl1pPr marL="0" indent="0">
              <a:buNone/>
              <a:defRPr sz="24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wzorców tekstu</a:t>
            </a:r>
            <a:endParaRPr lang="pl-PL" dirty="0"/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 hasCustomPrompt="1"/>
          </p:nvPr>
        </p:nvSpPr>
        <p:spPr>
          <a:xfrm>
            <a:off x="6189663" y="2193925"/>
            <a:ext cx="5157787" cy="3978275"/>
          </a:xfrm>
        </p:spPr>
        <p:txBody>
          <a:bodyPr rtlCol="0"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/>
              <a:t>Kliknij, aby edytować style wzorców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5EBB1EE-7AB8-4E4E-A182-467683AAF3B0}" type="datetime1">
              <a:rPr lang="pl-PL" smtClean="0"/>
              <a:t>24.09.2024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pl-PL"/>
              <a:t>Dodaj stopkę</a:t>
            </a:r>
            <a:endParaRPr lang="pl-PL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0092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4DC98BF3-BF76-47D3-B122-1164EF346440}" type="datetime1">
              <a:rPr lang="pl-PL" noProof="0" smtClean="0"/>
              <a:t>24.09.2024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pl-PL" noProof="0"/>
              <a:t>Dodaj stopkę</a:t>
            </a:r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918406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CBC4B79E-9E26-4623-8E79-F74B7E643FB1}" type="datetime1">
              <a:rPr lang="pl-PL" noProof="0" smtClean="0"/>
              <a:t>24.09.2024</a:t>
            </a:fld>
            <a:endParaRPr lang="pl-PL" noProof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pl-PL" noProof="0"/>
              <a:t>Dodaj stopkę</a:t>
            </a:r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49762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>
                <a:latin typeface="Century Gothic" panose="020B0502020202020204" pitchFamily="34" charset="0"/>
              </a:defRPr>
            </a:lvl1pPr>
            <a:lvl2pPr>
              <a:defRPr sz="2800">
                <a:latin typeface="Century Gothic" panose="020B0502020202020204" pitchFamily="34" charset="0"/>
              </a:defRPr>
            </a:lvl2pPr>
            <a:lvl3pPr>
              <a:defRPr sz="2400">
                <a:latin typeface="Century Gothic" panose="020B0502020202020204" pitchFamily="34" charset="0"/>
              </a:defRPr>
            </a:lvl3pPr>
            <a:lvl4pPr>
              <a:defRPr sz="2000">
                <a:latin typeface="Century Gothic" panose="020B0502020202020204" pitchFamily="34" charset="0"/>
              </a:defRPr>
            </a:lvl4pPr>
            <a:lvl5pPr>
              <a:defRPr sz="2000"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3A9F25AB-83F8-48EC-99D8-0AED0C34E7E3}" type="datetime1">
              <a:rPr lang="pl-PL" noProof="0" smtClean="0"/>
              <a:t>24.09.2024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pl-PL" noProof="0"/>
              <a:t>Dodaj stopkę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94365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Obraz — symbol zastępczy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>
                <a:latin typeface="Century Gothic" panose="020B05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B46EF007-2F34-4A97-8666-AEC7967B76D8}" type="datetime1">
              <a:rPr lang="pl-PL" noProof="0" smtClean="0"/>
              <a:t>24.09.2024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pl-PL" noProof="0"/>
              <a:t>Dodaj stopkę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52229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4D20D05-EE8A-4CBE-B4C1-0A31186D4990}" type="datetime1">
              <a:rPr lang="pl-PL" noProof="0" smtClean="0"/>
              <a:t>24.09.2024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pl-PL" noProof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98156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03315" y="1061884"/>
            <a:ext cx="10982227" cy="4978603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pl-PL" sz="5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-18"/>
                <a:cs typeface="TH SarabunPSK" panose="020B0502040204020203" pitchFamily="34" charset="-34"/>
              </a:rPr>
              <a:t>Informacja na temat </a:t>
            </a:r>
            <a:br>
              <a:rPr lang="pl-PL" sz="5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-18"/>
                <a:cs typeface="TH SarabunPSK" panose="020B0502040204020203" pitchFamily="34" charset="-34"/>
              </a:rPr>
            </a:br>
            <a:r>
              <a:rPr lang="pl-PL" sz="5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-18"/>
                <a:cs typeface="TH SarabunPSK" panose="020B0502040204020203" pitchFamily="34" charset="-34"/>
              </a:rPr>
              <a:t>lokalnego  rynku pracy </a:t>
            </a:r>
            <a:br>
              <a:rPr lang="pl-PL" sz="5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-18"/>
                <a:cs typeface="TH SarabunPSK" panose="020B0502040204020203" pitchFamily="34" charset="-34"/>
              </a:rPr>
            </a:br>
            <a:r>
              <a:rPr lang="pl-PL" sz="5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-18"/>
                <a:cs typeface="TH SarabunPSK" panose="020B0502040204020203" pitchFamily="34" charset="-34"/>
              </a:rPr>
              <a:t>oraz programach przeciwdziałania bezrobociu i aktywizacji zawodowej realizowanych przez PUP </a:t>
            </a:r>
            <a:br>
              <a:rPr lang="pl-PL" sz="5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-18"/>
                <a:cs typeface="TH SarabunPSK" panose="020B0502040204020203" pitchFamily="34" charset="-34"/>
              </a:rPr>
            </a:br>
            <a:r>
              <a:rPr lang="pl-PL" sz="5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-18"/>
                <a:cs typeface="TH SarabunPSK" panose="020B0502040204020203" pitchFamily="34" charset="-34"/>
              </a:rPr>
              <a:t>w 2023r. i 2024r.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-18"/>
                <a:cs typeface="Times New Roman" panose="02020603050405020304" pitchFamily="18" charset="0"/>
              </a:rPr>
            </a:b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56136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7BCFBE-EAAA-0E76-984B-EA113E5AE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4" y="365125"/>
            <a:ext cx="11049000" cy="1325563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4000" dirty="0">
                <a:latin typeface="+mj-lt"/>
              </a:rPr>
              <a:t>Napływ/odpływ bezrobotnych </a:t>
            </a:r>
            <a:br>
              <a:rPr lang="pl-PL" sz="4000" dirty="0">
                <a:latin typeface="+mj-lt"/>
              </a:rPr>
            </a:br>
            <a:r>
              <a:rPr lang="pl-PL" sz="4000" dirty="0">
                <a:latin typeface="+mj-lt"/>
              </a:rPr>
              <a:t>wg stanu na dzień 31.07.2023r. i 31.07.2024r.</a:t>
            </a:r>
          </a:p>
        </p:txBody>
      </p:sp>
      <p:graphicFrame>
        <p:nvGraphicFramePr>
          <p:cNvPr id="10" name="Symbol zastępczy zawartości 9">
            <a:extLst>
              <a:ext uri="{FF2B5EF4-FFF2-40B4-BE49-F238E27FC236}">
                <a16:creationId xmlns:a16="http://schemas.microsoft.com/office/drawing/2014/main" id="{C3EDA6BF-A904-4823-F739-B68414620F2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72111664"/>
              </p:ext>
            </p:extLst>
          </p:nvPr>
        </p:nvGraphicFramePr>
        <p:xfrm>
          <a:off x="1866465" y="1902627"/>
          <a:ext cx="860745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6853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4286" y="365125"/>
            <a:ext cx="11123428" cy="1325563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rtl="0"/>
            <a:r>
              <a:rPr lang="pl-PL" sz="3600" dirty="0">
                <a:latin typeface="+mj-lt"/>
              </a:rPr>
              <a:t>Liczba bezrobotnych </a:t>
            </a:r>
            <a:br>
              <a:rPr lang="pl-PL" sz="3600" dirty="0">
                <a:latin typeface="+mj-lt"/>
              </a:rPr>
            </a:br>
            <a:r>
              <a:rPr lang="pl-PL" sz="3600" dirty="0">
                <a:latin typeface="+mj-lt"/>
              </a:rPr>
              <a:t>powiat kętrzyński na tle innych powiatów </a:t>
            </a:r>
            <a:br>
              <a:rPr lang="pl-PL" sz="3600" dirty="0">
                <a:latin typeface="+mj-lt"/>
              </a:rPr>
            </a:br>
            <a:r>
              <a:rPr lang="pl-PL" sz="3600" dirty="0">
                <a:latin typeface="+mj-lt"/>
              </a:rPr>
              <a:t>w województwie warmińsko-mazurskim</a:t>
            </a:r>
          </a:p>
        </p:txBody>
      </p:sp>
      <p:graphicFrame>
        <p:nvGraphicFramePr>
          <p:cNvPr id="4" name="Zawartość — symbol zastępczy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54006363"/>
              </p:ext>
            </p:extLst>
          </p:nvPr>
        </p:nvGraphicFramePr>
        <p:xfrm>
          <a:off x="912463" y="2416321"/>
          <a:ext cx="10367074" cy="332053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465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3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3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33707">
                  <a:extLst>
                    <a:ext uri="{9D8B030D-6E8A-4147-A177-3AD203B41FA5}">
                      <a16:colId xmlns:a16="http://schemas.microsoft.com/office/drawing/2014/main" val="3305824730"/>
                    </a:ext>
                  </a:extLst>
                </a:gridCol>
              </a:tblGrid>
              <a:tr h="601534">
                <a:tc>
                  <a:txBody>
                    <a:bodyPr/>
                    <a:lstStyle/>
                    <a:p>
                      <a:pPr rtl="0"/>
                      <a:r>
                        <a:rPr lang="pl" dirty="0"/>
                        <a:t>Powiatowy Urząd Pracy</a:t>
                      </a:r>
                    </a:p>
                  </a:txBody>
                  <a:tcPr marL="99255" marR="99255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-PL" dirty="0"/>
                        <a:t>Liczba bezrobotnych s</a:t>
                      </a:r>
                      <a:r>
                        <a:rPr lang="pl" dirty="0"/>
                        <a:t>tan na dzień 30.06.2024r</a:t>
                      </a:r>
                    </a:p>
                  </a:txBody>
                  <a:tcPr marL="99255" marR="99255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" dirty="0"/>
                        <a:t>Liczba bezrobotnych stan na dzień 15.07.2023r</a:t>
                      </a:r>
                    </a:p>
                  </a:txBody>
                  <a:tcPr marL="99255" marR="99255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" dirty="0"/>
                        <a:t>Liczba bezrobotnych stan na dzień 15.07.2024r</a:t>
                      </a:r>
                    </a:p>
                  </a:txBody>
                  <a:tcPr marL="99255" marR="992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534">
                <a:tc>
                  <a:txBody>
                    <a:bodyPr/>
                    <a:lstStyle/>
                    <a:p>
                      <a:pPr rtl="0"/>
                      <a:r>
                        <a:rPr lang="pl" dirty="0"/>
                        <a:t>Ostróda</a:t>
                      </a:r>
                    </a:p>
                  </a:txBody>
                  <a:tcPr marL="99255" marR="99255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" dirty="0"/>
                        <a:t>2627</a:t>
                      </a:r>
                    </a:p>
                  </a:txBody>
                  <a:tcPr marL="99255" marR="99255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" dirty="0"/>
                        <a:t>2728</a:t>
                      </a:r>
                    </a:p>
                  </a:txBody>
                  <a:tcPr marL="99255" marR="99255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" dirty="0"/>
                        <a:t>2653</a:t>
                      </a:r>
                    </a:p>
                  </a:txBody>
                  <a:tcPr marL="99255" marR="992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534">
                <a:tc>
                  <a:txBody>
                    <a:bodyPr/>
                    <a:lstStyle/>
                    <a:p>
                      <a:pPr rtl="0"/>
                      <a:r>
                        <a:rPr lang="pl" dirty="0"/>
                        <a:t>Działdowo</a:t>
                      </a:r>
                    </a:p>
                  </a:txBody>
                  <a:tcPr marL="99255" marR="99255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" dirty="0"/>
                        <a:t>2604</a:t>
                      </a:r>
                    </a:p>
                  </a:txBody>
                  <a:tcPr marL="99255" marR="99255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" dirty="0"/>
                        <a:t>2688</a:t>
                      </a:r>
                    </a:p>
                  </a:txBody>
                  <a:tcPr marL="99255" marR="99255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" dirty="0"/>
                        <a:t>2631</a:t>
                      </a:r>
                    </a:p>
                  </a:txBody>
                  <a:tcPr marL="99255" marR="99255" anchor="ctr"/>
                </a:tc>
                <a:extLst>
                  <a:ext uri="{0D108BD9-81ED-4DB2-BD59-A6C34878D82A}">
                    <a16:rowId xmlns:a16="http://schemas.microsoft.com/office/drawing/2014/main" val="4050580775"/>
                  </a:ext>
                </a:extLst>
              </a:tr>
              <a:tr h="601534">
                <a:tc>
                  <a:txBody>
                    <a:bodyPr/>
                    <a:lstStyle/>
                    <a:p>
                      <a:pPr rtl="0"/>
                      <a:r>
                        <a:rPr lang="pl" dirty="0"/>
                        <a:t>Kętrzyn</a:t>
                      </a:r>
                    </a:p>
                  </a:txBody>
                  <a:tcPr marL="99255" marR="99255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" dirty="0"/>
                        <a:t>2491</a:t>
                      </a:r>
                    </a:p>
                  </a:txBody>
                  <a:tcPr marL="99255" marR="99255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" dirty="0"/>
                        <a:t>2731</a:t>
                      </a:r>
                    </a:p>
                  </a:txBody>
                  <a:tcPr marL="99255" marR="99255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" dirty="0"/>
                        <a:t>2492</a:t>
                      </a:r>
                    </a:p>
                  </a:txBody>
                  <a:tcPr marL="99255" marR="99255" anchor="ctr"/>
                </a:tc>
                <a:extLst>
                  <a:ext uri="{0D108BD9-81ED-4DB2-BD59-A6C34878D82A}">
                    <a16:rowId xmlns:a16="http://schemas.microsoft.com/office/drawing/2014/main" val="2733440322"/>
                  </a:ext>
                </a:extLst>
              </a:tr>
              <a:tr h="601534">
                <a:tc>
                  <a:txBody>
                    <a:bodyPr/>
                    <a:lstStyle/>
                    <a:p>
                      <a:pPr rtl="0"/>
                      <a:r>
                        <a:rPr lang="pl" dirty="0"/>
                        <a:t>Bartoszyce</a:t>
                      </a:r>
                    </a:p>
                  </a:txBody>
                  <a:tcPr marL="99255" marR="99255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" dirty="0"/>
                        <a:t>2393</a:t>
                      </a:r>
                    </a:p>
                  </a:txBody>
                  <a:tcPr marL="99255" marR="99255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" dirty="0"/>
                        <a:t>2746</a:t>
                      </a:r>
                    </a:p>
                  </a:txBody>
                  <a:tcPr marL="99255" marR="99255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" dirty="0"/>
                        <a:t>2406</a:t>
                      </a:r>
                    </a:p>
                  </a:txBody>
                  <a:tcPr marL="99255" marR="99255" anchor="ctr"/>
                </a:tc>
                <a:extLst>
                  <a:ext uri="{0D108BD9-81ED-4DB2-BD59-A6C34878D82A}">
                    <a16:rowId xmlns:a16="http://schemas.microsoft.com/office/drawing/2014/main" val="42302627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8389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C7BB81F2-AA3C-8E4D-AFF7-07916D555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54" y="384375"/>
            <a:ext cx="11007291" cy="1325563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4000" dirty="0">
                <a:latin typeface="+mj-lt"/>
              </a:rPr>
              <a:t>Bezrobotni zarejestrowani wg wykształcenia </a:t>
            </a:r>
            <a:br>
              <a:rPr lang="pl-PL" sz="4000" dirty="0">
                <a:latin typeface="+mj-lt"/>
              </a:rPr>
            </a:br>
            <a:r>
              <a:rPr lang="pl-PL" sz="4000" dirty="0">
                <a:latin typeface="+mj-lt"/>
              </a:rPr>
              <a:t>– stan na dzień 31.12.2023r. i 31.07.2024r.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A36C1E8D-10AF-F954-E9F2-C644B60C35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444069"/>
              </p:ext>
            </p:extLst>
          </p:nvPr>
        </p:nvGraphicFramePr>
        <p:xfrm>
          <a:off x="678994" y="2024491"/>
          <a:ext cx="10834010" cy="336485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200150">
                  <a:extLst>
                    <a:ext uri="{9D8B030D-6E8A-4147-A177-3AD203B41FA5}">
                      <a16:colId xmlns:a16="http://schemas.microsoft.com/office/drawing/2014/main" val="291328673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935985713"/>
                    </a:ext>
                  </a:extLst>
                </a:gridCol>
                <a:gridCol w="947058">
                  <a:extLst>
                    <a:ext uri="{9D8B030D-6E8A-4147-A177-3AD203B41FA5}">
                      <a16:colId xmlns:a16="http://schemas.microsoft.com/office/drawing/2014/main" val="293475477"/>
                    </a:ext>
                  </a:extLst>
                </a:gridCol>
                <a:gridCol w="878032">
                  <a:extLst>
                    <a:ext uri="{9D8B030D-6E8A-4147-A177-3AD203B41FA5}">
                      <a16:colId xmlns:a16="http://schemas.microsoft.com/office/drawing/2014/main" val="1999100567"/>
                    </a:ext>
                  </a:extLst>
                </a:gridCol>
                <a:gridCol w="926275">
                  <a:extLst>
                    <a:ext uri="{9D8B030D-6E8A-4147-A177-3AD203B41FA5}">
                      <a16:colId xmlns:a16="http://schemas.microsoft.com/office/drawing/2014/main" val="1248771550"/>
                    </a:ext>
                  </a:extLst>
                </a:gridCol>
                <a:gridCol w="1043545">
                  <a:extLst>
                    <a:ext uri="{9D8B030D-6E8A-4147-A177-3AD203B41FA5}">
                      <a16:colId xmlns:a16="http://schemas.microsoft.com/office/drawing/2014/main" val="256235767"/>
                    </a:ext>
                  </a:extLst>
                </a:gridCol>
                <a:gridCol w="1079169">
                  <a:extLst>
                    <a:ext uri="{9D8B030D-6E8A-4147-A177-3AD203B41FA5}">
                      <a16:colId xmlns:a16="http://schemas.microsoft.com/office/drawing/2014/main" val="3465214520"/>
                    </a:ext>
                  </a:extLst>
                </a:gridCol>
                <a:gridCol w="890651">
                  <a:extLst>
                    <a:ext uri="{9D8B030D-6E8A-4147-A177-3AD203B41FA5}">
                      <a16:colId xmlns:a16="http://schemas.microsoft.com/office/drawing/2014/main" val="336085528"/>
                    </a:ext>
                  </a:extLst>
                </a:gridCol>
                <a:gridCol w="1036120">
                  <a:extLst>
                    <a:ext uri="{9D8B030D-6E8A-4147-A177-3AD203B41FA5}">
                      <a16:colId xmlns:a16="http://schemas.microsoft.com/office/drawing/2014/main" val="3700315188"/>
                    </a:ext>
                  </a:extLst>
                </a:gridCol>
                <a:gridCol w="933700">
                  <a:extLst>
                    <a:ext uri="{9D8B030D-6E8A-4147-A177-3AD203B41FA5}">
                      <a16:colId xmlns:a16="http://schemas.microsoft.com/office/drawing/2014/main" val="2325124974"/>
                    </a:ext>
                  </a:extLst>
                </a:gridCol>
                <a:gridCol w="984910">
                  <a:extLst>
                    <a:ext uri="{9D8B030D-6E8A-4147-A177-3AD203B41FA5}">
                      <a16:colId xmlns:a16="http://schemas.microsoft.com/office/drawing/2014/main" val="2791165396"/>
                    </a:ext>
                  </a:extLst>
                </a:gridCol>
              </a:tblGrid>
              <a:tr h="1010742"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Wyższe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l-PL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/>
                        <a:t>Policealne </a:t>
                      </a:r>
                      <a:br>
                        <a:rPr lang="pl-PL" sz="1600" dirty="0"/>
                      </a:br>
                      <a:r>
                        <a:rPr lang="pl-PL" sz="1600" dirty="0"/>
                        <a:t>i średnie zawodowe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/>
                        <a:t>Średnie ogólnokształcące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/>
                        <a:t>Zasadnicze zawodowe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/>
                        <a:t>Gimnazjalne/ podstawowe </a:t>
                      </a:r>
                      <a:br>
                        <a:rPr lang="pl-PL" sz="1600" dirty="0"/>
                      </a:br>
                      <a:r>
                        <a:rPr lang="pl-PL" sz="1600" dirty="0"/>
                        <a:t>i poniżej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275859"/>
                  </a:ext>
                </a:extLst>
              </a:tr>
              <a:tr h="784703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 dirty="0"/>
                        <a:t>Razem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/>
                        <a:t>Kobiety</a:t>
                      </a:r>
                      <a:endParaRPr lang="pl-PL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 dirty="0"/>
                        <a:t>Razem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 dirty="0"/>
                        <a:t>Kobiety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 dirty="0"/>
                        <a:t>Razem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 dirty="0"/>
                        <a:t>Kobiety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 dirty="0"/>
                        <a:t>Razem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 dirty="0"/>
                        <a:t>Kobiety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 dirty="0"/>
                        <a:t>Razem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/>
                        <a:t>Kobiety</a:t>
                      </a:r>
                      <a:endParaRPr lang="pl-PL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0599172"/>
                  </a:ext>
                </a:extLst>
              </a:tr>
              <a:tr h="784703">
                <a:tc>
                  <a:txBody>
                    <a:bodyPr/>
                    <a:lstStyle/>
                    <a:p>
                      <a:r>
                        <a:rPr lang="pl-PL" sz="1600" dirty="0"/>
                        <a:t>31.12.2023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212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137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539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292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167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759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330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1018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/>
                        <a:t>466</a:t>
                      </a:r>
                      <a:endParaRPr lang="pl-PL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7744768"/>
                  </a:ext>
                </a:extLst>
              </a:tr>
              <a:tr h="784703">
                <a:tc>
                  <a:txBody>
                    <a:bodyPr/>
                    <a:lstStyle/>
                    <a:p>
                      <a:r>
                        <a:rPr lang="pl-PL" sz="1600" dirty="0"/>
                        <a:t>31.07.2024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216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138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448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254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232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149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663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281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886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418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7770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0505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508C5144-6DCE-BF11-6B86-33433C279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604" y="242379"/>
            <a:ext cx="11530791" cy="1325563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3600" dirty="0">
                <a:latin typeface="+mj-lt"/>
              </a:rPr>
              <a:t>Bezrobotni zarejestrowani wg miejsca zamieszkania</a:t>
            </a:r>
            <a:br>
              <a:rPr lang="pl-PL" sz="3600" dirty="0">
                <a:latin typeface="+mj-lt"/>
              </a:rPr>
            </a:br>
            <a:r>
              <a:rPr lang="pl-PL" sz="3600" dirty="0">
                <a:latin typeface="+mj-lt"/>
              </a:rPr>
              <a:t>– stan na dzień 30.06.2024r. oraz 31.07.2024r.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61D8EF25-B74B-54D4-913F-D178577BE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46603"/>
              </p:ext>
            </p:extLst>
          </p:nvPr>
        </p:nvGraphicFramePr>
        <p:xfrm>
          <a:off x="454710" y="2059142"/>
          <a:ext cx="11282577" cy="315038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991957">
                  <a:extLst>
                    <a:ext uri="{9D8B030D-6E8A-4147-A177-3AD203B41FA5}">
                      <a16:colId xmlns:a16="http://schemas.microsoft.com/office/drawing/2014/main" val="306934874"/>
                    </a:ext>
                  </a:extLst>
                </a:gridCol>
                <a:gridCol w="884582">
                  <a:extLst>
                    <a:ext uri="{9D8B030D-6E8A-4147-A177-3AD203B41FA5}">
                      <a16:colId xmlns:a16="http://schemas.microsoft.com/office/drawing/2014/main" val="3868733018"/>
                    </a:ext>
                  </a:extLst>
                </a:gridCol>
                <a:gridCol w="755374">
                  <a:extLst>
                    <a:ext uri="{9D8B030D-6E8A-4147-A177-3AD203B41FA5}">
                      <a16:colId xmlns:a16="http://schemas.microsoft.com/office/drawing/2014/main" val="3913808089"/>
                    </a:ext>
                  </a:extLst>
                </a:gridCol>
                <a:gridCol w="843280">
                  <a:extLst>
                    <a:ext uri="{9D8B030D-6E8A-4147-A177-3AD203B41FA5}">
                      <a16:colId xmlns:a16="http://schemas.microsoft.com/office/drawing/2014/main" val="4092975881"/>
                    </a:ext>
                  </a:extLst>
                </a:gridCol>
                <a:gridCol w="761147">
                  <a:extLst>
                    <a:ext uri="{9D8B030D-6E8A-4147-A177-3AD203B41FA5}">
                      <a16:colId xmlns:a16="http://schemas.microsoft.com/office/drawing/2014/main" val="753575398"/>
                    </a:ext>
                  </a:extLst>
                </a:gridCol>
                <a:gridCol w="899188">
                  <a:extLst>
                    <a:ext uri="{9D8B030D-6E8A-4147-A177-3AD203B41FA5}">
                      <a16:colId xmlns:a16="http://schemas.microsoft.com/office/drawing/2014/main" val="4231066579"/>
                    </a:ext>
                  </a:extLst>
                </a:gridCol>
                <a:gridCol w="944217">
                  <a:extLst>
                    <a:ext uri="{9D8B030D-6E8A-4147-A177-3AD203B41FA5}">
                      <a16:colId xmlns:a16="http://schemas.microsoft.com/office/drawing/2014/main" val="3677306422"/>
                    </a:ext>
                  </a:extLst>
                </a:gridCol>
                <a:gridCol w="875001">
                  <a:extLst>
                    <a:ext uri="{9D8B030D-6E8A-4147-A177-3AD203B41FA5}">
                      <a16:colId xmlns:a16="http://schemas.microsoft.com/office/drawing/2014/main" val="3617433547"/>
                    </a:ext>
                  </a:extLst>
                </a:gridCol>
                <a:gridCol w="834306">
                  <a:extLst>
                    <a:ext uri="{9D8B030D-6E8A-4147-A177-3AD203B41FA5}">
                      <a16:colId xmlns:a16="http://schemas.microsoft.com/office/drawing/2014/main" val="311940814"/>
                    </a:ext>
                  </a:extLst>
                </a:gridCol>
                <a:gridCol w="979689">
                  <a:extLst>
                    <a:ext uri="{9D8B030D-6E8A-4147-A177-3AD203B41FA5}">
                      <a16:colId xmlns:a16="http://schemas.microsoft.com/office/drawing/2014/main" val="5947232"/>
                    </a:ext>
                  </a:extLst>
                </a:gridCol>
                <a:gridCol w="844666">
                  <a:extLst>
                    <a:ext uri="{9D8B030D-6E8A-4147-A177-3AD203B41FA5}">
                      <a16:colId xmlns:a16="http://schemas.microsoft.com/office/drawing/2014/main" val="482093190"/>
                    </a:ext>
                  </a:extLst>
                </a:gridCol>
                <a:gridCol w="843280">
                  <a:extLst>
                    <a:ext uri="{9D8B030D-6E8A-4147-A177-3AD203B41FA5}">
                      <a16:colId xmlns:a16="http://schemas.microsoft.com/office/drawing/2014/main" val="2711376939"/>
                    </a:ext>
                  </a:extLst>
                </a:gridCol>
                <a:gridCol w="825890">
                  <a:extLst>
                    <a:ext uri="{9D8B030D-6E8A-4147-A177-3AD203B41FA5}">
                      <a16:colId xmlns:a16="http://schemas.microsoft.com/office/drawing/2014/main" val="581456311"/>
                    </a:ext>
                  </a:extLst>
                </a:gridCol>
              </a:tblGrid>
              <a:tr h="886119">
                <a:tc rowSpan="2">
                  <a:txBody>
                    <a:bodyPr/>
                    <a:lstStyle/>
                    <a:p>
                      <a:pPr algn="ctr"/>
                      <a:endParaRPr lang="pl-PL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Miasto Kętrzyn</a:t>
                      </a:r>
                      <a:endParaRPr lang="pl-PL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Gmina Kętrzyn</a:t>
                      </a:r>
                      <a:endParaRPr lang="pl-PL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/>
                        <a:t>Miasto i Gmina Korsze</a:t>
                      </a:r>
                      <a:endParaRPr lang="pl-PL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Gmina Barciany</a:t>
                      </a:r>
                      <a:endParaRPr lang="pl-PL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Miasto i Gmina Reszel</a:t>
                      </a:r>
                      <a:endParaRPr lang="pl-PL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Gmina Srokowo</a:t>
                      </a:r>
                      <a:endParaRPr lang="pl-PL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234442"/>
                  </a:ext>
                </a:extLst>
              </a:tr>
              <a:tr h="731590">
                <a:tc vMerge="1">
                  <a:txBody>
                    <a:bodyPr/>
                    <a:lstStyle/>
                    <a:p>
                      <a:endParaRPr lang="pl-PL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Ogółem</a:t>
                      </a:r>
                      <a:endParaRPr lang="pl-PL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Kobiety</a:t>
                      </a:r>
                      <a:endParaRPr lang="pl-PL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Ogółem</a:t>
                      </a:r>
                      <a:endParaRPr lang="pl-PL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Kobiety</a:t>
                      </a:r>
                      <a:endParaRPr lang="pl-PL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Ogółem</a:t>
                      </a:r>
                      <a:endParaRPr lang="pl-PL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/>
                        <a:t>Kobiety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Ogółem</a:t>
                      </a:r>
                      <a:endParaRPr lang="pl-PL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Kobiety</a:t>
                      </a:r>
                      <a:endParaRPr lang="pl-PL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Ogółem</a:t>
                      </a:r>
                      <a:endParaRPr lang="pl-PL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Kobiety</a:t>
                      </a:r>
                      <a:endParaRPr lang="pl-PL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Ogółem</a:t>
                      </a:r>
                      <a:endParaRPr lang="pl-PL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Kobiety</a:t>
                      </a:r>
                      <a:endParaRPr lang="pl-PL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4518938"/>
                  </a:ext>
                </a:extLst>
              </a:tr>
              <a:tr h="766336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Czerwiec 2024</a:t>
                      </a:r>
                      <a:endParaRPr lang="pl-PL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825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409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398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185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490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245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334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181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293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140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151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2716447"/>
                  </a:ext>
                </a:extLst>
              </a:tr>
              <a:tr h="766336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Lipiec 2024</a:t>
                      </a:r>
                      <a:endParaRPr lang="pl-PL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812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79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111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2825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A4E7D5-3A08-6EA8-66BA-9F483EA6C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52" y="394001"/>
            <a:ext cx="11694695" cy="1325563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3600" dirty="0">
                <a:latin typeface="+mj-lt"/>
              </a:rPr>
              <a:t>Liczba bezrobotnych w poszczególnych miesiącach 2024 roku oraz liczba zarejestrowanych bezrobotnych w miesiącach sprawozdawczych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B2300C4D-71AA-9F6E-4552-66E8838D92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3899225"/>
              </p:ext>
            </p:extLst>
          </p:nvPr>
        </p:nvGraphicFramePr>
        <p:xfrm>
          <a:off x="838199" y="2221551"/>
          <a:ext cx="10515599" cy="432423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19995">
                  <a:extLst>
                    <a:ext uri="{9D8B030D-6E8A-4147-A177-3AD203B41FA5}">
                      <a16:colId xmlns:a16="http://schemas.microsoft.com/office/drawing/2014/main" val="2151574663"/>
                    </a:ext>
                  </a:extLst>
                </a:gridCol>
                <a:gridCol w="2782278">
                  <a:extLst>
                    <a:ext uri="{9D8B030D-6E8A-4147-A177-3AD203B41FA5}">
                      <a16:colId xmlns:a16="http://schemas.microsoft.com/office/drawing/2014/main" val="2834603769"/>
                    </a:ext>
                  </a:extLst>
                </a:gridCol>
                <a:gridCol w="1675757">
                  <a:extLst>
                    <a:ext uri="{9D8B030D-6E8A-4147-A177-3AD203B41FA5}">
                      <a16:colId xmlns:a16="http://schemas.microsoft.com/office/drawing/2014/main" val="2934872159"/>
                    </a:ext>
                  </a:extLst>
                </a:gridCol>
                <a:gridCol w="2286008">
                  <a:extLst>
                    <a:ext uri="{9D8B030D-6E8A-4147-A177-3AD203B41FA5}">
                      <a16:colId xmlns:a16="http://schemas.microsoft.com/office/drawing/2014/main" val="1498716659"/>
                    </a:ext>
                  </a:extLst>
                </a:gridCol>
                <a:gridCol w="2451561">
                  <a:extLst>
                    <a:ext uri="{9D8B030D-6E8A-4147-A177-3AD203B41FA5}">
                      <a16:colId xmlns:a16="http://schemas.microsoft.com/office/drawing/2014/main" val="2499882094"/>
                    </a:ext>
                  </a:extLst>
                </a:gridCol>
              </a:tblGrid>
              <a:tr h="1244075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Okres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Zarejestrowani bezrobotni - ogółem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W tym kobiety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Z prawem do zasiłku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Bezrobotni zarejestrowani w miesiącu sprawozdawczym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7982841"/>
                  </a:ext>
                </a:extLst>
              </a:tr>
              <a:tr h="432464">
                <a:tc>
                  <a:txBody>
                    <a:bodyPr/>
                    <a:lstStyle/>
                    <a:p>
                      <a:r>
                        <a:rPr lang="pl-PL" dirty="0"/>
                        <a:t>Styczeń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2860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1428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261491"/>
                  </a:ext>
                </a:extLst>
              </a:tr>
              <a:tr h="485374">
                <a:tc>
                  <a:txBody>
                    <a:bodyPr/>
                    <a:lstStyle/>
                    <a:p>
                      <a:r>
                        <a:rPr lang="pl-PL" dirty="0"/>
                        <a:t>Luty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2922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1433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630264"/>
                  </a:ext>
                </a:extLst>
              </a:tr>
              <a:tr h="432464">
                <a:tc>
                  <a:txBody>
                    <a:bodyPr/>
                    <a:lstStyle/>
                    <a:p>
                      <a:r>
                        <a:rPr lang="pl-PL" dirty="0"/>
                        <a:t>Marzec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2791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1391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955896"/>
                  </a:ext>
                </a:extLst>
              </a:tr>
              <a:tr h="432464">
                <a:tc>
                  <a:txBody>
                    <a:bodyPr/>
                    <a:lstStyle/>
                    <a:p>
                      <a:r>
                        <a:rPr lang="pl-PL" dirty="0"/>
                        <a:t>Kwiecień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2632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1333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461819"/>
                  </a:ext>
                </a:extLst>
              </a:tr>
              <a:tr h="432464">
                <a:tc>
                  <a:txBody>
                    <a:bodyPr/>
                    <a:lstStyle/>
                    <a:p>
                      <a:r>
                        <a:rPr lang="pl-PL" dirty="0"/>
                        <a:t>Maj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2523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1281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954225"/>
                  </a:ext>
                </a:extLst>
              </a:tr>
              <a:tr h="432464">
                <a:tc>
                  <a:txBody>
                    <a:bodyPr/>
                    <a:lstStyle/>
                    <a:p>
                      <a:r>
                        <a:rPr lang="pl-PL" dirty="0"/>
                        <a:t>Czerwiec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2491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1242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827547"/>
                  </a:ext>
                </a:extLst>
              </a:tr>
              <a:tr h="432464">
                <a:tc>
                  <a:txBody>
                    <a:bodyPr/>
                    <a:lstStyle/>
                    <a:p>
                      <a:r>
                        <a:rPr lang="pl-PL" dirty="0"/>
                        <a:t>Lipiec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2445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938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930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644EFD-E420-9748-0E05-DE05A1C0B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1805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2800" dirty="0">
                <a:latin typeface="+mj-lt"/>
              </a:rPr>
              <a:t>Struktura osób bezrobotnych stan na dzień 31.07.2024r.</a:t>
            </a: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05708198-2EC3-6561-A968-2771EA882C4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5131346"/>
              </p:ext>
            </p:extLst>
          </p:nvPr>
        </p:nvGraphicFramePr>
        <p:xfrm>
          <a:off x="768605" y="1447799"/>
          <a:ext cx="10654790" cy="489446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055803">
                  <a:extLst>
                    <a:ext uri="{9D8B030D-6E8A-4147-A177-3AD203B41FA5}">
                      <a16:colId xmlns:a16="http://schemas.microsoft.com/office/drawing/2014/main" val="4286469295"/>
                    </a:ext>
                  </a:extLst>
                </a:gridCol>
                <a:gridCol w="7431155">
                  <a:extLst>
                    <a:ext uri="{9D8B030D-6E8A-4147-A177-3AD203B41FA5}">
                      <a16:colId xmlns:a16="http://schemas.microsoft.com/office/drawing/2014/main" val="114206496"/>
                    </a:ext>
                  </a:extLst>
                </a:gridCol>
                <a:gridCol w="1023669">
                  <a:extLst>
                    <a:ext uri="{9D8B030D-6E8A-4147-A177-3AD203B41FA5}">
                      <a16:colId xmlns:a16="http://schemas.microsoft.com/office/drawing/2014/main" val="756601276"/>
                    </a:ext>
                  </a:extLst>
                </a:gridCol>
                <a:gridCol w="1144163">
                  <a:extLst>
                    <a:ext uri="{9D8B030D-6E8A-4147-A177-3AD203B41FA5}">
                      <a16:colId xmlns:a16="http://schemas.microsoft.com/office/drawing/2014/main" val="1047871517"/>
                    </a:ext>
                  </a:extLst>
                </a:gridCol>
              </a:tblGrid>
              <a:tr h="620677"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/>
                        <a:t>Struktura osób bezrobotnych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Liczba osób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W tym kobiety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4458029"/>
                  </a:ext>
                </a:extLst>
              </a:tr>
              <a:tr h="5317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Zarejestrowani w lipcu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2445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1240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0330173"/>
                  </a:ext>
                </a:extLst>
              </a:tr>
              <a:tr h="5317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Z prawem do zasiłku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167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9548103"/>
                  </a:ext>
                </a:extLst>
              </a:tr>
              <a:tr h="531798"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/>
                        <a:t>Osoby niepełnosprawne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5758528"/>
                  </a:ext>
                </a:extLst>
              </a:tr>
              <a:tr h="531798">
                <a:tc rowSpan="5">
                  <a:txBody>
                    <a:bodyPr/>
                    <a:lstStyle/>
                    <a:p>
                      <a:pPr algn="ctr"/>
                      <a:r>
                        <a:rPr lang="pl-PL" dirty="0"/>
                        <a:t>Osoby w szczególnej sytuacji na rynku pracy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Osoby do 30 r.ż.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291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2050712"/>
                  </a:ext>
                </a:extLst>
              </a:tr>
              <a:tr h="531798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Osoby do 25 r. ż.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5011588"/>
                  </a:ext>
                </a:extLst>
              </a:tr>
              <a:tr h="531798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Długotrwale bezrobotni (pow. 12 m-</a:t>
                      </a:r>
                      <a:r>
                        <a:rPr lang="pl-PL" dirty="0" err="1"/>
                        <a:t>cy</a:t>
                      </a:r>
                      <a:r>
                        <a:rPr lang="pl-PL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1535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845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3551147"/>
                  </a:ext>
                </a:extLst>
              </a:tr>
              <a:tr h="531798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Bezrobotni powyżej 50 r.ż.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691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269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2604087"/>
                  </a:ext>
                </a:extLst>
              </a:tr>
              <a:tr h="531798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Cudzoziemcy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4570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8475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E34FB2-B94D-25D2-8037-A3E21F10A47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3200" dirty="0">
                <a:latin typeface="+mj-lt"/>
              </a:rPr>
              <a:t>Liczba osób bezrobotnych zarejestrowanych wg grup wiekowych– stan na dzień 31.07.2024r.</a:t>
            </a:r>
          </a:p>
        </p:txBody>
      </p:sp>
      <p:graphicFrame>
        <p:nvGraphicFramePr>
          <p:cNvPr id="8" name="Symbol zastępczy zawartości 7">
            <a:extLst>
              <a:ext uri="{FF2B5EF4-FFF2-40B4-BE49-F238E27FC236}">
                <a16:creationId xmlns:a16="http://schemas.microsoft.com/office/drawing/2014/main" id="{F21F006B-845D-28C7-FBAB-867F6ABE339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9816516"/>
              </p:ext>
            </p:extLst>
          </p:nvPr>
        </p:nvGraphicFramePr>
        <p:xfrm>
          <a:off x="6690998" y="2141537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646E9D7D-C6C0-F724-C479-B838E7D93E8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04484674"/>
              </p:ext>
            </p:extLst>
          </p:nvPr>
        </p:nvGraphicFramePr>
        <p:xfrm>
          <a:off x="158552" y="2509929"/>
          <a:ext cx="6362956" cy="213907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906083">
                  <a:extLst>
                    <a:ext uri="{9D8B030D-6E8A-4147-A177-3AD203B41FA5}">
                      <a16:colId xmlns:a16="http://schemas.microsoft.com/office/drawing/2014/main" val="1274922073"/>
                    </a:ext>
                  </a:extLst>
                </a:gridCol>
                <a:gridCol w="906780">
                  <a:extLst>
                    <a:ext uri="{9D8B030D-6E8A-4147-A177-3AD203B41FA5}">
                      <a16:colId xmlns:a16="http://schemas.microsoft.com/office/drawing/2014/main" val="1033120189"/>
                    </a:ext>
                  </a:extLst>
                </a:gridCol>
                <a:gridCol w="684530">
                  <a:extLst>
                    <a:ext uri="{9D8B030D-6E8A-4147-A177-3AD203B41FA5}">
                      <a16:colId xmlns:a16="http://schemas.microsoft.com/office/drawing/2014/main" val="1048392060"/>
                    </a:ext>
                  </a:extLst>
                </a:gridCol>
                <a:gridCol w="684530">
                  <a:extLst>
                    <a:ext uri="{9D8B030D-6E8A-4147-A177-3AD203B41FA5}">
                      <a16:colId xmlns:a16="http://schemas.microsoft.com/office/drawing/2014/main" val="995278325"/>
                    </a:ext>
                  </a:extLst>
                </a:gridCol>
                <a:gridCol w="684530">
                  <a:extLst>
                    <a:ext uri="{9D8B030D-6E8A-4147-A177-3AD203B41FA5}">
                      <a16:colId xmlns:a16="http://schemas.microsoft.com/office/drawing/2014/main" val="1564132895"/>
                    </a:ext>
                  </a:extLst>
                </a:gridCol>
                <a:gridCol w="684530">
                  <a:extLst>
                    <a:ext uri="{9D8B030D-6E8A-4147-A177-3AD203B41FA5}">
                      <a16:colId xmlns:a16="http://schemas.microsoft.com/office/drawing/2014/main" val="363037035"/>
                    </a:ext>
                  </a:extLst>
                </a:gridCol>
                <a:gridCol w="684530">
                  <a:extLst>
                    <a:ext uri="{9D8B030D-6E8A-4147-A177-3AD203B41FA5}">
                      <a16:colId xmlns:a16="http://schemas.microsoft.com/office/drawing/2014/main" val="606139088"/>
                    </a:ext>
                  </a:extLst>
                </a:gridCol>
                <a:gridCol w="1127443">
                  <a:extLst>
                    <a:ext uri="{9D8B030D-6E8A-4147-A177-3AD203B41FA5}">
                      <a16:colId xmlns:a16="http://schemas.microsoft.com/office/drawing/2014/main" val="217341239"/>
                    </a:ext>
                  </a:extLst>
                </a:gridCol>
              </a:tblGrid>
              <a:tr h="441654">
                <a:tc gridSpan="8"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Wiek w latach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568668"/>
                  </a:ext>
                </a:extLst>
              </a:tr>
              <a:tr h="536404">
                <a:tc>
                  <a:txBody>
                    <a:bodyPr/>
                    <a:lstStyle/>
                    <a:p>
                      <a:endParaRPr lang="pl-PL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 dirty="0"/>
                        <a:t>RAZEM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/>
                        <a:t>18-24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25-34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/>
                        <a:t>35-44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/>
                        <a:t>45-54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/>
                        <a:t>55-59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/>
                        <a:t>60 i więcej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0793245"/>
                  </a:ext>
                </a:extLst>
              </a:tr>
              <a:tr h="508207">
                <a:tc>
                  <a:txBody>
                    <a:bodyPr/>
                    <a:lstStyle/>
                    <a:p>
                      <a:r>
                        <a:rPr lang="pl-PL" sz="1400" dirty="0"/>
                        <a:t>Lipiec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 dirty="0"/>
                        <a:t>2687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669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711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583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186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6659156"/>
                  </a:ext>
                </a:extLst>
              </a:tr>
              <a:tr h="642856">
                <a:tc>
                  <a:txBody>
                    <a:bodyPr/>
                    <a:lstStyle/>
                    <a:p>
                      <a:r>
                        <a:rPr lang="pl-PL" sz="1400" dirty="0"/>
                        <a:t>Lipiec 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 dirty="0"/>
                        <a:t>2445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557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666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546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9477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0291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E34FB2-B94D-25D2-8037-A3E21F10A47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2800" dirty="0">
                <a:latin typeface="+mj-lt"/>
              </a:rPr>
              <a:t>Liczba osób bezrobotnych zarejestrowanych wg czasu pozostawania bez pracy – stan na dzień 31.07.2024r.</a:t>
            </a: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F0532014-41A0-B9FF-DB61-869B633CC54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70696003"/>
              </p:ext>
            </p:extLst>
          </p:nvPr>
        </p:nvGraphicFramePr>
        <p:xfrm>
          <a:off x="1781175" y="2315482"/>
          <a:ext cx="8629650" cy="29616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119007">
                  <a:extLst>
                    <a:ext uri="{9D8B030D-6E8A-4147-A177-3AD203B41FA5}">
                      <a16:colId xmlns:a16="http://schemas.microsoft.com/office/drawing/2014/main" val="1456434062"/>
                    </a:ext>
                  </a:extLst>
                </a:gridCol>
                <a:gridCol w="3510643">
                  <a:extLst>
                    <a:ext uri="{9D8B030D-6E8A-4147-A177-3AD203B41FA5}">
                      <a16:colId xmlns:a16="http://schemas.microsoft.com/office/drawing/2014/main" val="31382763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Czas pozostawania bez pracy w miesiącach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Liczba osób bezrobotnych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617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Do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096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Od 1 do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201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Od 3 do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533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Od 6 do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542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Od 12 do 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15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Powyżej 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773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57833"/>
                  </a:ext>
                </a:extLst>
              </a:tr>
              <a:tr h="1791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RAZEM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2445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736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0916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86294C-ABB8-805D-3B56-66E3D920C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500"/>
            <a:ext cx="10515600" cy="1040163"/>
          </a:xfrm>
        </p:spPr>
        <p:txBody>
          <a:bodyPr/>
          <a:lstStyle/>
          <a:p>
            <a:pPr algn="ctr"/>
            <a:r>
              <a:rPr lang="pl-PL" dirty="0"/>
              <a:t>Usługi rynku pracy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07F3B6-01E0-1A95-1D0F-63F177D67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1162"/>
            <a:ext cx="10515600" cy="4351338"/>
          </a:xfrm>
        </p:spPr>
        <p:txBody>
          <a:bodyPr/>
          <a:lstStyle/>
          <a:p>
            <a:r>
              <a:rPr lang="pl-PL" dirty="0"/>
              <a:t>Pośrednictwo pracy</a:t>
            </a:r>
          </a:p>
          <a:p>
            <a:r>
              <a:rPr lang="pl-PL" dirty="0"/>
              <a:t>Poradnictwo zawodowe</a:t>
            </a:r>
          </a:p>
          <a:p>
            <a:r>
              <a:rPr lang="pl-PL" dirty="0"/>
              <a:t>Szkolenia</a:t>
            </a:r>
          </a:p>
        </p:txBody>
      </p:sp>
    </p:spTree>
    <p:extLst>
      <p:ext uri="{BB962C8B-B14F-4D97-AF65-F5344CB8AC3E}">
        <p14:creationId xmlns:p14="http://schemas.microsoft.com/office/powerpoint/2010/main" val="4107170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C3BD41-DC9A-ACA9-8AC7-1541CA37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/>
              <a:t>Instrumenty rynku pracy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9E54610-D3AE-AAFB-B833-50C00706D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876"/>
            <a:ext cx="10515600" cy="4351338"/>
          </a:xfrm>
        </p:spPr>
        <p:txBody>
          <a:bodyPr/>
          <a:lstStyle/>
          <a:p>
            <a:r>
              <a:rPr lang="pl-PL" dirty="0"/>
              <a:t>Prace interwencyjne</a:t>
            </a:r>
          </a:p>
          <a:p>
            <a:r>
              <a:rPr lang="pl-PL" dirty="0"/>
              <a:t>Roboty publiczne</a:t>
            </a:r>
          </a:p>
          <a:p>
            <a:r>
              <a:rPr lang="pl-PL" dirty="0"/>
              <a:t>Dofinansowanie podjęcia działalności gospodarczej</a:t>
            </a:r>
          </a:p>
          <a:p>
            <a:r>
              <a:rPr lang="pl-PL" dirty="0"/>
              <a:t>Refundacja kosztów wyposażenia lub doposażenia stanowisk pracy</a:t>
            </a:r>
          </a:p>
          <a:p>
            <a:r>
              <a:rPr lang="pl-PL" dirty="0"/>
              <a:t>Staż</a:t>
            </a:r>
          </a:p>
          <a:p>
            <a:r>
              <a:rPr lang="pl-PL" dirty="0"/>
              <a:t>Bon na zasiedlenie</a:t>
            </a:r>
          </a:p>
          <a:p>
            <a:r>
              <a:rPr lang="pl-PL" dirty="0"/>
              <a:t>Zwrot kosztów dojazdu</a:t>
            </a:r>
          </a:p>
        </p:txBody>
      </p:sp>
    </p:spTree>
    <p:extLst>
      <p:ext uri="{BB962C8B-B14F-4D97-AF65-F5344CB8AC3E}">
        <p14:creationId xmlns:p14="http://schemas.microsoft.com/office/powerpoint/2010/main" val="4194375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13CD1F-D92A-C497-C0C6-B53D8F920C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2800" dirty="0"/>
              <a:t>Informacja na temat lokalnego rynku pracy oraz </a:t>
            </a:r>
            <a:br>
              <a:rPr lang="pl-PL" sz="2800" dirty="0"/>
            </a:br>
            <a:r>
              <a:rPr lang="pl-PL" sz="2800" dirty="0"/>
              <a:t>o zadaniach realizowanych przez Powiatowy Urząd Pracy w Kętrzynie w zakresie: promocji zatrudnienia, łagodzenia skutków bezrobocia oraz aktywizacji zawodowej.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74FA7E7-9F5D-042F-F775-A1A3371455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Dane za rok 2023 i 2024.</a:t>
            </a:r>
          </a:p>
        </p:txBody>
      </p:sp>
    </p:spTree>
    <p:extLst>
      <p:ext uri="{BB962C8B-B14F-4D97-AF65-F5344CB8AC3E}">
        <p14:creationId xmlns:p14="http://schemas.microsoft.com/office/powerpoint/2010/main" val="1551254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7AA669-A4F5-20B3-0B51-09EA499EB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/>
              <a:t>Środki Funduszu Pracy 2023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6EC46B-49A0-C29D-28BB-ED755D019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6666"/>
            <a:ext cx="10515600" cy="3344863"/>
          </a:xfrm>
        </p:spPr>
        <p:txBody>
          <a:bodyPr/>
          <a:lstStyle/>
          <a:p>
            <a:r>
              <a:rPr lang="pl-PL" dirty="0"/>
              <a:t>Limit podstawowy FP– 4 522 640,88zł</a:t>
            </a:r>
          </a:p>
          <a:p>
            <a:r>
              <a:rPr lang="pl-PL" dirty="0" err="1"/>
              <a:t>FEWiM</a:t>
            </a:r>
            <a:r>
              <a:rPr lang="pl-PL" dirty="0"/>
              <a:t> (2023-2024)- 4 856 364,48zł</a:t>
            </a:r>
          </a:p>
          <a:p>
            <a:r>
              <a:rPr lang="pl-PL" dirty="0"/>
              <a:t>Rezerwa Ministra FP – 768 898,00zł</a:t>
            </a:r>
          </a:p>
          <a:p>
            <a:r>
              <a:rPr lang="pl-PL" dirty="0"/>
              <a:t>KFS – 306 255,70zł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dirty="0">
                <a:solidFill>
                  <a:srgbClr val="FF3399"/>
                </a:solidFill>
              </a:rPr>
              <a:t>RAZEM 10 147 903,36zł</a:t>
            </a:r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1540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20B0DE-92AF-8901-79FC-496842BC1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/>
              <a:t>Środki Funduszu Pracy 2024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CAA7FC1-3118-B9BB-D154-D9F34BD12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9136"/>
            <a:ext cx="10515600" cy="4351338"/>
          </a:xfrm>
        </p:spPr>
        <p:txBody>
          <a:bodyPr/>
          <a:lstStyle/>
          <a:p>
            <a:r>
              <a:rPr lang="pl-PL" dirty="0"/>
              <a:t>Limit podstawowy FP– 3 822 043,63zł</a:t>
            </a:r>
          </a:p>
          <a:p>
            <a:r>
              <a:rPr lang="pl-PL" dirty="0" err="1"/>
              <a:t>FEWiM</a:t>
            </a:r>
            <a:r>
              <a:rPr lang="pl-PL" dirty="0"/>
              <a:t> 2023 – 574 909,20zł</a:t>
            </a:r>
          </a:p>
          <a:p>
            <a:r>
              <a:rPr lang="pl-PL" dirty="0" err="1"/>
              <a:t>FEWiM</a:t>
            </a:r>
            <a:r>
              <a:rPr lang="pl-PL" dirty="0"/>
              <a:t> 2024 – 6 229 342,51zł</a:t>
            </a:r>
          </a:p>
          <a:p>
            <a:r>
              <a:rPr lang="pl-PL" dirty="0"/>
              <a:t>Rezerwa Ministra FP – 2 027 435,60zł</a:t>
            </a:r>
          </a:p>
          <a:p>
            <a:r>
              <a:rPr lang="pl-PL" dirty="0"/>
              <a:t>KFS – 337 454,30zł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dirty="0">
                <a:solidFill>
                  <a:srgbClr val="FF3399"/>
                </a:solidFill>
              </a:rPr>
              <a:t>RAZEM 12 653 730,94zł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52648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FF8843-59C2-221F-92AA-FB38D48FD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046" y="370214"/>
            <a:ext cx="10327907" cy="1325563"/>
          </a:xfrm>
        </p:spPr>
        <p:txBody>
          <a:bodyPr>
            <a:normAutofit/>
          </a:bodyPr>
          <a:lstStyle/>
          <a:p>
            <a:pPr algn="ctr"/>
            <a:r>
              <a:rPr lang="pl-PL" sz="2800" dirty="0"/>
              <a:t>Decyzja Ministra Rodziny, Pracy i Polityki Społecznej </a:t>
            </a:r>
            <a:br>
              <a:rPr lang="pl-PL" sz="2800" dirty="0"/>
            </a:br>
            <a:r>
              <a:rPr lang="pl-PL" sz="2800" dirty="0"/>
              <a:t>z dnia 14.08.2024r. 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63009107-7AF9-E2AB-99FA-98606582D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75" y="2104757"/>
            <a:ext cx="5398327" cy="3939771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C2BB529-F4F1-1AB2-7847-186171453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004" y="1845062"/>
            <a:ext cx="6490996" cy="419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29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018CFD-1250-181A-D3C4-A1881D9C9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/>
              <a:t>Decyzja Ministra Rodziny, Pracy i Polityki Społecznej </a:t>
            </a:r>
            <a:br>
              <a:rPr lang="pl-PL" sz="2800" dirty="0"/>
            </a:br>
            <a:r>
              <a:rPr lang="pl-PL" sz="2800" dirty="0"/>
              <a:t>z dnia 14.08.2024r.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6CFBAC-58A1-50F2-F443-86EBC6613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385" y="1844876"/>
            <a:ext cx="11434813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Zgodnie z decyzją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MRPiPS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z dnia 14.08.2024r. łączna kwota środków Funduszu Pracy na finansowanie przez Powiatowy Urząd Pracy w Kętrzynie programów na rzecz promocji zatrudnienia, łagodzenia skutków bezrobocia </a:t>
            </a:r>
            <a:br>
              <a:rPr lang="pl-PL" sz="24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i aktywizacji zawodowej zwiększona została do kwoty: </a:t>
            </a:r>
          </a:p>
          <a:p>
            <a:pPr marL="0" indent="0">
              <a:buNone/>
            </a:pP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		</a:t>
            </a:r>
            <a:r>
              <a:rPr lang="pl-PL" sz="28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	</a:t>
            </a:r>
          </a:p>
          <a:p>
            <a:pPr marL="0" indent="0">
              <a:buNone/>
            </a:pPr>
            <a:endParaRPr lang="pl-PL" dirty="0">
              <a:solidFill>
                <a:srgbClr val="000000"/>
              </a:solidFill>
              <a:latin typeface="Lato" panose="020F0502020204030203" pitchFamily="34" charset="0"/>
            </a:endParaRPr>
          </a:p>
          <a:p>
            <a:pPr marL="0" indent="0">
              <a:buNone/>
            </a:pPr>
            <a:r>
              <a:rPr lang="pl-PL" sz="44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			</a:t>
            </a:r>
            <a:r>
              <a:rPr lang="pl-PL" sz="4400" b="0" i="0" u="none" strike="noStrike" dirty="0">
                <a:solidFill>
                  <a:srgbClr val="FF3399"/>
                </a:solidFill>
                <a:effectLst/>
                <a:latin typeface="Lato" panose="020F0502020204030203" pitchFamily="34" charset="0"/>
              </a:rPr>
              <a:t>12 653 730,94zł</a:t>
            </a:r>
            <a:endParaRPr lang="pl-PL" sz="4400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337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D87CC1-ED52-C17C-F086-FE75BD6A1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Pozyskane Rezerwy Ministra na </a:t>
            </a:r>
            <a:r>
              <a:rPr lang="pl-PL" dirty="0">
                <a:effectLst/>
              </a:rPr>
              <a:t>aktywizację zawodową bezrobotnych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E34EE1-89C5-24BF-66C9-6038AB13A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192" y="2141537"/>
            <a:ext cx="10673615" cy="4351338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dirty="0"/>
              <a:t>13.06.2024r. – </a:t>
            </a:r>
            <a:r>
              <a:rPr lang="pl-PL" dirty="0">
                <a:solidFill>
                  <a:srgbClr val="FF3399"/>
                </a:solidFill>
              </a:rPr>
              <a:t>486 042,00zł </a:t>
            </a:r>
            <a:r>
              <a:rPr lang="pl-PL" dirty="0"/>
              <a:t>program aktywizacji zawodowej bezrobotnych na terenach wysokiego bezrobocia</a:t>
            </a:r>
          </a:p>
          <a:p>
            <a:pPr algn="just"/>
            <a:r>
              <a:rPr lang="pl-PL" dirty="0"/>
              <a:t>02.08.2024r. – </a:t>
            </a:r>
            <a:r>
              <a:rPr lang="pl-PL" dirty="0">
                <a:solidFill>
                  <a:srgbClr val="FF3399"/>
                </a:solidFill>
              </a:rPr>
              <a:t>840 216,60zł- </a:t>
            </a:r>
            <a:r>
              <a:rPr lang="pl-PL" dirty="0"/>
              <a:t>program aktywizacji zawodowej bezrobotnych na terenach, na których w 2024roku miały miejsce klęski żywiołowe.</a:t>
            </a:r>
          </a:p>
          <a:p>
            <a:pPr algn="just"/>
            <a:r>
              <a:rPr lang="pl-PL" dirty="0"/>
              <a:t>02.08.2024r. – </a:t>
            </a:r>
            <a:r>
              <a:rPr lang="pl-PL" dirty="0">
                <a:solidFill>
                  <a:srgbClr val="FF3399"/>
                </a:solidFill>
              </a:rPr>
              <a:t>91 565,00zł </a:t>
            </a:r>
            <a:r>
              <a:rPr lang="pl-PL" dirty="0"/>
              <a:t>- program dla zwalnianych pracowników, </a:t>
            </a:r>
          </a:p>
          <a:p>
            <a:pPr algn="just"/>
            <a:r>
              <a:rPr lang="pl-PL" dirty="0"/>
              <a:t>14.08.2024r. - </a:t>
            </a:r>
            <a:r>
              <a:rPr lang="pl-PL" dirty="0">
                <a:solidFill>
                  <a:srgbClr val="FF3399"/>
                </a:solidFill>
              </a:rPr>
              <a:t>609 612,00zł- </a:t>
            </a:r>
            <a:r>
              <a:rPr lang="pl-PL" dirty="0"/>
              <a:t>program aktywizacji zawodowej bezrobotnych na terenach wysokiego bezrobocia.</a:t>
            </a:r>
          </a:p>
          <a:p>
            <a:pPr marL="0" indent="0" algn="just">
              <a:buNone/>
            </a:pPr>
            <a:r>
              <a:rPr lang="pl-PL" dirty="0">
                <a:solidFill>
                  <a:srgbClr val="FF3399"/>
                </a:solidFill>
              </a:rPr>
              <a:t>	RAZEM 2 027 435,60zł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0069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E4D8C4-CBF1-72B8-4C04-828FA4EB4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6815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Wysokość wsparcia 2023/2024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A6E8BC-8F15-BF7D-482D-65FCC3454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00" lvl="8" indent="0">
              <a:buNone/>
            </a:pPr>
            <a:endParaRPr lang="pl-PL" sz="1600" dirty="0"/>
          </a:p>
          <a:p>
            <a:pPr marL="0" indent="0">
              <a:buNone/>
            </a:pPr>
            <a:endParaRPr lang="pl-PL" sz="1600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EA14DCC6-F2A3-F1E7-EEE3-D6EB11B8C5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964893"/>
              </p:ext>
            </p:extLst>
          </p:nvPr>
        </p:nvGraphicFramePr>
        <p:xfrm>
          <a:off x="1133061" y="1573782"/>
          <a:ext cx="9925878" cy="485502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08626">
                  <a:extLst>
                    <a:ext uri="{9D8B030D-6E8A-4147-A177-3AD203B41FA5}">
                      <a16:colId xmlns:a16="http://schemas.microsoft.com/office/drawing/2014/main" val="907958243"/>
                    </a:ext>
                  </a:extLst>
                </a:gridCol>
                <a:gridCol w="3308626">
                  <a:extLst>
                    <a:ext uri="{9D8B030D-6E8A-4147-A177-3AD203B41FA5}">
                      <a16:colId xmlns:a16="http://schemas.microsoft.com/office/drawing/2014/main" val="833247707"/>
                    </a:ext>
                  </a:extLst>
                </a:gridCol>
                <a:gridCol w="3308626">
                  <a:extLst>
                    <a:ext uri="{9D8B030D-6E8A-4147-A177-3AD203B41FA5}">
                      <a16:colId xmlns:a16="http://schemas.microsoft.com/office/drawing/2014/main" val="3245326821"/>
                    </a:ext>
                  </a:extLst>
                </a:gridCol>
              </a:tblGrid>
              <a:tr h="409730">
                <a:tc>
                  <a:txBody>
                    <a:bodyPr/>
                    <a:lstStyle/>
                    <a:p>
                      <a:endParaRPr lang="pl-PL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666839"/>
                  </a:ext>
                </a:extLst>
              </a:tr>
              <a:tr h="1010294"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Prace interwencyjne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1 300,00zł + składki na ubezpieczenie społeczne </a:t>
                      </a:r>
                      <a:endParaRPr lang="pl-PL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1 490,00zł + składki na ubezpieczenie społeczne</a:t>
                      </a:r>
                      <a:endParaRPr lang="pl-PL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7850981"/>
                  </a:ext>
                </a:extLst>
              </a:tr>
              <a:tr h="1010294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Roboty publiczne </a:t>
                      </a:r>
                      <a:endParaRPr lang="pl-PL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3 200,00 + składki na ubezpieczenie społeczne</a:t>
                      </a:r>
                      <a:endParaRPr lang="pl-PL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3 500,00zł + składki na ubezpieczenie społeczne</a:t>
                      </a:r>
                      <a:endParaRPr lang="pl-PL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4793211"/>
                  </a:ext>
                </a:extLst>
              </a:tr>
              <a:tr h="1313382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Jednorazowe środki na podjęcie działalności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pl-PL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gospodarczej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35 000,00zł</a:t>
                      </a:r>
                      <a:endParaRPr lang="pl-PL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43 000,00zł</a:t>
                      </a:r>
                      <a:endParaRPr lang="pl-PL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4436049"/>
                  </a:ext>
                </a:extLst>
              </a:tr>
              <a:tr h="70720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pl-PL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Wyposażenie/doposażenie stanowiska pracy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35 000,00zł</a:t>
                      </a:r>
                      <a:endParaRPr lang="pl-PL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43 000,00zł</a:t>
                      </a:r>
                      <a:endParaRPr lang="pl-PL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5323254"/>
                  </a:ext>
                </a:extLst>
              </a:tr>
              <a:tr h="40411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pl-PL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Bon na zasiedlenie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10 000,00zł</a:t>
                      </a:r>
                      <a:endParaRPr lang="pl-PL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13 000,00zł</a:t>
                      </a:r>
                      <a:endParaRPr lang="pl-PL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9600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1390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D0B813-43CD-1569-73B8-01D347188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49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Dofinansowanie podjęcia działalności gospodarczej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DE3C85-7C21-F7A5-CF26-205C2A51A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89" y="2037381"/>
            <a:ext cx="11203806" cy="4351338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2400" dirty="0"/>
              <a:t>Dofinansowanie podjęcia działalności gospodarczej to forma wsparcia udzielana bezrobotnym, absolwentom CIS, absolwentom KIS lub niepozostającym w zatrudnieniu lub niewykonującym innej pracy zarobkowej opiekunom osoby niepełnosprawnej, którzy chcą rozpocząć własną działalność gospodarczą.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400" dirty="0"/>
              <a:t>Jako promocję aktywizacji zawodowej na stronie </a:t>
            </a:r>
            <a:r>
              <a:rPr lang="pl-PL" sz="2400" dirty="0" err="1"/>
              <a:t>facebookowej</a:t>
            </a:r>
            <a:r>
              <a:rPr lang="pl-PL" sz="2400" dirty="0"/>
              <a:t> Urzędu przedstawiamy nowych przedsiębiorców dodając krótki opis działalności, na którą udzielono dofinansowania. 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51209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AF1547-D477-74D3-3778-84E236F6E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Promocja nowych przedsiębiorców – Facebook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0BAC482B-8995-BFE9-B111-8BC3317A8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8" y="1655738"/>
            <a:ext cx="4231154" cy="5126427"/>
          </a:xfr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43A49B2-81B4-8A85-A964-0EA4C1A0B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45" y="1936855"/>
            <a:ext cx="4441517" cy="455602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D474B232-D2DD-40D9-D0CC-112D61158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882" y="1760403"/>
            <a:ext cx="3315873" cy="490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1303FF-2FFB-3047-ECAA-14A38423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Dofinansowanie podjęcia działalności gospodarczej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C142C1B-3529-5B64-3DDF-742CAC7C9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dirty="0"/>
              <a:t>2023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8F6A253-974C-A107-B190-29B177D304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Ilość przyznanych dotacji : 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57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Najczęściej wybierane rodzaje DG: 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Wykonywanie pozostałych robót budowlanych i wykończeniowych 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Fryzjerstwo i pozostałe zabiegi kosmetyczne 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Konserwacja i naprawa pojazdów samochodowych</a:t>
            </a:r>
          </a:p>
          <a:p>
            <a:pPr marL="0" indent="0">
              <a:buNone/>
            </a:pPr>
            <a:r>
              <a:rPr lang="pl-PL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Dodatkowo:</a:t>
            </a: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Działalność prawnicza</a:t>
            </a: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Działalność fotograficzna</a:t>
            </a: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Produkcja wyrobów jubilerskich i podobny</a:t>
            </a:r>
          </a:p>
          <a:p>
            <a:pPr marL="0" indent="0"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Liczba działalności prowadzonych nadal po upływie 12 miesięcy od udzielenie wsparcia:  </a:t>
            </a:r>
            <a:r>
              <a:rPr lang="pl-PL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4BD3DDB-FB5E-A3CA-F6C4-8EEAF747C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pl-PL" dirty="0"/>
              <a:t>2024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87F4A83-F83E-C28A-DD16-A1E9C33BBC0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Ilość przyznanych dotacji:  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56 (na dzień 22.08.2024r.)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Najczęściej wybierane rodzaje DG:</a:t>
            </a:r>
            <a:r>
              <a:rPr lang="pl-P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Wykonywanie pozostałych robót budowlanych i wykończeniowych 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Fryzjerstwo i pozostałe zabiegi kosmetyczne 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Sprzedaż  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Dodatkowo: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Introligatorstwo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Artystyczna i literacka działalność twórcza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Pozostała działalność rozrywkowa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11763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573E57-2A02-05FB-65A1-DB9E5BB8C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dirty="0"/>
              <a:t>Refundacja kosztów wyposażenia/doposażenia stanowiska pracy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019C0D-A8BC-E717-13E4-9DAED6379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pomoc finansowa udzielana przez powiatowy urząd pracy w związku z wyposażeniem lub doposażeniem stanowiska pracy i zatrudnieniem na tym stanowisku skierowanego bezrobotnego lub skierowanego niepozostającego </a:t>
            </a:r>
            <a:br>
              <a:rPr lang="pl-PL" dirty="0"/>
            </a:br>
            <a:r>
              <a:rPr lang="pl-PL" dirty="0"/>
              <a:t>w zatrudnieniu lub niewykonującego innej pracy zarobkowej opiekuna osoby niepełnosprawnej przez okres 24 miesięcy.</a:t>
            </a:r>
          </a:p>
          <a:p>
            <a:r>
              <a:rPr lang="pl-PL" dirty="0"/>
              <a:t>refundacja kosztów wyposażenia lub doposażenia stanowiska pracy może być przyznana w wysokości nie wyższej niż 6-krotność przeciętnego wynagrodzenia.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42751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315D56-ECD3-85FE-5F5C-A8335B153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6534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Łagodzenie skutków bezrobocia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CB5A639-8B57-BBA9-6DA4-BE1BAB3EB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154" y="1812304"/>
            <a:ext cx="11617692" cy="323339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kern="100" dirty="0"/>
              <a:t>Celem walki z bezrobociem w ramach polityki pasywnej jest łagodzenie skutków bezrobocia poprzez zapewnienie wsparcia finansowego osobom bezrobotnym.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kern="100" dirty="0"/>
              <a:t>Osobie bezrobotnej zarejestrowanej w urzędzie pracy wypłacane są świadczenia pieniężne w formie zasiłków dla bezrobotnych, które pozwalają przetrwać czas pozostawania bez pracy.</a:t>
            </a:r>
          </a:p>
        </p:txBody>
      </p:sp>
    </p:spTree>
    <p:extLst>
      <p:ext uri="{BB962C8B-B14F-4D97-AF65-F5344CB8AC3E}">
        <p14:creationId xmlns:p14="http://schemas.microsoft.com/office/powerpoint/2010/main" val="2771956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4984E2-8A28-5CD3-3FB4-7468590DE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dirty="0"/>
              <a:t>Refundacja kosztów wyposażenia/doposażenia stanowiska pracy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4A9C96-996D-9283-3405-4982A1AC6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pl-PL" sz="2400" dirty="0"/>
              <a:t>Refundację może otrzymać: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pl-PL" sz="2400" dirty="0"/>
              <a:t>podmiot prowadzący działalność gospodarczą, w tym żłobek lub klub dziecięcy,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pl-PL" sz="2400" dirty="0"/>
              <a:t>niepubliczne przedszkole i niepubliczna szkoła,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pl-PL" sz="2400" dirty="0"/>
              <a:t>osoba fizyczna, osoba prawna lub jednostka organizacyjna nieposiadająca osobowości prawnej, zatrudniająca w okresie ostatnich sześciu miesięcy, w każdym miesiącu, co najmniej jednego pracownika w pełnym wymiarze czasu pracy.</a:t>
            </a:r>
          </a:p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pl-PL" sz="1800" b="0" i="0" u="none" strike="noStrike" dirty="0">
              <a:effectLst/>
              <a:latin typeface="Arial" panose="020B060402020202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38268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515063-8230-94D8-B944-D2612D5A1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dirty="0"/>
              <a:t>Refundacja kosztów wyposażenia/doposażenia stanowiska pracy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1E571DF-61B0-231C-FA94-04A4E6F247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0" y="1773866"/>
            <a:ext cx="7757863" cy="3755666"/>
          </a:xfr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63C4231-A912-01EB-8E42-A21057101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991" y="2480988"/>
            <a:ext cx="4448779" cy="422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27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BFF87A-BCD6-815E-48CE-E7C12DC55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40244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dirty="0"/>
              <a:t>Refundacja kosztów wyposażenia/doposażenia stanowiska pracy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94FE05-494F-0242-048A-AC83D1A126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>
                <a:solidFill>
                  <a:srgbClr val="FF3399"/>
                </a:solidFill>
              </a:rPr>
              <a:t>2023</a:t>
            </a:r>
          </a:p>
          <a:p>
            <a:r>
              <a:rPr lang="pl-PL" sz="2400" dirty="0"/>
              <a:t>Liczba podpisanych umów – </a:t>
            </a:r>
            <a:r>
              <a:rPr lang="pl-PL" sz="2400" dirty="0">
                <a:solidFill>
                  <a:srgbClr val="FF3399"/>
                </a:solidFill>
              </a:rPr>
              <a:t>39</a:t>
            </a:r>
          </a:p>
          <a:p>
            <a:r>
              <a:rPr lang="pl-PL" sz="2400" dirty="0"/>
              <a:t>Liczba stworzonych miejsc pracy – </a:t>
            </a:r>
            <a:r>
              <a:rPr lang="pl-PL" sz="2400" dirty="0">
                <a:solidFill>
                  <a:srgbClr val="FF3399"/>
                </a:solidFill>
              </a:rPr>
              <a:t>44 </a:t>
            </a:r>
          </a:p>
          <a:p>
            <a:r>
              <a:rPr lang="pl-PL" sz="2400" dirty="0"/>
              <a:t>Najczęściej tworzone stanowiska: sprzedawca, kucharz, piekarz, mechanik, robotnik budowlany</a:t>
            </a:r>
          </a:p>
          <a:p>
            <a:endParaRPr lang="pl-PL" sz="24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1487CF1-3B15-C5E2-D69C-E4AEA52E3E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dirty="0">
                <a:solidFill>
                  <a:srgbClr val="FF3399"/>
                </a:solidFill>
              </a:rPr>
              <a:t>2024</a:t>
            </a:r>
          </a:p>
          <a:p>
            <a:r>
              <a:rPr lang="pl-PL" sz="2400" dirty="0"/>
              <a:t>Liczba podpisanych umów </a:t>
            </a:r>
            <a:r>
              <a:rPr lang="pl-PL" dirty="0"/>
              <a:t>– </a:t>
            </a:r>
            <a:r>
              <a:rPr lang="pl-PL" dirty="0">
                <a:solidFill>
                  <a:srgbClr val="FF3399"/>
                </a:solidFill>
              </a:rPr>
              <a:t>35</a:t>
            </a:r>
          </a:p>
          <a:p>
            <a:r>
              <a:rPr lang="pl-PL" dirty="0"/>
              <a:t>Liczba stworzonych miejsc pracy – </a:t>
            </a:r>
            <a:r>
              <a:rPr lang="pl-PL" dirty="0">
                <a:solidFill>
                  <a:srgbClr val="FF3399"/>
                </a:solidFill>
              </a:rPr>
              <a:t>40</a:t>
            </a:r>
          </a:p>
          <a:p>
            <a:r>
              <a:rPr lang="pl-PL" dirty="0"/>
              <a:t>Najczęściej tworzone stanowiska: mechanik, robotnik budowlany, pomoc kuchenna, sprzedawca, księgowy, hydraulik, stolarz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4553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E242DD-49D7-7AC8-DD80-32BAAB204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/>
              <a:t>Staż zawodowy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86577E-7B35-F1F0-E41D-ACB316E04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dirty="0"/>
              <a:t>Staż to nabywanie przez bezrobotnego umiejętności praktycznych do wykonywania pracy przez wykonywanie zadań w miejscu pracy bez nawiązania stosunku pracy </a:t>
            </a:r>
            <a:br>
              <a:rPr lang="pl-PL" dirty="0"/>
            </a:br>
            <a:r>
              <a:rPr lang="pl-PL" dirty="0"/>
              <a:t>z pracodawcą.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dirty="0"/>
              <a:t>Korzystanie ze stażu pozwala więc zdobyć doświadczenie zawodowe, stwarzając tym samym większe szanse na uzyskanie zatrudnienia. </a:t>
            </a:r>
          </a:p>
        </p:txBody>
      </p:sp>
    </p:spTree>
    <p:extLst>
      <p:ext uri="{BB962C8B-B14F-4D97-AF65-F5344CB8AC3E}">
        <p14:creationId xmlns:p14="http://schemas.microsoft.com/office/powerpoint/2010/main" val="1476546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688288-D6E5-E335-23B3-A513DBCDD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/>
              <a:t>Staż zawodowy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183B56-7EEA-1C35-41DE-FC3F563D4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dirty="0"/>
              <a:t>W 2023 roku staż na podstawie skierowania z PUP odbyło </a:t>
            </a:r>
            <a:br>
              <a:rPr lang="pl-PL" dirty="0"/>
            </a:br>
            <a:r>
              <a:rPr lang="pl-PL" dirty="0"/>
              <a:t>109 stażystów.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dirty="0">
                <a:solidFill>
                  <a:srgbClr val="FF3399"/>
                </a:solidFill>
              </a:rPr>
              <a:t>Efektywność zatrudnieniowa 2023 – 84%.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dirty="0"/>
              <a:t>W 2024 roku na staż PUP skierował 80 osób bezrobotnych </a:t>
            </a:r>
            <a:br>
              <a:rPr lang="pl-PL" dirty="0"/>
            </a:br>
            <a:r>
              <a:rPr lang="pl-PL" dirty="0"/>
              <a:t>– stan na 22.08.2024r.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dirty="0">
                <a:solidFill>
                  <a:srgbClr val="FF3399"/>
                </a:solidFill>
              </a:rPr>
              <a:t>Efektywność zatrudnieniowa 2024 – 92% (stan na 22.08.2024r., po zakończonych umowach)</a:t>
            </a:r>
          </a:p>
          <a:p>
            <a:pPr>
              <a:lnSpc>
                <a:spcPct val="100000"/>
              </a:lnSpc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34945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A49CF9-C19B-0A8E-DF1D-87644179D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6909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Bon na zasiedlenie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167854-9559-E56B-2CD1-52174C684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761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/>
              <a:t>Bon na zasiedlenie to forma wsparcia dla bezrobotnych, która ma pomóc im w poprawie własnej sytuacji życiowej. Jest przyznawany </a:t>
            </a:r>
            <a:br>
              <a:rPr lang="pl-PL" sz="2000" dirty="0"/>
            </a:br>
            <a:r>
              <a:rPr lang="pl-PL" sz="2000" dirty="0"/>
              <a:t>w związku z podjęciem pracy lub działalności gospodarczej poza miejscem swojego zamieszkania.</a:t>
            </a: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2000" dirty="0"/>
              <a:t>O jego otrzymanie mogą się starać osoby, które:</a:t>
            </a:r>
          </a:p>
          <a:p>
            <a:pPr marL="0" indent="0">
              <a:buNone/>
            </a:pPr>
            <a:r>
              <a:rPr lang="pl-PL" sz="2000" dirty="0"/>
              <a:t>    są zarejestrowane jako bezrobotne,</a:t>
            </a:r>
          </a:p>
          <a:p>
            <a:pPr marL="0" indent="0">
              <a:buNone/>
            </a:pPr>
            <a:r>
              <a:rPr lang="pl-PL" sz="2000" dirty="0"/>
              <a:t>    </a:t>
            </a:r>
            <a:r>
              <a:rPr lang="pl-PL" sz="2000" u="sng" dirty="0">
                <a:solidFill>
                  <a:srgbClr val="FF3399"/>
                </a:solidFill>
              </a:rPr>
              <a:t>nie ukończyły 30 roku życia,</a:t>
            </a:r>
          </a:p>
          <a:p>
            <a:pPr marL="0" indent="0" algn="just">
              <a:buNone/>
            </a:pPr>
            <a:r>
              <a:rPr lang="pl-PL" sz="2000" dirty="0"/>
              <a:t>mają zamiar podjąć pracę poza miejscem swojego zamieszkania, odległość od miejsca dotychczasowego zamieszkania do miejsca, w którym bezrobotny zamierza zamieszkać z uwagi na podjęcie pracy, musi wynosić co najmniej 80 km lub czas dojazdu do niej i powrotu przekraczać 3 godziny dziennie.</a:t>
            </a:r>
          </a:p>
        </p:txBody>
      </p:sp>
    </p:spTree>
    <p:extLst>
      <p:ext uri="{BB962C8B-B14F-4D97-AF65-F5344CB8AC3E}">
        <p14:creationId xmlns:p14="http://schemas.microsoft.com/office/powerpoint/2010/main" val="25997768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EFEC92-10DA-744A-86C9-D401307CB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4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dirty="0"/>
              <a:t>Bon na zasiedlenie – promowany na portalu społecznościowym Facebook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B120BAC-1A8F-3C04-C161-A13CDAADB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1" y="1548646"/>
            <a:ext cx="5299113" cy="5162872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CB96017-0902-2B31-EEC7-A68C5BC40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428" y="1548646"/>
            <a:ext cx="4251438" cy="516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971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DCF7B0-E43A-6085-6CB9-A21AC2A4E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/>
              <a:t>Bon na zasiedlenie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EF191F1-D1BB-80DD-86A2-01BBD1A80D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dirty="0"/>
              <a:t>2023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99333A-A175-9463-2135-630398463F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Liczba przyznanych bonów na zasiedlenie – 33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Beneficjenci bonów najczęściej podejmowali pracę w:</a:t>
            </a:r>
          </a:p>
          <a:p>
            <a:pPr marL="457200" indent="-457200">
              <a:buAutoNum type="arabicPeriod"/>
            </a:pPr>
            <a:r>
              <a:rPr lang="pl-PL" dirty="0"/>
              <a:t>Gdańsk</a:t>
            </a:r>
          </a:p>
          <a:p>
            <a:pPr marL="457200" indent="-457200">
              <a:buAutoNum type="arabicPeriod"/>
            </a:pPr>
            <a:r>
              <a:rPr lang="pl-PL" dirty="0"/>
              <a:t>Warszawa, </a:t>
            </a:r>
          </a:p>
          <a:p>
            <a:pPr marL="457200" indent="-457200">
              <a:buAutoNum type="arabicPeriod"/>
            </a:pPr>
            <a:r>
              <a:rPr lang="pl-PL" dirty="0"/>
              <a:t>Olsztyn</a:t>
            </a:r>
          </a:p>
          <a:p>
            <a:pPr marL="457200" indent="-457200">
              <a:buAutoNum type="arabicPeriod"/>
            </a:pP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A280026-C9B2-8773-8474-0FB0B0D7F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pl-PL" dirty="0"/>
              <a:t>2024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8657AF3-D212-4CA3-A5BA-B425A40A735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Liczba przyznanych bonów na zasiedlenie – 29 (stan na 22.08.2024)</a:t>
            </a:r>
          </a:p>
          <a:p>
            <a:endParaRPr lang="pl-PL" dirty="0"/>
          </a:p>
          <a:p>
            <a:r>
              <a:rPr lang="pl-PL" dirty="0"/>
              <a:t>Beneficjenci bonów najczęściej podejmowali pracę w:</a:t>
            </a:r>
          </a:p>
          <a:p>
            <a:r>
              <a:rPr lang="pl-PL" dirty="0"/>
              <a:t>1. Olsztyn</a:t>
            </a:r>
          </a:p>
          <a:p>
            <a:r>
              <a:rPr lang="pl-PL" dirty="0"/>
              <a:t>2. Gdańsk</a:t>
            </a:r>
          </a:p>
          <a:p>
            <a:r>
              <a:rPr lang="pl-PL" dirty="0"/>
              <a:t>3. Warszawa</a:t>
            </a:r>
          </a:p>
          <a:p>
            <a:r>
              <a:rPr lang="pl-PL" dirty="0"/>
              <a:t>4. Łódź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7175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BC2D31-1A63-62B6-31EB-0A738644F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3536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Prace interwencyjne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8382DD-AC9E-8E0B-2A3B-E9555FB27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/>
              <a:t>Prace interwencyjne oznaczają zatrudnienie bezrobotnego przez pracodawcę z dofinansowaniem pracodawcy przez urząd pracy części wynagrodzenia za zatrudnienie osoby bezrobotnej. Celem jest ułatwienie bezrobotnym powrotu na rynek pracy.</a:t>
            </a:r>
          </a:p>
          <a:p>
            <a:pPr marL="0" indent="0">
              <a:buNone/>
            </a:pPr>
            <a:r>
              <a:rPr lang="pl-PL" dirty="0"/>
              <a:t>Pracodawca, który zatrudnił w ramach prac interwencyjnych skierowanych przez urząd pracy bezrobotnych otrzymuje zwrot części kosztów poniesionych na ich:</a:t>
            </a:r>
          </a:p>
          <a:p>
            <a:pPr marL="0" indent="0">
              <a:buNone/>
            </a:pPr>
            <a:r>
              <a:rPr lang="pl-PL" dirty="0"/>
              <a:t>a) wynagrodzenia,</a:t>
            </a:r>
          </a:p>
          <a:p>
            <a:pPr marL="0" indent="0">
              <a:buNone/>
            </a:pPr>
            <a:r>
              <a:rPr lang="pl-PL" dirty="0"/>
              <a:t>b) nagrody,</a:t>
            </a:r>
          </a:p>
          <a:p>
            <a:pPr marL="0" indent="0">
              <a:buNone/>
            </a:pPr>
            <a:r>
              <a:rPr lang="pl-PL" dirty="0"/>
              <a:t>c) składki na ubezpieczenia społeczne.</a:t>
            </a:r>
          </a:p>
        </p:txBody>
      </p:sp>
    </p:spTree>
    <p:extLst>
      <p:ext uri="{BB962C8B-B14F-4D97-AF65-F5344CB8AC3E}">
        <p14:creationId xmlns:p14="http://schemas.microsoft.com/office/powerpoint/2010/main" val="30274652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03133D-D9A1-DF3D-B3EF-EE4F2ACEC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8408"/>
          </a:xfrm>
        </p:spPr>
        <p:txBody>
          <a:bodyPr/>
          <a:lstStyle/>
          <a:p>
            <a:pPr algn="ctr"/>
            <a:r>
              <a:rPr lang="pl-PL" dirty="0"/>
              <a:t>Prace interwencyjne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53BA68A-77A8-837F-2A0A-A478B5F931B6}"/>
              </a:ext>
            </a:extLst>
          </p:cNvPr>
          <p:cNvSpPr txBox="1"/>
          <p:nvPr/>
        </p:nvSpPr>
        <p:spPr>
          <a:xfrm>
            <a:off x="678401" y="1544714"/>
            <a:ext cx="105155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2400" dirty="0"/>
              <a:t>Refundacja może być wypłacana: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l-PL" sz="2400" dirty="0"/>
              <a:t> przez okres do 6 miesięcy za zatrudnienie skierowanych bezrobotnych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l-PL" sz="2400" dirty="0"/>
              <a:t> przez okres do 12 miesięcy za zatrudnienie skierowanych bezrobotnych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l-PL" sz="2400" dirty="0"/>
              <a:t> przez okres do 18 miesięcy za zatrudnienie skierowanego bezrobotnego, jeżeli zwrot obejmuje koszty poniesione za co drugi miesiąc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l-PL" sz="2400" dirty="0"/>
              <a:t> przez okres do 24 miesięcy za zatrudnienie skierowanego bezrobotnego w wieku powyżej 50 roku życia</a:t>
            </a:r>
          </a:p>
        </p:txBody>
      </p:sp>
    </p:spTree>
    <p:extLst>
      <p:ext uri="{BB962C8B-B14F-4D97-AF65-F5344CB8AC3E}">
        <p14:creationId xmlns:p14="http://schemas.microsoft.com/office/powerpoint/2010/main" val="4108214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2484FC-AF67-455B-9FB5-5FCDD4EBB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6601"/>
            <a:ext cx="10515600" cy="67149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/>
              <a:t>Łagodzenie skutków bezrobocia</a:t>
            </a:r>
            <a:br>
              <a:rPr lang="pl-P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8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7264A0-6C83-A789-8EAE-AE631E573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76" y="1343609"/>
            <a:ext cx="10812624" cy="460993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kern="100" dirty="0">
                <a:solidFill>
                  <a:srgbClr val="000000"/>
                </a:solidFill>
                <a:effectLst/>
                <a:highlight>
                  <a:srgbClr val="9CC2E5"/>
                </a:highlight>
                <a:latin typeface="+mj-lt"/>
                <a:ea typeface="Calibri" panose="020F0502020204030204" pitchFamily="34" charset="0"/>
                <a:cs typeface="Segoe UI Symbol" panose="020B0502040204020203" pitchFamily="34" charset="0"/>
              </a:rPr>
              <a:t>✔</a:t>
            </a:r>
            <a:r>
              <a:rPr lang="pl-PL" sz="1800" kern="100" dirty="0">
                <a:solidFill>
                  <a:srgbClr val="000000"/>
                </a:solidFill>
                <a:effectLst/>
                <a:highlight>
                  <a:srgbClr val="9CC2E5"/>
                </a:highligh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rejestracja osób bezrobotnych i poszukujących pracy,</a:t>
            </a:r>
            <a:endParaRPr lang="pl-PL" sz="1800" kern="100" dirty="0">
              <a:effectLst/>
              <a:highlight>
                <a:srgbClr val="9CC2E5"/>
              </a:highligh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kern="100" dirty="0">
                <a:solidFill>
                  <a:srgbClr val="000000"/>
                </a:solidFill>
                <a:effectLst/>
                <a:highlight>
                  <a:srgbClr val="C5E0B3"/>
                </a:highlight>
                <a:latin typeface="+mj-lt"/>
                <a:ea typeface="Calibri" panose="020F0502020204030204" pitchFamily="34" charset="0"/>
                <a:cs typeface="Segoe UI Symbol" panose="020B0502040204020203" pitchFamily="34" charset="0"/>
              </a:rPr>
              <a:t>✔</a:t>
            </a:r>
            <a:r>
              <a:rPr lang="pl-PL" sz="1800" kern="100" dirty="0">
                <a:solidFill>
                  <a:srgbClr val="000000"/>
                </a:solidFill>
                <a:effectLst/>
                <a:highlight>
                  <a:srgbClr val="C5E0B3"/>
                </a:highligh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wydawanie decyzji oraz ustalanie prawa do zasiłku</a:t>
            </a:r>
            <a:endParaRPr lang="pl-PL" sz="1800" kern="100" dirty="0">
              <a:effectLst/>
              <a:highlight>
                <a:srgbClr val="C5E0B3"/>
              </a:highligh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kern="100" dirty="0">
                <a:solidFill>
                  <a:srgbClr val="000000"/>
                </a:solidFill>
                <a:effectLst/>
                <a:highlight>
                  <a:srgbClr val="FFE599"/>
                </a:highlight>
                <a:latin typeface="+mj-lt"/>
                <a:ea typeface="Calibri" panose="020F0502020204030204" pitchFamily="34" charset="0"/>
                <a:cs typeface="Segoe UI Symbol" panose="020B0502040204020203" pitchFamily="34" charset="0"/>
              </a:rPr>
              <a:t>✔</a:t>
            </a:r>
            <a:r>
              <a:rPr lang="pl-PL" sz="1800" kern="100" dirty="0">
                <a:solidFill>
                  <a:srgbClr val="000000"/>
                </a:solidFill>
                <a:effectLst/>
                <a:highlight>
                  <a:srgbClr val="FFE599"/>
                </a:highligh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wydawanie zaświadczeń</a:t>
            </a:r>
            <a:endParaRPr lang="pl-PL" sz="1800" kern="100" dirty="0">
              <a:effectLst/>
              <a:highlight>
                <a:srgbClr val="FFE599"/>
              </a:highligh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kern="100" dirty="0">
                <a:solidFill>
                  <a:srgbClr val="000000"/>
                </a:solidFill>
                <a:effectLst/>
                <a:highlight>
                  <a:srgbClr val="E593CE"/>
                </a:highlight>
                <a:latin typeface="+mj-lt"/>
                <a:ea typeface="Calibri" panose="020F0502020204030204" pitchFamily="34" charset="0"/>
                <a:cs typeface="Segoe UI Symbol" panose="020B0502040204020203" pitchFamily="34" charset="0"/>
              </a:rPr>
              <a:t>✔</a:t>
            </a:r>
            <a:r>
              <a:rPr lang="pl-PL" sz="1800" kern="100" dirty="0">
                <a:solidFill>
                  <a:srgbClr val="000000"/>
                </a:solidFill>
                <a:effectLst/>
                <a:highlight>
                  <a:srgbClr val="E593CE"/>
                </a:highligh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zgłaszanie do ubezpieczenia zdrowotnego członków rodziny osób bezrobotnych</a:t>
            </a:r>
            <a:endParaRPr lang="pl-PL" sz="1800" kern="100" dirty="0">
              <a:effectLst/>
              <a:highlight>
                <a:srgbClr val="E593CE"/>
              </a:highligh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także: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✍</a:t>
            </a:r>
            <a:r>
              <a:rPr lang="pl-PL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rozpatrywanie odwołań od decyzji administracyjnych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👍</a:t>
            </a:r>
            <a:r>
              <a:rPr lang="pl-PL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realizowanie zadań wynikających z koordynacji systemów zabezpieczenia społecznego, ubezpieczenia społecznego i zdrowotnego oraz innych przepisów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🤝</a:t>
            </a:r>
            <a:r>
              <a:rPr lang="pl-PL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współpraca z instytucjami zewnętrznymi, pracodawcami w celu należytej obsługi klienta PUP.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06633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522FA9-8027-B8AA-C9A3-C613A0035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8408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Prace interwencyjne</a:t>
            </a: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DA1D8BC9-90A4-DA60-90B7-CED72C31D7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3416247"/>
              </p:ext>
            </p:extLst>
          </p:nvPr>
        </p:nvGraphicFramePr>
        <p:xfrm>
          <a:off x="838200" y="1825625"/>
          <a:ext cx="10515597" cy="292608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3221030503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73128769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1684531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pl-PL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9298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Liczba podpisanych umów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3279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Liczba pracodawców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082143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Liczba zatrudnionych w ramach prac interwencyjnych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136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8487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83861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6456E9-D912-AFDD-4BD6-67CB7FA15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5409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Roboty publiczne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B2C39E-4B10-F085-E573-7735B7A93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" y="1816000"/>
            <a:ext cx="1152144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/>
              <a:t>Roboty publiczne mogą być organizowane przez:</a:t>
            </a:r>
          </a:p>
          <a:p>
            <a:pPr marL="514350" indent="-514350">
              <a:buFont typeface="+mj-lt"/>
              <a:buAutoNum type="alphaLcParenR"/>
            </a:pPr>
            <a:r>
              <a:rPr lang="pl-PL" dirty="0"/>
              <a:t>powiaty (z wyłączeniem prac organizowanych w urzędach pracy),</a:t>
            </a:r>
          </a:p>
          <a:p>
            <a:pPr marL="514350" indent="-514350">
              <a:buFont typeface="+mj-lt"/>
              <a:buAutoNum type="alphaLcParenR"/>
            </a:pPr>
            <a:r>
              <a:rPr lang="pl-PL" dirty="0"/>
              <a:t>gminy,</a:t>
            </a:r>
          </a:p>
          <a:p>
            <a:pPr marL="514350" indent="-514350">
              <a:buFont typeface="+mj-lt"/>
              <a:buAutoNum type="alphaLcParenR"/>
            </a:pPr>
            <a:r>
              <a:rPr lang="pl-PL" dirty="0"/>
              <a:t>organizacje pozarządowe statutowo zajmujące się problematyką ochrony środowiska, kultury, oświaty, kultury fizycznej i turystyki, opieki zdrowotnej, bezrobocia oraz pomocy społecznej,</a:t>
            </a:r>
          </a:p>
          <a:p>
            <a:pPr marL="514350" indent="-514350">
              <a:buFont typeface="+mj-lt"/>
              <a:buAutoNum type="alphaLcParenR"/>
            </a:pPr>
            <a:r>
              <a:rPr lang="pl-PL" dirty="0"/>
              <a:t>spółki wodne i ich związki.</a:t>
            </a:r>
          </a:p>
          <a:p>
            <a:pPr marL="0" indent="0">
              <a:buNone/>
            </a:pPr>
            <a:r>
              <a:rPr lang="pl-PL" dirty="0"/>
              <a:t>Organizator robót publicznych może wskazać pracodawcę, </a:t>
            </a:r>
            <a:br>
              <a:rPr lang="pl-PL" dirty="0"/>
            </a:br>
            <a:r>
              <a:rPr lang="pl-PL" dirty="0"/>
              <a:t>u którego będą wykonywane roboty publiczne i wówczas ten wskazany pracodawca będzie beneficjentem pomocy.</a:t>
            </a:r>
          </a:p>
        </p:txBody>
      </p:sp>
    </p:spTree>
    <p:extLst>
      <p:ext uri="{BB962C8B-B14F-4D97-AF65-F5344CB8AC3E}">
        <p14:creationId xmlns:p14="http://schemas.microsoft.com/office/powerpoint/2010/main" val="32737755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624F95-2978-0BA8-572F-B626F8093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9907"/>
          </a:xfrm>
        </p:spPr>
        <p:txBody>
          <a:bodyPr>
            <a:normAutofit/>
          </a:bodyPr>
          <a:lstStyle/>
          <a:p>
            <a:pPr algn="ctr"/>
            <a:r>
              <a:rPr lang="pl-PL" sz="3600" dirty="0"/>
              <a:t>Roboty publiczne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CCC301-7B48-5846-27F1-29FA7ED99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133" y="1738998"/>
            <a:ext cx="11768488" cy="435133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l-PL" dirty="0"/>
              <a:t>Pracodawca, który w ramach robót publicznych zatrudniał skierowanych bezrobotnych otrzymuje zwrot części kosztów poniesionych na ich:</a:t>
            </a:r>
          </a:p>
          <a:p>
            <a:pPr algn="just"/>
            <a:r>
              <a:rPr lang="pl-PL" dirty="0"/>
              <a:t>wynagrodzenia,</a:t>
            </a:r>
          </a:p>
          <a:p>
            <a:pPr algn="just"/>
            <a:r>
              <a:rPr lang="pl-PL" dirty="0"/>
              <a:t>nagrody,</a:t>
            </a:r>
          </a:p>
          <a:p>
            <a:pPr algn="just"/>
            <a:r>
              <a:rPr lang="pl-PL" dirty="0"/>
              <a:t>składki na ubezpieczenia społeczne.</a:t>
            </a:r>
          </a:p>
          <a:p>
            <a:pPr marL="0" indent="0" algn="just">
              <a:buNone/>
            </a:pPr>
            <a:r>
              <a:rPr lang="pl-PL" dirty="0"/>
              <a:t>Refundacja może być wypłacana organizatorowi robót publicznych:</a:t>
            </a:r>
          </a:p>
          <a:p>
            <a:pPr algn="just"/>
            <a:r>
              <a:rPr lang="pl-PL" dirty="0"/>
              <a:t>przez okres do 6 miesięcy za zatrudnienie skierowanych bezrobotnych</a:t>
            </a:r>
          </a:p>
          <a:p>
            <a:pPr algn="just"/>
            <a:r>
              <a:rPr lang="pl-PL" dirty="0"/>
              <a:t>przez okres do 12 miesięcy za zatrudnienie skierowanych bezrobotnych</a:t>
            </a:r>
          </a:p>
        </p:txBody>
      </p:sp>
    </p:spTree>
    <p:extLst>
      <p:ext uri="{BB962C8B-B14F-4D97-AF65-F5344CB8AC3E}">
        <p14:creationId xmlns:p14="http://schemas.microsoft.com/office/powerpoint/2010/main" val="177248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D04CE0-022F-850B-0BC9-3283952C7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9907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Roboty publiczne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2F5300E3-5328-E9EC-AD58-AA96477828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5815439"/>
              </p:ext>
            </p:extLst>
          </p:nvPr>
        </p:nvGraphicFramePr>
        <p:xfrm>
          <a:off x="836762" y="1825625"/>
          <a:ext cx="10517035" cy="29260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506637">
                  <a:extLst>
                    <a:ext uri="{9D8B030D-6E8A-4147-A177-3AD203B41FA5}">
                      <a16:colId xmlns:a16="http://schemas.microsoft.com/office/drawing/2014/main" val="2517462736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62705973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960651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pl-PL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8067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Liczba podpisanych umów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2924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endParaRPr lang="pl-PL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l-PL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l-P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776957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Liczba zatrudnionych w ramach robót publicznych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280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303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3333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79046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85B00B-01DE-242D-3466-01CF1B7C7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6909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Prace społecznie użyteczne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8BD7C2-4191-D0FC-6F45-4E3D5C4B2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55" y="1777498"/>
            <a:ext cx="11771697" cy="480377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l-PL" dirty="0"/>
              <a:t>forma wsparcia skierowana do osób bezrobotnych bez prawa do zasiłku jednocześnie korzystających ze świadczeń pomocy społecznej albo uczestniczących w kontrakcie socjalnym, indywidualnym programie usamodzielnienia, lokalnym programie pomocy społecznej lub w indywidualnym programie zatrudnienia socjalnego,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dirty="0"/>
              <a:t>bez nawiązania stosunku pracy ani umowy o pracę,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dirty="0"/>
              <a:t>porozumienie zawarte między starostą a gminą, na rzecz której prace społecznie użyteczne będą wykonywane.</a:t>
            </a:r>
          </a:p>
        </p:txBody>
      </p:sp>
    </p:spTree>
    <p:extLst>
      <p:ext uri="{BB962C8B-B14F-4D97-AF65-F5344CB8AC3E}">
        <p14:creationId xmlns:p14="http://schemas.microsoft.com/office/powerpoint/2010/main" val="32669735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2FF88C-3C79-8FAE-163A-3ACF05FC4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02676"/>
            <a:ext cx="10515600" cy="703279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Prace społecznie użyteczne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0897A1-ADFB-057A-D8B5-3BCA189AA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509" y="1155032"/>
            <a:ext cx="11665819" cy="5500292"/>
          </a:xfrm>
        </p:spPr>
        <p:txBody>
          <a:bodyPr/>
          <a:lstStyle/>
          <a:p>
            <a:pPr marL="0" indent="0" algn="just">
              <a:buNone/>
            </a:pPr>
            <a:r>
              <a:rPr lang="pl-PL" sz="2600" dirty="0"/>
              <a:t>Starosta refunduje gminie ze środków Funduszu Pracy do 60% minimalnej kwoty świadczenia przysługującego bezrobotnemu. Świadczenie to może być w całości finansowane z budżetu gminy. </a:t>
            </a:r>
            <a:br>
              <a:rPr lang="pl-PL" sz="2600" dirty="0"/>
            </a:br>
            <a:r>
              <a:rPr lang="pl-PL" sz="2600" dirty="0"/>
              <a:t>PSU mogą odbywać się w wymiarze </a:t>
            </a:r>
            <a:r>
              <a:rPr lang="pl-PL" sz="2600" b="1" dirty="0"/>
              <a:t>do 10 godzin tygodniowo</a:t>
            </a:r>
            <a:r>
              <a:rPr lang="pl-PL" sz="2600" dirty="0"/>
              <a:t> jedynie w miejscu zamieszkania lub pobytu osoby bezrobotnej.</a:t>
            </a: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75249881-695E-9484-732F-EFC154698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703110"/>
              </p:ext>
            </p:extLst>
          </p:nvPr>
        </p:nvGraphicFramePr>
        <p:xfrm>
          <a:off x="2095534" y="3429000"/>
          <a:ext cx="8167767" cy="2839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49101">
                  <a:extLst>
                    <a:ext uri="{9D8B030D-6E8A-4147-A177-3AD203B41FA5}">
                      <a16:colId xmlns:a16="http://schemas.microsoft.com/office/drawing/2014/main" val="252113918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3749774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347452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pl-PL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5951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Liczba podpisanych porozumień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5313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Okres prac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01.03.2023r.-30.11.2023r.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/>
                        <a:t>01.03.2024r.-30.11.2024r.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/>
                        <a:t>01.09.2024r.-30.11.2024r.</a:t>
                      </a:r>
                    </a:p>
                    <a:p>
                      <a:pPr algn="ctr"/>
                      <a:endParaRPr lang="pl-PL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801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Liczba osób wykonujących prace społecznie użyteczne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114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1724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07731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AE01EC-9CFA-D182-5819-71FC0546D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575"/>
            <a:ext cx="10515600" cy="1143000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latin typeface="+mj-lt"/>
              </a:rPr>
              <a:t>Prace społecznie użyteczne – refundacja, </a:t>
            </a:r>
            <a:r>
              <a:rPr lang="pl-PL" sz="2400" b="0" i="0" dirty="0">
                <a:solidFill>
                  <a:srgbClr val="040C28"/>
                </a:solidFill>
                <a:effectLst/>
                <a:latin typeface="+mj-lt"/>
              </a:rPr>
              <a:t>nie wyższej niż 60% minimalnej kwoty świadczenia przysługującego bezrobotnemu</a:t>
            </a:r>
            <a:endParaRPr lang="pl-PL" sz="2400" dirty="0">
              <a:latin typeface="+mj-lt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4F409B6-39EE-C2B3-C5B5-49CF6294A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700831"/>
            <a:ext cx="5156200" cy="641350"/>
          </a:xfrm>
        </p:spPr>
        <p:txBody>
          <a:bodyPr>
            <a:normAutofit/>
          </a:bodyPr>
          <a:lstStyle/>
          <a:p>
            <a:pPr algn="ctr"/>
            <a:r>
              <a:rPr lang="pl-PL" sz="2800" dirty="0"/>
              <a:t>2024 do 31.05.2024r.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10300A8-DAA3-8E9B-2327-F7D66B12664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r>
              <a:rPr lang="pl-PL" dirty="0"/>
              <a:t>100% 10,90zł</a:t>
            </a:r>
          </a:p>
          <a:p>
            <a:r>
              <a:rPr lang="pl-PL" dirty="0"/>
              <a:t>Refundacja PUP 6,54zł</a:t>
            </a:r>
          </a:p>
          <a:p>
            <a:r>
              <a:rPr lang="pl-PL" dirty="0"/>
              <a:t>Gmina – 4,36zł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6DDEC26-5562-CAF3-828D-8D7017317A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52" y="1700831"/>
            <a:ext cx="5157787" cy="641350"/>
          </a:xfrm>
        </p:spPr>
        <p:txBody>
          <a:bodyPr>
            <a:noAutofit/>
          </a:bodyPr>
          <a:lstStyle/>
          <a:p>
            <a:pPr algn="ctr"/>
            <a:r>
              <a:rPr lang="pl-PL" sz="2800" dirty="0"/>
              <a:t>2024 od 01.06.2024r.(waloryzacja)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251543C-ED75-3FD7-AA36-4747FD0FC32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r>
              <a:rPr lang="pl-PL" dirty="0"/>
              <a:t>100% 12,20zł</a:t>
            </a:r>
          </a:p>
          <a:p>
            <a:r>
              <a:rPr lang="pl-PL" dirty="0"/>
              <a:t>Refundacja PUP 7,32zł</a:t>
            </a:r>
          </a:p>
          <a:p>
            <a:r>
              <a:rPr lang="pl-PL" dirty="0"/>
              <a:t>Gmina – 4,88zł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865423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719F58A6-FCBF-E324-3700-CAEFE0123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9826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4000" dirty="0">
                <a:latin typeface="+mj-lt"/>
              </a:rPr>
              <a:t>Szkolenia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F015CC8-D25B-89FC-428C-047FCCB45F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061" y="1681063"/>
            <a:ext cx="11683878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400" dirty="0"/>
              <a:t>Powiatowy Urząd Pracy realizuje organizację szkoleń, udzielając osobom uprawnionym pomocy w nabywaniu, podwyższaniu lub zmianie kwalifikacji zawodowych.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endParaRPr lang="pl-PL" sz="2400" dirty="0"/>
          </a:p>
          <a:p>
            <a:pPr marL="0" indent="0">
              <a:lnSpc>
                <a:spcPct val="100000"/>
              </a:lnSpc>
              <a:buNone/>
            </a:pPr>
            <a:r>
              <a:rPr lang="pl-PL" sz="2400" dirty="0"/>
              <a:t>Liczba bezrobotnych uczestniczących w szkoleniach w 2023 - </a:t>
            </a:r>
            <a:r>
              <a:rPr lang="pl-PL" sz="2400" dirty="0">
                <a:solidFill>
                  <a:srgbClr val="FF3399"/>
                </a:solidFill>
              </a:rPr>
              <a:t>34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400" dirty="0"/>
              <a:t>Liczba bezrobotnych uczestniczących w szkoleniach w 2024 - </a:t>
            </a:r>
            <a:r>
              <a:rPr lang="pl-PL" sz="2400" dirty="0">
                <a:solidFill>
                  <a:srgbClr val="FF3399"/>
                </a:solidFill>
              </a:rPr>
              <a:t>52</a:t>
            </a:r>
            <a:r>
              <a:rPr lang="pl-PL" sz="2400" dirty="0"/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400" dirty="0"/>
              <a:t>Kierunki szkoleń m.in. prawo jazdy kat. C, C+E, D, operator walca drogowego.</a:t>
            </a:r>
          </a:p>
        </p:txBody>
      </p:sp>
    </p:spTree>
    <p:extLst>
      <p:ext uri="{BB962C8B-B14F-4D97-AF65-F5344CB8AC3E}">
        <p14:creationId xmlns:p14="http://schemas.microsoft.com/office/powerpoint/2010/main" val="21288902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7B21E9-E555-D7F1-828F-9154FC1AE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8782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Krajowy Fundusz Szkoleniowy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F37A27F-610C-9DF0-AAC9-62D808CAD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pl-PL" sz="2600" dirty="0"/>
              <a:t>Środki Funduszu Pracy w formie </a:t>
            </a:r>
            <a:r>
              <a:rPr lang="pl-PL" sz="2600" i="1" dirty="0"/>
              <a:t>KFS</a:t>
            </a:r>
            <a:r>
              <a:rPr lang="pl-PL" sz="2600" dirty="0"/>
              <a:t> przeznacza się na finansowanie działań na rzecz kształcenia ustawicznego pracowników i pracodawców.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l-PL" sz="2600" dirty="0"/>
              <a:t>Na wniosek pracodawcy, starosta może przyznać środki   z </a:t>
            </a:r>
            <a:r>
              <a:rPr lang="pl-PL" sz="2600" i="1" dirty="0"/>
              <a:t>KFS</a:t>
            </a:r>
            <a:r>
              <a:rPr lang="pl-PL" sz="2600" dirty="0"/>
              <a:t> na sfinansowanie kosztów ww. kształcenia,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l-PL" sz="2600" dirty="0"/>
              <a:t>Wysokości 80%  kosztów, nie więcej jednak niż 300% przeciętnego wynagrodzenia w danym roku na jednego uczestnika,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l-PL" sz="2600" dirty="0"/>
              <a:t>W przypadku mikroprzedsiębiorstw w wysokości 100%, nie więcej jednak niż 300% przeciętnego wynagrodzenia </a:t>
            </a:r>
            <a:br>
              <a:rPr lang="pl-PL" sz="2600" dirty="0"/>
            </a:br>
            <a:r>
              <a:rPr lang="pl-PL" sz="2600" dirty="0"/>
              <a:t>w danym roku na jednego uczestnika.</a:t>
            </a:r>
          </a:p>
        </p:txBody>
      </p:sp>
    </p:spTree>
    <p:extLst>
      <p:ext uri="{BB962C8B-B14F-4D97-AF65-F5344CB8AC3E}">
        <p14:creationId xmlns:p14="http://schemas.microsoft.com/office/powerpoint/2010/main" val="38386316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FC3829-0A97-FD74-1C1E-10673B253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6159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KFS 2023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F63D5BD-21F8-ABE0-B60E-6E3E6D1E9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👉 Limit środków 267 500,00zł</a:t>
            </a:r>
          </a:p>
          <a:p>
            <a:pPr marL="0" indent="0">
              <a:buNone/>
            </a:pPr>
            <a:r>
              <a:rPr lang="pl-PL" dirty="0"/>
              <a:t>👉 Zaangażowanie 263 712,97zł</a:t>
            </a:r>
          </a:p>
          <a:p>
            <a:pPr marL="0" indent="0">
              <a:buNone/>
            </a:pPr>
            <a:r>
              <a:rPr lang="pl-PL" dirty="0"/>
              <a:t>👉 Liczba podmiotów korzystających z KFS – 17</a:t>
            </a:r>
          </a:p>
          <a:p>
            <a:pPr marL="0" indent="0">
              <a:buNone/>
            </a:pPr>
            <a:r>
              <a:rPr lang="pl-PL" dirty="0"/>
              <a:t>👉 Liczba uczestników – 92</a:t>
            </a:r>
          </a:p>
          <a:p>
            <a:pPr marL="0" indent="0">
              <a:buNone/>
            </a:pPr>
            <a:r>
              <a:rPr lang="pl-PL" dirty="0"/>
              <a:t>👉 Liczba kursów -34</a:t>
            </a:r>
          </a:p>
          <a:p>
            <a:pPr marL="0" indent="0">
              <a:buNone/>
            </a:pPr>
            <a:r>
              <a:rPr lang="pl-PL" dirty="0"/>
              <a:t>👉 W tym m.in. doskonalenie: pielęgniarka, fizjoterapeuta, nauczyciel, pedagog, psycholog, kucharz, księgowy, kosmetyczka</a:t>
            </a:r>
          </a:p>
        </p:txBody>
      </p:sp>
    </p:spTree>
    <p:extLst>
      <p:ext uri="{BB962C8B-B14F-4D97-AF65-F5344CB8AC3E}">
        <p14:creationId xmlns:p14="http://schemas.microsoft.com/office/powerpoint/2010/main" val="267899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2893CA-6992-8B25-52F2-7C21CDD6E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17" y="589700"/>
            <a:ext cx="11036166" cy="49152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/>
              <a:t>Zadania zrealizowane w latach 2023 - 2024</a:t>
            </a:r>
            <a:br>
              <a:rPr lang="pl-PL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4000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E1956812-7132-BCAC-8370-F1A7F5E1F0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8870321"/>
              </p:ext>
            </p:extLst>
          </p:nvPr>
        </p:nvGraphicFramePr>
        <p:xfrm>
          <a:off x="394637" y="1148071"/>
          <a:ext cx="11219445" cy="4874467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3859729">
                  <a:extLst>
                    <a:ext uri="{9D8B030D-6E8A-4147-A177-3AD203B41FA5}">
                      <a16:colId xmlns:a16="http://schemas.microsoft.com/office/drawing/2014/main" val="4087895347"/>
                    </a:ext>
                  </a:extLst>
                </a:gridCol>
                <a:gridCol w="3619488">
                  <a:extLst>
                    <a:ext uri="{9D8B030D-6E8A-4147-A177-3AD203B41FA5}">
                      <a16:colId xmlns:a16="http://schemas.microsoft.com/office/drawing/2014/main" val="358442014"/>
                    </a:ext>
                  </a:extLst>
                </a:gridCol>
                <a:gridCol w="3740228">
                  <a:extLst>
                    <a:ext uri="{9D8B030D-6E8A-4147-A177-3AD203B41FA5}">
                      <a16:colId xmlns:a16="http://schemas.microsoft.com/office/drawing/2014/main" val="3175516564"/>
                    </a:ext>
                  </a:extLst>
                </a:gridCol>
              </a:tblGrid>
              <a:tr h="6488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2023r.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/>
                        <a:t>2024r. (stan na dzień 22.08.2024r.)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79044973"/>
                  </a:ext>
                </a:extLst>
              </a:tr>
              <a:tr h="7785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Liczba wydanych zaświadczeń dot. osób bezrobotnych </a:t>
                      </a:r>
                      <a:br>
                        <a:rPr lang="pl-PL" dirty="0"/>
                      </a:br>
                      <a:r>
                        <a:rPr lang="pl-PL" dirty="0"/>
                        <a:t>i poszukujących pracy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745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460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3583401"/>
                  </a:ext>
                </a:extLst>
              </a:tr>
              <a:tr h="5144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Windykacja nienależnie pobranych świadczeń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6 spraw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/>
                        <a:t>11 spraw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934045"/>
                  </a:ext>
                </a:extLst>
              </a:tr>
              <a:tr h="2505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Odwołania od decyzji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19 odwołań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12 odwołań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3881733"/>
                  </a:ext>
                </a:extLst>
              </a:tr>
              <a:tr h="17554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Realizacja zadań wynikających </a:t>
                      </a:r>
                      <a:br>
                        <a:rPr lang="pl-PL" dirty="0"/>
                      </a:br>
                      <a:r>
                        <a:rPr lang="pl-PL" dirty="0"/>
                        <a:t>z koordynacji systemów zabezpieczenia społecznego, ubezpieczenia społecznego </a:t>
                      </a:r>
                      <a:br>
                        <a:rPr lang="pl-PL" dirty="0"/>
                      </a:br>
                      <a:r>
                        <a:rPr lang="pl-PL" dirty="0"/>
                        <a:t>i zdrowotnego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106 wniosków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82 wnioski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7948739"/>
                  </a:ext>
                </a:extLst>
              </a:tr>
              <a:tr h="7787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Współpraca z instytucjami zewnętrznymi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/>
                        <a:t>3 856 udzielonych/uzyskanych odpowiedzi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2325 udzielonych/uzyskanych odpowiedzi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7653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90402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C3B57B-4AD8-A993-1CD6-64A48B40E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6908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KFS 2024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466E445-BE0E-AACD-C7F1-FD9F98A47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👉 Limit środków 268 400,00zł</a:t>
            </a:r>
          </a:p>
          <a:p>
            <a:pPr marL="0" indent="0">
              <a:buNone/>
            </a:pPr>
            <a:r>
              <a:rPr lang="pl-PL" dirty="0"/>
              <a:t>👉 Zaangażowanie 263 606,02zł</a:t>
            </a:r>
          </a:p>
          <a:p>
            <a:pPr marL="0" indent="0">
              <a:buNone/>
            </a:pPr>
            <a:r>
              <a:rPr lang="pl-PL" dirty="0"/>
              <a:t>👉 Liczba podmiotów korzystających z KFS – 21</a:t>
            </a:r>
          </a:p>
          <a:p>
            <a:pPr marL="0" indent="0">
              <a:buNone/>
            </a:pPr>
            <a:r>
              <a:rPr lang="pl-PL" dirty="0"/>
              <a:t>👉 Liczba uczestników – 99</a:t>
            </a:r>
          </a:p>
          <a:p>
            <a:pPr marL="0" indent="0">
              <a:buNone/>
            </a:pPr>
            <a:r>
              <a:rPr lang="pl-PL" dirty="0"/>
              <a:t>👉 Liczba kursów - 43</a:t>
            </a:r>
          </a:p>
          <a:p>
            <a:pPr marL="0" indent="0">
              <a:buNone/>
            </a:pPr>
            <a:r>
              <a:rPr lang="pl-PL" dirty="0"/>
              <a:t>👉 W tym m.in. doskonalenie: pielęgniarka, fizjoterapeuta, nauczyciel, pedagog, psycholog, kucharz, księgowy, kosmetyczka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932985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7FEA57-0394-F3F6-4F9B-525142BA7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8782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KFS 2023 Rezerwa Ministra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67C018-186E-F84C-6B7B-755907262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069" y="1835250"/>
            <a:ext cx="11048999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👍 Limit środków 38 755,70zł</a:t>
            </a:r>
          </a:p>
          <a:p>
            <a:pPr marL="0" indent="0">
              <a:buNone/>
            </a:pPr>
            <a:r>
              <a:rPr lang="pl-PL" dirty="0"/>
              <a:t>👍 Zaangażowanie 31 830,00zł</a:t>
            </a:r>
          </a:p>
          <a:p>
            <a:pPr marL="0" indent="0">
              <a:buNone/>
            </a:pPr>
            <a:r>
              <a:rPr lang="pl-PL" dirty="0"/>
              <a:t>👍 Liczba podmiotów korzystających z KFS – 3</a:t>
            </a:r>
          </a:p>
          <a:p>
            <a:pPr marL="0" indent="0">
              <a:buNone/>
            </a:pPr>
            <a:r>
              <a:rPr lang="pl-PL" dirty="0"/>
              <a:t>👍 Liczba uczestników – 7</a:t>
            </a:r>
          </a:p>
          <a:p>
            <a:pPr marL="0" indent="0">
              <a:buNone/>
            </a:pPr>
            <a:r>
              <a:rPr lang="pl-PL" dirty="0"/>
              <a:t>👍 Liczba kursów -6</a:t>
            </a:r>
          </a:p>
          <a:p>
            <a:pPr marL="0" indent="0">
              <a:buNone/>
            </a:pPr>
            <a:r>
              <a:rPr lang="pl-PL" dirty="0"/>
              <a:t>👍 W tym m.in. doskonalenie: nauczyciel/pedagog, księgowy</a:t>
            </a:r>
          </a:p>
        </p:txBody>
      </p:sp>
    </p:spTree>
    <p:extLst>
      <p:ext uri="{BB962C8B-B14F-4D97-AF65-F5344CB8AC3E}">
        <p14:creationId xmlns:p14="http://schemas.microsoft.com/office/powerpoint/2010/main" val="2844000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04B250-11EB-BE36-605C-0F484596C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8782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KFS 2024 Rezerwa Ministra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EA439B-A0E8-606B-BB5A-30CB2CA66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66" y="1690872"/>
            <a:ext cx="1126075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👍 Limit środków 69 054,30zł</a:t>
            </a:r>
          </a:p>
          <a:p>
            <a:pPr marL="0" indent="0">
              <a:buNone/>
            </a:pPr>
            <a:r>
              <a:rPr lang="pl-PL" dirty="0"/>
              <a:t>👍 Zaangażowanie 25 920,00zł</a:t>
            </a:r>
          </a:p>
          <a:p>
            <a:pPr marL="0" indent="0">
              <a:buNone/>
            </a:pPr>
            <a:r>
              <a:rPr lang="pl-PL" dirty="0"/>
              <a:t>👍 Liczba podmiotów korzystających z KFS – 1</a:t>
            </a:r>
          </a:p>
          <a:p>
            <a:pPr marL="0" indent="0">
              <a:buNone/>
            </a:pPr>
            <a:r>
              <a:rPr lang="pl-PL" dirty="0"/>
              <a:t>👍 Liczba uczestników – 12</a:t>
            </a:r>
          </a:p>
          <a:p>
            <a:pPr marL="0" indent="0">
              <a:buNone/>
            </a:pPr>
            <a:r>
              <a:rPr lang="pl-PL" dirty="0"/>
              <a:t>👍 Liczba kursów -1</a:t>
            </a:r>
          </a:p>
          <a:p>
            <a:pPr marL="0" indent="0">
              <a:buNone/>
            </a:pPr>
            <a:r>
              <a:rPr lang="pl-PL" dirty="0"/>
              <a:t>👍 W tym doskonalenie zawodowe </a:t>
            </a:r>
            <a:r>
              <a:rPr lang="pl-PL" dirty="0" err="1"/>
              <a:t>pracownikówzatrudnionych</a:t>
            </a:r>
            <a:r>
              <a:rPr lang="pl-PL" dirty="0"/>
              <a:t> na stanowisku pielęgniarki: „Żywienie dojelitowe i pozajelitowe.”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173718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48D950-A5CB-C28B-9B0B-7968F41F4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6534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Dodatek aktywizacyjny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C913B3A-0816-0D64-1169-426550F12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352" y="1825625"/>
            <a:ext cx="11009296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600" dirty="0"/>
              <a:t>Wypłacony jest osobie, która będąc bezrobotnym posiadającym prawo do zasiłku: </a:t>
            </a:r>
          </a:p>
          <a:p>
            <a:pPr algn="just"/>
            <a:r>
              <a:rPr lang="pl-PL" sz="2600" dirty="0"/>
              <a:t>w wyniku skierowania przez powiatowy urząd pracy podjęła zatrudnienie w niepełnym wymiarze czasu pracy obowiązującym w danym zawodzie lub służbie i otrzymuje wynagrodzenie niższe od minimalnego wynagrodzenia za pracę;</a:t>
            </a:r>
          </a:p>
          <a:p>
            <a:pPr algn="just"/>
            <a:r>
              <a:rPr lang="pl-PL" sz="2600" dirty="0"/>
              <a:t>z własnej inicjatywy podjął zatrudnienie lub inną pracę zarobkową.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529234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E65383-F1FC-8FA2-7D8F-424AD2C38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5410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Dodatek aktywizacyjny - wysokość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03504DF-521A-9CE3-10F3-0D6BAE4C1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3002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r>
              <a:rPr lang="pl-PL" sz="2400" b="1" dirty="0"/>
              <a:t>Dodatek aktywizacyjny (do 50% zasiłku)</a:t>
            </a:r>
            <a:r>
              <a:rPr lang="pl-PL" sz="2400" dirty="0"/>
              <a:t> – dla osób, które w okresie posiadania prawa do zasiłku dla bezrobotnych, podjęły zatrudnienie lub inną pracę zarobkową (art. 48 ust. 1). Wysokość dodatku aktywizacyjnego - </a:t>
            </a:r>
            <a:r>
              <a:rPr lang="pl-PL" sz="2400" b="1" dirty="0"/>
              <a:t>831,00zł.</a:t>
            </a:r>
          </a:p>
          <a:p>
            <a:pPr marL="0" indent="0" algn="just">
              <a:buNone/>
            </a:pPr>
            <a:r>
              <a:rPr lang="pl-PL" b="1" dirty="0"/>
              <a:t>2023 – przyznano dodatki aktywizacyjne -</a:t>
            </a:r>
            <a:r>
              <a:rPr lang="pl-PL" b="1" dirty="0">
                <a:solidFill>
                  <a:srgbClr val="FF3399"/>
                </a:solidFill>
              </a:rPr>
              <a:t>205</a:t>
            </a:r>
          </a:p>
          <a:p>
            <a:pPr marL="0" indent="0" algn="just">
              <a:buNone/>
            </a:pPr>
            <a:r>
              <a:rPr lang="pl-PL" b="1" dirty="0"/>
              <a:t>2024 – przyznano dodatki aktywizacyjne -</a:t>
            </a:r>
            <a:r>
              <a:rPr lang="pl-PL" b="1" dirty="0">
                <a:solidFill>
                  <a:srgbClr val="FF3399"/>
                </a:solidFill>
              </a:rPr>
              <a:t>124</a:t>
            </a:r>
            <a:endParaRPr lang="pl-PL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721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E41282-DD7B-8EE2-BA1D-72C987AEF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6909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Zezwolenie na pracę sezonową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CC83929-262C-B3B2-98A7-FED26ECBF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l-PL" sz="2200" dirty="0"/>
              <a:t>Zezwolenie na pracę sezonową może być wydane dla obywateli wszystkich państw spoza Unii Europejskiej i Europejskiego Obszaru Gospodarczego.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200" dirty="0"/>
              <a:t>Zezwolenie wydaje się, jeśli cudzoziemiec ma wykonywać pracę </a:t>
            </a:r>
            <a:br>
              <a:rPr lang="pl-PL" sz="2200" dirty="0"/>
            </a:br>
            <a:r>
              <a:rPr lang="pl-PL" sz="2200" dirty="0"/>
              <a:t>w zakresie działalności bezpośrednio związanych z rolnictwem, leśnictwem, łowiectwem i rybactwem lub gastronomią </a:t>
            </a:r>
            <a:br>
              <a:rPr lang="pl-PL" sz="2200" dirty="0"/>
            </a:br>
            <a:r>
              <a:rPr lang="pl-PL" sz="2200" dirty="0"/>
              <a:t>i zakwaterowaniem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200" dirty="0"/>
              <a:t>Zezwolenie na pracę sezonową wydaje starosta właściwy ze względu na siedzibę lub miejsce zamieszkania pracodawcy na okres nie dłuższy niż </a:t>
            </a:r>
            <a:br>
              <a:rPr lang="pl-PL" sz="2200" dirty="0"/>
            </a:br>
            <a:r>
              <a:rPr lang="pl-PL" sz="2200" dirty="0"/>
              <a:t>9 miesięcy w roku kalendarzowym.</a:t>
            </a:r>
          </a:p>
          <a:p>
            <a:pPr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264948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31C9C7-61B2-4F0F-AAB3-EE7E886D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dirty="0"/>
              <a:t>Oświadczenia o powierzeniu pracy cudzoziemcom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5ED001-F669-492C-9836-72DB2AAA4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l-PL" sz="2600" dirty="0"/>
              <a:t>Dotyczy obywateli 5 państw:</a:t>
            </a:r>
          </a:p>
          <a:p>
            <a:pPr marL="0" indent="0">
              <a:buNone/>
            </a:pPr>
            <a:r>
              <a:rPr lang="pl-PL" sz="2600" dirty="0"/>
              <a:t>1) Republika Armenii</a:t>
            </a:r>
          </a:p>
          <a:p>
            <a:pPr marL="0" indent="0">
              <a:buNone/>
            </a:pPr>
            <a:r>
              <a:rPr lang="pl-PL" sz="2600" dirty="0"/>
              <a:t>2) Republika Białorusi</a:t>
            </a:r>
          </a:p>
          <a:p>
            <a:pPr marL="0" indent="0">
              <a:buNone/>
            </a:pPr>
            <a:r>
              <a:rPr lang="pl-PL" sz="2600" dirty="0"/>
              <a:t>3) Republika Gruzji</a:t>
            </a:r>
          </a:p>
          <a:p>
            <a:pPr marL="0" indent="0">
              <a:buNone/>
            </a:pPr>
            <a:r>
              <a:rPr lang="pl-PL" sz="2600" dirty="0"/>
              <a:t>4) Republika Mołdawii</a:t>
            </a:r>
          </a:p>
          <a:p>
            <a:pPr marL="0" indent="0">
              <a:buNone/>
            </a:pPr>
            <a:r>
              <a:rPr lang="pl-PL" sz="2600" dirty="0"/>
              <a:t>5) Ukraina</a:t>
            </a:r>
          </a:p>
          <a:p>
            <a:pPr marL="0" indent="0">
              <a:buNone/>
            </a:pPr>
            <a:endParaRPr lang="pl-PL" sz="2600" dirty="0"/>
          </a:p>
          <a:p>
            <a:pPr marL="0" indent="0">
              <a:buNone/>
            </a:pPr>
            <a:r>
              <a:rPr lang="pl-PL" sz="2600" dirty="0"/>
              <a:t>Okres wykonywania pracy w Polsce -24 miesiące, </a:t>
            </a:r>
          </a:p>
          <a:p>
            <a:pPr marL="0" indent="0">
              <a:buNone/>
            </a:pPr>
            <a:r>
              <a:rPr lang="pl-PL" sz="2600" dirty="0"/>
              <a:t>opłata 100,00zł, ważny tytuł pobytowy</a:t>
            </a:r>
          </a:p>
        </p:txBody>
      </p:sp>
    </p:spTree>
    <p:extLst>
      <p:ext uri="{BB962C8B-B14F-4D97-AF65-F5344CB8AC3E}">
        <p14:creationId xmlns:p14="http://schemas.microsoft.com/office/powerpoint/2010/main" val="3866620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D3C48B-C2E7-6F9E-6FBB-2C27DF8E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0377"/>
          </a:xfrm>
        </p:spPr>
        <p:txBody>
          <a:bodyPr>
            <a:noAutofit/>
          </a:bodyPr>
          <a:lstStyle/>
          <a:p>
            <a:pPr algn="ctr"/>
            <a:r>
              <a:rPr lang="pl-PL" sz="3600" dirty="0"/>
              <a:t>Powiadomienie o powierzeniu wykonywania pracy obywatelowi Ukrainy </a:t>
            </a:r>
            <a:br>
              <a:rPr lang="pl-PL" sz="3600" b="1" dirty="0"/>
            </a:br>
            <a:endParaRPr lang="pl-PL" sz="3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3CAA7A-20F3-D521-C958-31A5BA377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l-PL" sz="2400" dirty="0"/>
              <a:t>W następstwie wejścia w życie przepisów o pomocy obywatelom Ukrainy możliwe jest powierzenie pracy obywatelowi Ukrainy na postawie darmowego powiadomienia, które należy złożyć elektronicznie przez platformę: </a:t>
            </a:r>
            <a:r>
              <a:rPr lang="pl-PL" sz="2400"/>
              <a:t>praca.gov.pl.</a:t>
            </a: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algn="just"/>
            <a:r>
              <a:rPr lang="pl-PL" sz="2400" dirty="0"/>
              <a:t>Jeśli obywatel Ukrainy wjechał do Polski ze względu na działania wojenne w okresie od dnia 24 lutego 2022 r. i jego pobyt w RP został uznany za legalny do dnia 30 września 2025 r.  (ochrona czasowa) to jego pracę można zalegalizować wyłącznie na podstawie powiadomienia o powierzeniu wykonywania pracy obywatelowi Ukrainy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8061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BC7F05-D0C3-0087-D265-8E1DAE74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Oświadczenia o powierzeniu pracy </a:t>
            </a:r>
            <a:r>
              <a:rPr lang="pl-PL" sz="4000" dirty="0"/>
              <a:t>cudzoziemcom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801744D3-9B99-4E30-8B9B-5A09A55F1A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842580"/>
              </p:ext>
            </p:extLst>
          </p:nvPr>
        </p:nvGraphicFramePr>
        <p:xfrm>
          <a:off x="1036981" y="2043262"/>
          <a:ext cx="10118037" cy="409578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88837">
                  <a:extLst>
                    <a:ext uri="{9D8B030D-6E8A-4147-A177-3AD203B41FA5}">
                      <a16:colId xmlns:a16="http://schemas.microsoft.com/office/drawing/2014/main" val="80843371"/>
                    </a:ext>
                  </a:extLst>
                </a:gridCol>
                <a:gridCol w="2956521">
                  <a:extLst>
                    <a:ext uri="{9D8B030D-6E8A-4147-A177-3AD203B41FA5}">
                      <a16:colId xmlns:a16="http://schemas.microsoft.com/office/drawing/2014/main" val="2654912556"/>
                    </a:ext>
                  </a:extLst>
                </a:gridCol>
                <a:gridCol w="3372679">
                  <a:extLst>
                    <a:ext uri="{9D8B030D-6E8A-4147-A177-3AD203B41FA5}">
                      <a16:colId xmlns:a16="http://schemas.microsoft.com/office/drawing/2014/main" val="3864457376"/>
                    </a:ext>
                  </a:extLst>
                </a:gridCol>
              </a:tblGrid>
              <a:tr h="342605"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2024 – do 22.08.2024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776"/>
                  </a:ext>
                </a:extLst>
              </a:tr>
              <a:tr h="342605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Liczba podmiotów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3936396"/>
                  </a:ext>
                </a:extLst>
              </a:tr>
              <a:tr h="1098214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Liczba zarejestrowanych oświadczeń w PUP Kętrzyn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2 906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1 028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377576"/>
                  </a:ext>
                </a:extLst>
              </a:tr>
              <a:tr h="1351648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Liczba podmiotów składających powiadomienia </a:t>
                      </a:r>
                    </a:p>
                    <a:p>
                      <a:pPr algn="ctr"/>
                      <a:r>
                        <a:rPr lang="pl-PL" sz="1800" b="1" dirty="0"/>
                        <a:t>o powierzeniu wykonywania pracy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3379378"/>
                  </a:ext>
                </a:extLst>
              </a:tr>
              <a:tr h="844780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Liczba powiadomień o powierzeniu wykonywania pracy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10 685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3 898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7955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81888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E34FB2-B94D-25D2-8037-A3E21F10A47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2800" dirty="0">
                <a:latin typeface="Avenir Next LT Pro" panose="020B0504020202020204" pitchFamily="34" charset="-18"/>
              </a:rPr>
              <a:t> </a:t>
            </a: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F0532014-41A0-B9FF-DB61-869B633CC54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81633420"/>
              </p:ext>
            </p:extLst>
          </p:nvPr>
        </p:nvGraphicFramePr>
        <p:xfrm>
          <a:off x="457200" y="1825625"/>
          <a:ext cx="4425885" cy="336406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612571">
                  <a:extLst>
                    <a:ext uri="{9D8B030D-6E8A-4147-A177-3AD203B41FA5}">
                      <a16:colId xmlns:a16="http://schemas.microsoft.com/office/drawing/2014/main" val="1456434062"/>
                    </a:ext>
                  </a:extLst>
                </a:gridCol>
                <a:gridCol w="1813314">
                  <a:extLst>
                    <a:ext uri="{9D8B030D-6E8A-4147-A177-3AD203B41FA5}">
                      <a16:colId xmlns:a16="http://schemas.microsoft.com/office/drawing/2014/main" val="3138276306"/>
                    </a:ext>
                  </a:extLst>
                </a:gridCol>
              </a:tblGrid>
              <a:tr h="796597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Wskaźnik realizacji – ilość bezrobotnych objętych wsparciem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617806"/>
                  </a:ext>
                </a:extLst>
              </a:tr>
              <a:tr h="324261">
                <a:tc>
                  <a:txBody>
                    <a:bodyPr/>
                    <a:lstStyle/>
                    <a:p>
                      <a:r>
                        <a:rPr lang="pl-PL" dirty="0" err="1"/>
                        <a:t>FEWiM</a:t>
                      </a:r>
                      <a:r>
                        <a:rPr lang="pl-PL" dirty="0"/>
                        <a:t> 2024 </a:t>
                      </a:r>
                    </a:p>
                    <a:p>
                      <a:r>
                        <a:rPr lang="pl-PL" dirty="0"/>
                        <a:t>(II-VI 2024)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91,16 %</a:t>
                      </a:r>
                    </a:p>
                    <a:p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9096242"/>
                  </a:ext>
                </a:extLst>
              </a:tr>
              <a:tr h="647225">
                <a:tc>
                  <a:txBody>
                    <a:bodyPr/>
                    <a:lstStyle/>
                    <a:p>
                      <a:r>
                        <a:rPr lang="pl-PL" dirty="0" err="1"/>
                        <a:t>FEWiM</a:t>
                      </a:r>
                      <a:r>
                        <a:rPr lang="pl-PL" dirty="0"/>
                        <a:t> 2023-2024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85,71 %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1201756"/>
                  </a:ext>
                </a:extLst>
              </a:tr>
              <a:tr h="461521">
                <a:tc>
                  <a:txBody>
                    <a:bodyPr/>
                    <a:lstStyle/>
                    <a:p>
                      <a:r>
                        <a:rPr lang="pl-PL" dirty="0"/>
                        <a:t>RPO 2021-2022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86,57 %</a:t>
                      </a:r>
                    </a:p>
                    <a:p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7533711"/>
                  </a:ext>
                </a:extLst>
              </a:tr>
              <a:tr h="461521">
                <a:tc>
                  <a:txBody>
                    <a:bodyPr/>
                    <a:lstStyle/>
                    <a:p>
                      <a:r>
                        <a:rPr lang="pl-PL" dirty="0"/>
                        <a:t>POWER 2021-2022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73,94 %</a:t>
                      </a:r>
                    </a:p>
                    <a:p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4542621"/>
                  </a:ext>
                </a:extLst>
              </a:tr>
            </a:tbl>
          </a:graphicData>
        </a:graphic>
      </p:graphicFrame>
      <p:graphicFrame>
        <p:nvGraphicFramePr>
          <p:cNvPr id="8" name="Symbol zastępczy zawartości 7">
            <a:extLst>
              <a:ext uri="{FF2B5EF4-FFF2-40B4-BE49-F238E27FC236}">
                <a16:creationId xmlns:a16="http://schemas.microsoft.com/office/drawing/2014/main" id="{F21F006B-845D-28C7-FBAB-867F6ABE339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02268910"/>
              </p:ext>
            </p:extLst>
          </p:nvPr>
        </p:nvGraphicFramePr>
        <p:xfrm>
          <a:off x="5015060" y="1825625"/>
          <a:ext cx="6928701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59ED2C35-CF6C-08B7-E1C7-6C1624480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32" y="230188"/>
            <a:ext cx="10323136" cy="121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82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3ADBBE-C725-88DE-B8E2-AE25C82C7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4376"/>
            <a:ext cx="10515600" cy="789907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Zasiłek dla bezrobotnych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66549D-065B-0687-AA7C-C94591A9A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400" kern="1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📌</a:t>
            </a:r>
            <a:r>
              <a:rPr lang="pl-P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Okres pobierania zasiłków dla bezrobotnych  na terenie powiatu kętrzyńskiego wynosi 365 dni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400" kern="1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❗</a:t>
            </a:r>
            <a:r>
              <a:rPr lang="pl-P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Kwota przyznanego zasiłku dla bezrobotnych uzależniona jest od dwóch czynników: 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pl-P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okresu, za który jest pobierane świadczenie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pl-P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stażu pracy osoby posiadającej prawo do pobierania tego świadczenia.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338376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B14611-939A-EED4-AFB8-0DABEA6D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43" y="163901"/>
            <a:ext cx="11699458" cy="879895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3200" dirty="0">
                <a:latin typeface="+mj-lt"/>
              </a:rPr>
              <a:t>Program aktywizacji osób bezrobotnych realizowany przez </a:t>
            </a:r>
            <a:br>
              <a:rPr lang="pl-PL" sz="3200" dirty="0">
                <a:latin typeface="+mj-lt"/>
              </a:rPr>
            </a:br>
            <a:r>
              <a:rPr lang="pl-PL" sz="3200" dirty="0">
                <a:latin typeface="+mj-lt"/>
              </a:rPr>
              <a:t>Powiatowy Urząd Pracy w Kętrzynie </a:t>
            </a:r>
            <a:r>
              <a:rPr lang="pl-PL" sz="3200" dirty="0" err="1">
                <a:latin typeface="+mj-lt"/>
              </a:rPr>
              <a:t>FEWiM</a:t>
            </a:r>
            <a:r>
              <a:rPr lang="pl-PL" sz="3200" dirty="0">
                <a:latin typeface="+mj-lt"/>
              </a:rPr>
              <a:t> 2023-2024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73F5A6-1E0E-F1F9-F1D7-CEB4DC573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6243" y="1782296"/>
            <a:ext cx="11802359" cy="466725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900" dirty="0"/>
              <a:t>Powiatowy Urząd Pracy w Kętrzynie z dniem 01.06.2023 r. rozpoczął realizację projektu </a:t>
            </a:r>
            <a:r>
              <a:rPr lang="pl-PL" sz="1900" dirty="0" err="1"/>
              <a:t>pn</a:t>
            </a:r>
            <a:r>
              <a:rPr lang="pl-PL" sz="1900" dirty="0"/>
              <a:t> : „Aktywizacja   zawodowa osób bezrobotnych w powiecie kętrzyńskim (I) w ramach programu regionalnego Fundusze Europejskie dla Warmii i Mazur 2021-2027, współfinansowanego ze środków Europejskiego Funduszu Społecznego Plus”.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sz="19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900" dirty="0"/>
              <a:t>Celem projektu było zwiększenie możliwości zatrudnienia 315 osób bezrobotnych z powiatu kętrzyńskiego.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sz="19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900" dirty="0"/>
              <a:t>Wartość projektu : 7 281 273,68zł,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900" dirty="0"/>
              <a:t>Dofinansowanie 6 189 082,66zł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900" dirty="0"/>
              <a:t>Środki budżetu państwa ( Fundusz Pracy) – 1 092 191,02zł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900" dirty="0"/>
              <a:t>Okres realizacji projektu </a:t>
            </a:r>
            <a:r>
              <a:rPr lang="pl-PL" sz="1900" u="sng" dirty="0">
                <a:solidFill>
                  <a:srgbClr val="FF3399"/>
                </a:solidFill>
              </a:rPr>
              <a:t>01.06.2023 – 31.03.2024r.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F85B1B6-946C-C21D-1DF4-2DC0CA41A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936" y="6041092"/>
            <a:ext cx="6938128" cy="81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314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239D34-724F-E61E-DD56-D79C54706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532"/>
          </a:xfrm>
        </p:spPr>
        <p:txBody>
          <a:bodyPr/>
          <a:lstStyle/>
          <a:p>
            <a:pPr algn="ctr"/>
            <a:r>
              <a:rPr lang="pl-PL" dirty="0" err="1"/>
              <a:t>FEWiM</a:t>
            </a:r>
            <a:r>
              <a:rPr lang="pl-PL" dirty="0"/>
              <a:t> </a:t>
            </a:r>
            <a:r>
              <a:rPr lang="pl-PL" sz="4000" dirty="0"/>
              <a:t>2023-2024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A97797-583E-04DB-FC78-BB9BB6D5D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35" y="1790120"/>
            <a:ext cx="11533539" cy="4351338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2600" dirty="0"/>
              <a:t>W ramach projektu planowano objąć osoby bezrobotne z PUP Kętrzyn </a:t>
            </a:r>
            <a:br>
              <a:rPr lang="pl-PL" sz="2600" dirty="0"/>
            </a:br>
            <a:r>
              <a:rPr lang="pl-PL" sz="2600" dirty="0"/>
              <a:t>m.in. następującymi formami wsparcia: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600" dirty="0"/>
              <a:t> staże – 39 osób, wskaźnik realizacji </a:t>
            </a:r>
            <a:r>
              <a:rPr lang="pl-PL" sz="2600" dirty="0">
                <a:solidFill>
                  <a:srgbClr val="FF3399"/>
                </a:solidFill>
              </a:rPr>
              <a:t>100%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600" dirty="0"/>
              <a:t> bon na zasiedlenie – 45 osób, wskaźnik realizacji </a:t>
            </a:r>
            <a:r>
              <a:rPr lang="pl-PL" sz="2600" dirty="0">
                <a:solidFill>
                  <a:srgbClr val="FF3399"/>
                </a:solidFill>
              </a:rPr>
              <a:t>73%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600" dirty="0"/>
              <a:t> prace interwencyjne – 80 osób, wskaźnik realizacji </a:t>
            </a:r>
            <a:r>
              <a:rPr lang="pl-PL" sz="2600" dirty="0">
                <a:solidFill>
                  <a:srgbClr val="FF3399"/>
                </a:solidFill>
              </a:rPr>
              <a:t>105%</a:t>
            </a:r>
            <a:r>
              <a:rPr lang="pl-PL" sz="2600" dirty="0"/>
              <a:t> (84 osoby)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600" dirty="0"/>
              <a:t>dotacje na działalność gospodarczą – 50 osób, wskaźnik realizacji </a:t>
            </a:r>
            <a:r>
              <a:rPr lang="pl-PL" sz="2600" dirty="0">
                <a:solidFill>
                  <a:srgbClr val="FF3399"/>
                </a:solidFill>
              </a:rPr>
              <a:t>102%</a:t>
            </a:r>
            <a:r>
              <a:rPr lang="pl-PL" sz="2600" dirty="0"/>
              <a:t> (51 osób)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600" dirty="0"/>
              <a:t>doposażenie stanowisk pracy – 60 osób wskaźnik realizacji </a:t>
            </a:r>
            <a:r>
              <a:rPr lang="pl-PL" sz="2600" dirty="0">
                <a:solidFill>
                  <a:srgbClr val="FF3399"/>
                </a:solidFill>
              </a:rPr>
              <a:t>65%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364884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B14611-939A-EED4-AFB8-0DABEA6D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2" y="138023"/>
            <a:ext cx="10515600" cy="879894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2800" dirty="0">
                <a:latin typeface="+mj-lt"/>
              </a:rPr>
              <a:t>Program aktywizacji osób bezrobotnych realizowany przez </a:t>
            </a:r>
            <a:br>
              <a:rPr lang="pl-PL" sz="2800" dirty="0">
                <a:latin typeface="+mj-lt"/>
              </a:rPr>
            </a:br>
            <a:r>
              <a:rPr lang="pl-PL" sz="2800" dirty="0">
                <a:latin typeface="+mj-lt"/>
              </a:rPr>
              <a:t>Powiatowy Urząd Pracy w Kętrzynie </a:t>
            </a:r>
            <a:r>
              <a:rPr lang="pl-PL" sz="2800" dirty="0" err="1">
                <a:latin typeface="+mj-lt"/>
              </a:rPr>
              <a:t>FEWiM</a:t>
            </a:r>
            <a:r>
              <a:rPr lang="pl-PL" sz="2800" dirty="0">
                <a:latin typeface="+mj-lt"/>
              </a:rPr>
              <a:t> 2024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73F5A6-1E0E-F1F9-F1D7-CEB4DC573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8447" y="1095375"/>
            <a:ext cx="11435106" cy="466725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1800" dirty="0"/>
              <a:t>Z dniem 01.02.2024 r. Powiatowy Urząd Pracy w Kętrzynie rozpoczął realizację projektu </a:t>
            </a:r>
            <a:r>
              <a:rPr lang="pl-PL" sz="1800" dirty="0" err="1"/>
              <a:t>pn</a:t>
            </a:r>
            <a:r>
              <a:rPr lang="pl-PL" sz="1800" dirty="0"/>
              <a:t> : „Aktywizacja zawodowa osób bezrobotnych w powiecie kętrzyńskim (II) w ramach programu regionalnego Fundusze Europejskie dla Warmii i Mazur 2021-2027, współfinansowanego ze środków Europejskiego Funduszu Społecznego Plus”.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1800" dirty="0"/>
              <a:t>Celem projektu było zwiększenie możliwości zatrudnienia 249 osób bezrobotnych z powiatu kętrzyńskiego.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1800" dirty="0"/>
              <a:t>Wartość projektu : 6 229 342,51zł,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1800" dirty="0"/>
              <a:t>Dofinansowanie 5 023 524,04 zł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1800" dirty="0"/>
              <a:t>Środki budżetu państwa ( Fundusz Pracy) – 1 205 818,47zł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1800" dirty="0"/>
              <a:t>Okres realizacji projektu </a:t>
            </a:r>
            <a:r>
              <a:rPr lang="pl-PL" sz="1800" u="sng" dirty="0"/>
              <a:t>01.02.2024 – 31.12.2024r.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F85B1B6-946C-C21D-1DF4-2DC0CA41A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936" y="6041092"/>
            <a:ext cx="6938128" cy="81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128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12E069-20A3-67AD-BB81-D9BFC840E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8408"/>
          </a:xfrm>
        </p:spPr>
        <p:txBody>
          <a:bodyPr/>
          <a:lstStyle/>
          <a:p>
            <a:pPr algn="ctr"/>
            <a:r>
              <a:rPr lang="pl-PL" sz="4000" dirty="0" err="1"/>
              <a:t>FEWiM</a:t>
            </a:r>
            <a:r>
              <a:rPr lang="pl-PL" dirty="0"/>
              <a:t> 2024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D6E8283-5404-28BF-CE88-B1C932188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762" y="1825625"/>
            <a:ext cx="11521440" cy="4351338"/>
          </a:xfrm>
        </p:spPr>
        <p:txBody>
          <a:bodyPr/>
          <a:lstStyle/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2000" dirty="0"/>
              <a:t>W ramach projektu zrekrutowane osoby planuje się objąć następującymi formami wsparcia: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endParaRPr lang="pl-PL" sz="2000" dirty="0"/>
          </a:p>
          <a:p>
            <a:pPr lvl="1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000" dirty="0"/>
              <a:t>staże – 46 osób, wskaźnik realizacji 106%</a:t>
            </a:r>
          </a:p>
          <a:p>
            <a:pPr lvl="1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000" dirty="0"/>
              <a:t>bon na zasiedlenie – 30 osób, wskaźnik realizacji 73%</a:t>
            </a:r>
          </a:p>
          <a:p>
            <a:pPr lvl="1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000" dirty="0"/>
              <a:t>prace interwencyjne – 66 osób, wskaźnik realizacji 103%</a:t>
            </a:r>
          </a:p>
          <a:p>
            <a:pPr lvl="1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000" dirty="0"/>
              <a:t>dotacje na działalność gospodarczą – 59, wskaźnik realizacji 86%</a:t>
            </a:r>
          </a:p>
          <a:p>
            <a:pPr lvl="1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000" dirty="0"/>
              <a:t>doposażenie stanowisk pracy – 48, wskaźnik realizacji 65%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929421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A1A3DF-238B-D05F-D906-8424E4A55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2412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Doradca klienta indywidualnego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21E91D-70D6-BEAB-3FE4-BC8F35AE9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87" y="1825625"/>
            <a:ext cx="1148293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r>
              <a:rPr lang="pl-PL" sz="2400" dirty="0"/>
              <a:t>Do zadań doradcy klienta należy stała opieka nad bezrobotnym lub poszukującym pracy, w szczególności:</a:t>
            </a:r>
          </a:p>
          <a:p>
            <a:pPr marL="0" indent="0">
              <a:buNone/>
            </a:pPr>
            <a:endParaRPr lang="pl-PL" sz="2400" dirty="0"/>
          </a:p>
          <a:p>
            <a:pPr marL="457200" indent="-457200">
              <a:buFont typeface="+mj-lt"/>
              <a:buAutoNum type="arabicPeriod"/>
            </a:pPr>
            <a:r>
              <a:rPr lang="pl-PL" sz="2400" dirty="0"/>
              <a:t>przygotowanie i nadzór nad realizacją indywidualnego planu działania, 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dirty="0"/>
              <a:t>świadczenie podstawowych usług rynku pracy w formie indywidualnej oraz ułatwianie dostępu do innych form pomocy określonych w ustawie.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24242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9DBBB6-72CB-9D7F-844A-3248ACFBA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6534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Doradca klienta indywidualnego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7BB02D-D0A5-42D8-0E0F-DA93C34A3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400" b="1" u="sng" dirty="0"/>
              <a:t>Iwona </a:t>
            </a:r>
            <a:r>
              <a:rPr lang="pl-PL" sz="2400" b="1" u="sng" dirty="0" err="1"/>
              <a:t>Daniów</a:t>
            </a:r>
            <a:r>
              <a:rPr lang="pl-PL" sz="2400" b="1" u="sng" dirty="0"/>
              <a:t> </a:t>
            </a:r>
            <a:r>
              <a:rPr lang="pl-PL" sz="2400" dirty="0"/>
              <a:t>– liczba klientów indywidualnych – </a:t>
            </a:r>
            <a:r>
              <a:rPr lang="pl-PL" sz="2400" dirty="0">
                <a:solidFill>
                  <a:srgbClr val="7030A0"/>
                </a:solidFill>
              </a:rPr>
              <a:t>703 </a:t>
            </a:r>
            <a:r>
              <a:rPr lang="pl-PL" sz="2400" dirty="0"/>
              <a:t>(nazwiska rozpoczynające się na litery: R, S,T,W)</a:t>
            </a:r>
          </a:p>
          <a:p>
            <a:pPr marL="0" indent="0">
              <a:buNone/>
            </a:pPr>
            <a:endParaRPr lang="pl-PL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sz="2400" b="1" u="sng" dirty="0"/>
              <a:t>Anna </a:t>
            </a:r>
            <a:r>
              <a:rPr lang="pl-PL" sz="2400" b="1" u="sng" dirty="0" err="1"/>
              <a:t>Kiewlak</a:t>
            </a:r>
            <a:r>
              <a:rPr lang="pl-PL" sz="2400" b="1" u="sng" dirty="0"/>
              <a:t> </a:t>
            </a:r>
            <a:r>
              <a:rPr lang="pl-PL" sz="2400" dirty="0"/>
              <a:t>– liczba klientów indywidualnych - </a:t>
            </a:r>
            <a:r>
              <a:rPr lang="pl-PL" sz="2400" dirty="0">
                <a:solidFill>
                  <a:srgbClr val="002060"/>
                </a:solidFill>
              </a:rPr>
              <a:t>655 </a:t>
            </a:r>
            <a:r>
              <a:rPr lang="pl-PL" sz="2400" dirty="0"/>
              <a:t>(nazwiska rozpoczynające się na litery: A, B, D, E, H, I, J, Ł, Ż, Ś,Ć)</a:t>
            </a:r>
          </a:p>
          <a:p>
            <a:pPr marL="0" indent="0">
              <a:buNone/>
            </a:pPr>
            <a:endParaRPr lang="pl-PL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sz="2400" b="1" u="sng" dirty="0"/>
              <a:t>Aleksandra Szewczak </a:t>
            </a:r>
            <a:r>
              <a:rPr lang="pl-PL" sz="2400" dirty="0"/>
              <a:t>– liczba klientów indywidualnych – </a:t>
            </a:r>
            <a:r>
              <a:rPr lang="pl-PL" sz="2400" dirty="0">
                <a:solidFill>
                  <a:srgbClr val="FF0000"/>
                </a:solidFill>
              </a:rPr>
              <a:t>658 </a:t>
            </a:r>
            <a:r>
              <a:rPr lang="pl-PL" sz="2400" dirty="0"/>
              <a:t>(nazwiska rozpoczynające się na litery: </a:t>
            </a:r>
            <a:r>
              <a:rPr lang="es-ES" sz="2400" dirty="0"/>
              <a:t>C, G, P, M,U, Y</a:t>
            </a:r>
            <a:r>
              <a:rPr lang="pl-PL" sz="2400" dirty="0"/>
              <a:t>)</a:t>
            </a:r>
          </a:p>
          <a:p>
            <a:pPr marL="0" indent="0">
              <a:buNone/>
            </a:pPr>
            <a:endParaRPr lang="pl-PL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sz="2400" b="1" u="sng" dirty="0"/>
              <a:t>Marta Sokołowska </a:t>
            </a:r>
            <a:r>
              <a:rPr lang="pl-PL" sz="2400" dirty="0"/>
              <a:t>– liczba klientów indywidualnych – </a:t>
            </a:r>
            <a:r>
              <a:rPr lang="pl-PL" sz="2400" dirty="0">
                <a:solidFill>
                  <a:srgbClr val="FF3399"/>
                </a:solidFill>
              </a:rPr>
              <a:t>666 </a:t>
            </a:r>
            <a:r>
              <a:rPr lang="pl-PL" sz="2400" dirty="0"/>
              <a:t>(nazwiska rozpoczynające się na litery: F, K, L, N, O, V, Z, Ź)</a:t>
            </a:r>
          </a:p>
          <a:p>
            <a:pPr marL="0" indent="0"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0804553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ABFD52-9773-AB13-C1A4-5B4AC7324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4286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Doradca klienta instytucjonalnego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667CD0-F642-2911-146B-55C994B0D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809" y="1806374"/>
            <a:ext cx="11657397" cy="44276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600" b="1" dirty="0"/>
              <a:t>Doradca klienta instytucjonalnego</a:t>
            </a:r>
            <a:r>
              <a:rPr lang="pl-PL" sz="2600" dirty="0"/>
              <a:t>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2600" dirty="0"/>
              <a:t>utrzymuje regularne kontakty z pracodawcami działającymi na terenie powiatu lub pracodawcami spoza obszaru działania urzędu, </a:t>
            </a:r>
            <a:br>
              <a:rPr lang="pl-PL" sz="2600" dirty="0"/>
            </a:br>
            <a:r>
              <a:rPr lang="pl-PL" sz="2600" dirty="0"/>
              <a:t>z którymi współpracują.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2600" dirty="0"/>
              <a:t>pomoc w organizacji giełdy pracy, w doborze kandydatów do pracy oraz w przebiegu rekrutacji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2600" dirty="0"/>
              <a:t>oferujemy pracodawcom zamieszczenie na stronie Urzędu oraz </a:t>
            </a:r>
            <a:br>
              <a:rPr lang="pl-PL" sz="2600" dirty="0"/>
            </a:br>
            <a:r>
              <a:rPr lang="pl-PL" sz="2600" dirty="0"/>
              <a:t>w mediach społecznościowych folderu promocyjnego firmy</a:t>
            </a:r>
          </a:p>
          <a:p>
            <a:pPr marL="0" indent="0">
              <a:buNone/>
            </a:pPr>
            <a:endParaRPr lang="pl-PL" sz="2600" dirty="0"/>
          </a:p>
        </p:txBody>
      </p:sp>
    </p:spTree>
    <p:extLst>
      <p:ext uri="{BB962C8B-B14F-4D97-AF65-F5344CB8AC3E}">
        <p14:creationId xmlns:p14="http://schemas.microsoft.com/office/powerpoint/2010/main" val="42336638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C6502A-FC83-CED5-08C3-C3E8279CE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1780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Doradca klienta instytucjonalnego 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613EB54-C52F-0386-68C4-C23606FE2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736" y="1406192"/>
            <a:ext cx="4732334" cy="514186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B46ACEB-2A6D-014C-FE65-30E91E55E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783" y="1406192"/>
            <a:ext cx="4603504" cy="519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95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E34FB2-B94D-25D2-8037-A3E21F10A47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3200" dirty="0"/>
              <a:t>Wolne miejsca pracy i miejsca aktywizacji zawodowej zgłoszone w 2023r. i 2024r. </a:t>
            </a:r>
            <a:endParaRPr lang="pl-PL" sz="3200" dirty="0">
              <a:latin typeface="Avenir Next LT Pro" panose="020B0504020202020204" pitchFamily="34" charset="-18"/>
            </a:endParaRP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F0532014-41A0-B9FF-DB61-869B633CC54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0837206"/>
              </p:ext>
            </p:extLst>
          </p:nvPr>
        </p:nvGraphicFramePr>
        <p:xfrm>
          <a:off x="1714500" y="2209345"/>
          <a:ext cx="8621486" cy="399614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470242">
                  <a:extLst>
                    <a:ext uri="{9D8B030D-6E8A-4147-A177-3AD203B41FA5}">
                      <a16:colId xmlns:a16="http://schemas.microsoft.com/office/drawing/2014/main" val="1456434062"/>
                    </a:ext>
                  </a:extLst>
                </a:gridCol>
                <a:gridCol w="2575622">
                  <a:extLst>
                    <a:ext uri="{9D8B030D-6E8A-4147-A177-3AD203B41FA5}">
                      <a16:colId xmlns:a16="http://schemas.microsoft.com/office/drawing/2014/main" val="3138276306"/>
                    </a:ext>
                  </a:extLst>
                </a:gridCol>
                <a:gridCol w="2575622">
                  <a:extLst>
                    <a:ext uri="{9D8B030D-6E8A-4147-A177-3AD203B41FA5}">
                      <a16:colId xmlns:a16="http://schemas.microsoft.com/office/drawing/2014/main" val="938491726"/>
                    </a:ext>
                  </a:extLst>
                </a:gridCol>
              </a:tblGrid>
              <a:tr h="435883">
                <a:tc>
                  <a:txBody>
                    <a:bodyPr/>
                    <a:lstStyle/>
                    <a:p>
                      <a:r>
                        <a:rPr lang="pl-PL" dirty="0"/>
                        <a:t>Stan na koniec miesiąca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/>
                        <a:t>Wolne miejsca pracy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617806"/>
                  </a:ext>
                </a:extLst>
              </a:tr>
              <a:tr h="446764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 ROK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ROK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705405"/>
                  </a:ext>
                </a:extLst>
              </a:tr>
              <a:tr h="444786">
                <a:tc>
                  <a:txBody>
                    <a:bodyPr/>
                    <a:lstStyle/>
                    <a:p>
                      <a:r>
                        <a:rPr lang="pl-PL" dirty="0"/>
                        <a:t>styczeń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096242"/>
                  </a:ext>
                </a:extLst>
              </a:tr>
              <a:tr h="444786">
                <a:tc>
                  <a:txBody>
                    <a:bodyPr/>
                    <a:lstStyle/>
                    <a:p>
                      <a:r>
                        <a:rPr lang="pl-PL" dirty="0"/>
                        <a:t>luty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201756"/>
                  </a:ext>
                </a:extLst>
              </a:tr>
              <a:tr h="444786">
                <a:tc>
                  <a:txBody>
                    <a:bodyPr/>
                    <a:lstStyle/>
                    <a:p>
                      <a:r>
                        <a:rPr lang="pl-PL" dirty="0"/>
                        <a:t>marzec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533711"/>
                  </a:ext>
                </a:extLst>
              </a:tr>
              <a:tr h="444786">
                <a:tc>
                  <a:txBody>
                    <a:bodyPr/>
                    <a:lstStyle/>
                    <a:p>
                      <a:r>
                        <a:rPr lang="pl-PL" dirty="0"/>
                        <a:t>kwiecień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542621"/>
                  </a:ext>
                </a:extLst>
              </a:tr>
              <a:tr h="444786">
                <a:tc>
                  <a:txBody>
                    <a:bodyPr/>
                    <a:lstStyle/>
                    <a:p>
                      <a:r>
                        <a:rPr lang="pl-PL" dirty="0"/>
                        <a:t>maj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15684"/>
                  </a:ext>
                </a:extLst>
              </a:tr>
              <a:tr h="444786">
                <a:tc>
                  <a:txBody>
                    <a:bodyPr/>
                    <a:lstStyle/>
                    <a:p>
                      <a:r>
                        <a:rPr lang="pl-PL" dirty="0"/>
                        <a:t>czerwiec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57833"/>
                  </a:ext>
                </a:extLst>
              </a:tr>
              <a:tr h="4447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lipiec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736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34608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906E4D-75EC-1623-EF05-49FE74998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5566"/>
            <a:ext cx="10515600" cy="761339"/>
          </a:xfrm>
        </p:spPr>
        <p:txBody>
          <a:bodyPr>
            <a:normAutofit/>
          </a:bodyPr>
          <a:lstStyle/>
          <a:p>
            <a:r>
              <a:rPr lang="pl-PL" sz="4000" dirty="0"/>
              <a:t>Przedsiębiorcy w powiecie kętrzyńskim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9EE4B2-20C7-58E6-8112-281BB09F0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Źródło: dane GUS z dnia 24.08.2024r. 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5E6B155-054A-D25D-5F8F-F5A06E79B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516889"/>
              </p:ext>
            </p:extLst>
          </p:nvPr>
        </p:nvGraphicFramePr>
        <p:xfrm>
          <a:off x="1000665" y="2577246"/>
          <a:ext cx="9067261" cy="321445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021753">
                  <a:extLst>
                    <a:ext uri="{9D8B030D-6E8A-4147-A177-3AD203B41FA5}">
                      <a16:colId xmlns:a16="http://schemas.microsoft.com/office/drawing/2014/main" val="3560737059"/>
                    </a:ext>
                  </a:extLst>
                </a:gridCol>
                <a:gridCol w="3022754">
                  <a:extLst>
                    <a:ext uri="{9D8B030D-6E8A-4147-A177-3AD203B41FA5}">
                      <a16:colId xmlns:a16="http://schemas.microsoft.com/office/drawing/2014/main" val="4246189259"/>
                    </a:ext>
                  </a:extLst>
                </a:gridCol>
                <a:gridCol w="3022754">
                  <a:extLst>
                    <a:ext uri="{9D8B030D-6E8A-4147-A177-3AD203B41FA5}">
                      <a16:colId xmlns:a16="http://schemas.microsoft.com/office/drawing/2014/main" val="2228358641"/>
                    </a:ext>
                  </a:extLst>
                </a:gridCol>
              </a:tblGrid>
              <a:tr h="476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2023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/>
                        <a:t>2024 (I półrocze)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5117803"/>
                  </a:ext>
                </a:extLst>
              </a:tr>
              <a:tr h="618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Liczba podmiotów gospodarki narodowej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5 237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/>
                        <a:t>5 283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2464746"/>
                  </a:ext>
                </a:extLst>
              </a:tr>
              <a:tr h="9366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Osoby fizyczne prowadzące działalność gospodarczą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3 535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3 554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2829619"/>
                  </a:ext>
                </a:extLst>
              </a:tr>
              <a:tr h="618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/>
                        <a:t>Nowe zarejestrowane podmioty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/>
                        <a:t>345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178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9893922"/>
                  </a:ext>
                </a:extLst>
              </a:tr>
              <a:tr h="3014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/>
                        <a:t>Wyrejestrowane podmioty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/>
                        <a:t>217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122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6835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6722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7DAD75-44B3-F2FE-F52E-82D9A0DD4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007" y="365125"/>
            <a:ext cx="1137706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Zadania obligatoryjne - zasiłki dla bezrobotnych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FBB896-90A7-E9A9-1D3D-F9890C663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A176597-FEC8-98E7-1986-086D9AA35A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359842"/>
              </p:ext>
            </p:extLst>
          </p:nvPr>
        </p:nvGraphicFramePr>
        <p:xfrm>
          <a:off x="619225" y="1980027"/>
          <a:ext cx="10953549" cy="4196936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286301">
                  <a:extLst>
                    <a:ext uri="{9D8B030D-6E8A-4147-A177-3AD203B41FA5}">
                      <a16:colId xmlns:a16="http://schemas.microsoft.com/office/drawing/2014/main" val="3719445347"/>
                    </a:ext>
                  </a:extLst>
                </a:gridCol>
                <a:gridCol w="2161477">
                  <a:extLst>
                    <a:ext uri="{9D8B030D-6E8A-4147-A177-3AD203B41FA5}">
                      <a16:colId xmlns:a16="http://schemas.microsoft.com/office/drawing/2014/main" val="3286486195"/>
                    </a:ext>
                  </a:extLst>
                </a:gridCol>
                <a:gridCol w="2161477">
                  <a:extLst>
                    <a:ext uri="{9D8B030D-6E8A-4147-A177-3AD203B41FA5}">
                      <a16:colId xmlns:a16="http://schemas.microsoft.com/office/drawing/2014/main" val="829748709"/>
                    </a:ext>
                  </a:extLst>
                </a:gridCol>
                <a:gridCol w="2172147">
                  <a:extLst>
                    <a:ext uri="{9D8B030D-6E8A-4147-A177-3AD203B41FA5}">
                      <a16:colId xmlns:a16="http://schemas.microsoft.com/office/drawing/2014/main" val="3333764913"/>
                    </a:ext>
                  </a:extLst>
                </a:gridCol>
                <a:gridCol w="2172147">
                  <a:extLst>
                    <a:ext uri="{9D8B030D-6E8A-4147-A177-3AD203B41FA5}">
                      <a16:colId xmlns:a16="http://schemas.microsoft.com/office/drawing/2014/main" val="2817085754"/>
                    </a:ext>
                  </a:extLst>
                </a:gridCol>
              </a:tblGrid>
              <a:tr h="841304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PORÓWNANIE WYSOKOŚCI ZASIŁKÓW DLA BEZROBOTNYCH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402312"/>
                  </a:ext>
                </a:extLst>
              </a:tr>
              <a:tr h="42128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 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PIERWSZE 90 DNI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/>
                        <a:t>PO 90 DNIACH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251793"/>
                  </a:ext>
                </a:extLst>
              </a:tr>
              <a:tr h="40968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2023 r.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2024 r.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/>
                        <a:t>2023 r.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/>
                        <a:t>2024 r.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8122353"/>
                  </a:ext>
                </a:extLst>
              </a:tr>
              <a:tr h="8415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1-5 LAT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80%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1193,60 zł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1329,60 zł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937,30 zł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1044,20 zł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0715052"/>
                  </a:ext>
                </a:extLst>
              </a:tr>
              <a:tr h="8415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5-20 LAT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100%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/>
                        <a:t>1491,90 zł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1662,00 zł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1171,60 zł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1305,20 zł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1836393"/>
                  </a:ext>
                </a:extLst>
              </a:tr>
              <a:tr h="8415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POWYŻEJ 20 LAT 120%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1790,30 zł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/>
                        <a:t>1994,40 zł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1406,00 zł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dirty="0"/>
                        <a:t>1566,30 zł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00106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2985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88CBD9-5719-505B-92D8-72961ACD1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541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Promocja usług rynku pracy 2023-2024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3D5EB1-F367-1632-E15F-B744E86BF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3907"/>
            <a:ext cx="5257800" cy="2963055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.03.2023r TARGI PRACY SŁUŻB MUNDUROWYCH 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16.05.2023r DZIEŃ PRACODAWCY 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02.06.2023r GIEŁDA PRACY 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06.10.2023r GIEŁDA PRACY 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19.01.2024r GIEŁDA PRACY 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15.04.2024r GIEŁDA PRACY</a:t>
            </a:r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39CB6F6-453A-42B9-B679-66A16B09FB79}"/>
              </a:ext>
            </a:extLst>
          </p:cNvPr>
          <p:cNvSpPr txBox="1"/>
          <p:nvPr/>
        </p:nvSpPr>
        <p:spPr>
          <a:xfrm>
            <a:off x="6304722" y="3213908"/>
            <a:ext cx="5049078" cy="2963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24.06.2024r GIEŁDA PRACY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25.07.2024r GIEŁDA PRACY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SPOTKANIA INFORMACYJNE STRAŻ GRANICZNA , ZAKŁAD KARNY, WOJSKOWE CENTRUM REKRUTACYJNE WG POTRZEB: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09.04.2024r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16.05.2024r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07.06.2024r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B034C02-7F4B-E8E4-941A-7F7E73272E03}"/>
              </a:ext>
            </a:extLst>
          </p:cNvPr>
          <p:cNvSpPr txBox="1"/>
          <p:nvPr/>
        </p:nvSpPr>
        <p:spPr>
          <a:xfrm>
            <a:off x="1558787" y="1690688"/>
            <a:ext cx="9074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Wydarzenia organizowane przy udziale PUP Kętrzyn </a:t>
            </a:r>
          </a:p>
          <a:p>
            <a:pPr algn="ctr"/>
            <a:r>
              <a:rPr lang="pl-PL" sz="2400" dirty="0"/>
              <a:t>w latach 2023-2024</a:t>
            </a:r>
          </a:p>
        </p:txBody>
      </p:sp>
    </p:spTree>
    <p:extLst>
      <p:ext uri="{BB962C8B-B14F-4D97-AF65-F5344CB8AC3E}">
        <p14:creationId xmlns:p14="http://schemas.microsoft.com/office/powerpoint/2010/main" val="25028358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3E5B0E4-4B66-9F00-19E7-3AB76ED71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18" y="815009"/>
            <a:ext cx="4686721" cy="3171202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0CE8D3B-BFCA-FF09-E7E7-9C9ACB70891A}"/>
              </a:ext>
            </a:extLst>
          </p:cNvPr>
          <p:cNvSpPr txBox="1"/>
          <p:nvPr/>
        </p:nvSpPr>
        <p:spPr>
          <a:xfrm>
            <a:off x="924339" y="129209"/>
            <a:ext cx="1065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latin typeface="+mj-lt"/>
              </a:rPr>
              <a:t>Powiatowe Targi Pracy Służb Mundurowych 22.03.2023r.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F8D76FE-FD7F-80F0-ED6A-EA6B1D734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15009"/>
            <a:ext cx="4756803" cy="317120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63FB162-FEBF-57AE-7687-3F64BCB57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197" y="3917048"/>
            <a:ext cx="4217615" cy="281174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2C8C7BC-65E8-C170-AC8F-0BDED1C4DD4C}"/>
              </a:ext>
            </a:extLst>
          </p:cNvPr>
          <p:cNvSpPr txBox="1"/>
          <p:nvPr/>
        </p:nvSpPr>
        <p:spPr>
          <a:xfrm>
            <a:off x="149087" y="4081378"/>
            <a:ext cx="329310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/>
              <a:t>Targi pracy to jedna z form bezpośredniego kontaktu wielu pracodawców </a:t>
            </a:r>
            <a:br>
              <a:rPr lang="pl-PL" sz="2200" dirty="0"/>
            </a:br>
            <a:r>
              <a:rPr lang="pl-PL" sz="2200" dirty="0"/>
              <a:t>z wieloma kandydatami do pracy.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FFD23AA-6443-69F4-707D-22DFA9ECA80C}"/>
              </a:ext>
            </a:extLst>
          </p:cNvPr>
          <p:cNvSpPr txBox="1"/>
          <p:nvPr/>
        </p:nvSpPr>
        <p:spPr>
          <a:xfrm>
            <a:off x="7825297" y="4210346"/>
            <a:ext cx="42176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PUP Kętrzyn organizuje targi pracy w celu prezentacji ofert pracy oraz pomocy </a:t>
            </a:r>
          </a:p>
          <a:p>
            <a:r>
              <a:rPr lang="pl-PL" sz="2000" dirty="0"/>
              <a:t>w pozyskaniu do pracy kandydatów odpowiadających wymaganiom poszczególnych pracodawców.</a:t>
            </a:r>
          </a:p>
        </p:txBody>
      </p:sp>
    </p:spTree>
    <p:extLst>
      <p:ext uri="{BB962C8B-B14F-4D97-AF65-F5344CB8AC3E}">
        <p14:creationId xmlns:p14="http://schemas.microsoft.com/office/powerpoint/2010/main" val="9689702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CF1610-F73E-6BDC-7371-569D6605C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0656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Planowane działania promocyjne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C06561-9B4B-9575-0559-BFC065B1E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👍 19.09.2024r. ,,DZIEŃ SŁUŻB MUNDUROWYCH” – SIEDZIBA PUP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kumimoji="0" lang="pl-PL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👍 </a:t>
            </a:r>
            <a:r>
              <a:rPr lang="pl-PL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18.10.2024r. ,,TARGI PRACY 2024’’- SIEDZIBA PUP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kern="100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Doradca klienta instytucjonalnego</a:t>
            </a:r>
            <a:endParaRPr lang="pl-PL" dirty="0">
              <a:solidFill>
                <a:srgbClr val="FF3399"/>
              </a:solidFill>
            </a:endParaRPr>
          </a:p>
        </p:txBody>
      </p:sp>
      <p:sp>
        <p:nvSpPr>
          <p:cNvPr id="4" name="Strzałka: w prawo 3">
            <a:extLst>
              <a:ext uri="{FF2B5EF4-FFF2-40B4-BE49-F238E27FC236}">
                <a16:creationId xmlns:a16="http://schemas.microsoft.com/office/drawing/2014/main" id="{764A9C71-0010-651E-541C-52D3BC005B20}"/>
              </a:ext>
            </a:extLst>
          </p:cNvPr>
          <p:cNvSpPr/>
          <p:nvPr/>
        </p:nvSpPr>
        <p:spPr>
          <a:xfrm>
            <a:off x="1548882" y="5094515"/>
            <a:ext cx="978408" cy="484632"/>
          </a:xfrm>
          <a:prstGeom prst="rightArrow">
            <a:avLst/>
          </a:prstGeom>
          <a:solidFill>
            <a:srgbClr val="FF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65055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zrzut ekranu, Czcionka, design&#10;&#10;Opis wygenerowany automatycznie">
            <a:extLst>
              <a:ext uri="{FF2B5EF4-FFF2-40B4-BE49-F238E27FC236}">
                <a16:creationId xmlns:a16="http://schemas.microsoft.com/office/drawing/2014/main" id="{2684CE2E-8DCA-03B4-C36A-8ED1DE89B0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76" y="1114451"/>
            <a:ext cx="11869047" cy="4939055"/>
          </a:xfrm>
        </p:spPr>
      </p:pic>
    </p:spTree>
    <p:extLst>
      <p:ext uri="{BB962C8B-B14F-4D97-AF65-F5344CB8AC3E}">
        <p14:creationId xmlns:p14="http://schemas.microsoft.com/office/powerpoint/2010/main" val="21058991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EB30D5-4C4D-092F-5A57-46439B2A7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8782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Poszukiwani pracownicy 2023 i 2024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1995FD-E730-6A86-48C4-90145B717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>
                <a:solidFill>
                  <a:srgbClr val="C00000"/>
                </a:solidFill>
              </a:rPr>
              <a:t>🔍2023</a:t>
            </a:r>
            <a:r>
              <a:rPr lang="pl-PL" dirty="0"/>
              <a:t>: kelner, kucharz, mechanik, nauczyciel, pracownik budowlany, sprzedawca, szwaczka, kierowca: autobusu, samochodu ciężarowego.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dirty="0">
                <a:solidFill>
                  <a:srgbClr val="C00000"/>
                </a:solidFill>
              </a:rPr>
              <a:t>🔍 </a:t>
            </a:r>
            <a:r>
              <a:rPr lang="pl-PL" dirty="0">
                <a:solidFill>
                  <a:srgbClr val="FF3399"/>
                </a:solidFill>
              </a:rPr>
              <a:t>2024</a:t>
            </a:r>
            <a:r>
              <a:rPr lang="pl-PL" dirty="0"/>
              <a:t>: cukiernik, elektryk, hydraulik, kierowca, księgowy, mechanik, robotnik budowlany, sprzedawca, stolarz, szwaczka</a:t>
            </a:r>
          </a:p>
        </p:txBody>
      </p:sp>
    </p:spTree>
    <p:extLst>
      <p:ext uri="{BB962C8B-B14F-4D97-AF65-F5344CB8AC3E}">
        <p14:creationId xmlns:p14="http://schemas.microsoft.com/office/powerpoint/2010/main" val="15389866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3A881E-E589-E1A1-4980-56CD5B016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Stanowiska pracy z utrudnioną realizacją  w latach 2023-2024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27BD7C6-1E36-F849-E9CB-9F31F2CA6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827" y="2072999"/>
            <a:ext cx="11576648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SZWACZKA, KRAWIEC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ELEKTRYK, ELEKTROMONTER, MONTER INSTALACJI BUDOWLANYCH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ROBOTNI</a:t>
            </a: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BUDOWLANY, MURARZ, TYNKARZ, DEKARZ, BRUKARZ, MONTER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SPAWACZ, ŚLUSARZ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KUCHARZ – CUKIERNIK,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NAUCZYCIEL PRZEDMIOTÓW OGÓLNOKSZTAŁCACYCH ORAZ ZAWODOWYCH, NAUCZYCIEL EDUKACJI WCZESNOSZKOLNEJ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FIZJOTERAPEUTA, LEKARZ, PIELEGNIARKA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PSYCHOLOG</a:t>
            </a:r>
          </a:p>
        </p:txBody>
      </p:sp>
    </p:spTree>
    <p:extLst>
      <p:ext uri="{BB962C8B-B14F-4D97-AF65-F5344CB8AC3E}">
        <p14:creationId xmlns:p14="http://schemas.microsoft.com/office/powerpoint/2010/main" val="32801110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51289F8-EEDE-69C6-935F-13E1F1469DEB}"/>
              </a:ext>
            </a:extLst>
          </p:cNvPr>
          <p:cNvSpPr txBox="1"/>
          <p:nvPr/>
        </p:nvSpPr>
        <p:spPr>
          <a:xfrm>
            <a:off x="6913984" y="4758612"/>
            <a:ext cx="37229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3399"/>
                </a:solidFill>
              </a:rPr>
              <a:t>Ewa Wiszniewska</a:t>
            </a:r>
          </a:p>
          <a:p>
            <a:r>
              <a:rPr lang="pl-PL" dirty="0">
                <a:solidFill>
                  <a:srgbClr val="FF3399"/>
                </a:solidFill>
              </a:rPr>
              <a:t>Zastępca Dyrektora Powiatowego Urzędu Pracy </a:t>
            </a:r>
            <a:br>
              <a:rPr lang="pl-PL" dirty="0">
                <a:solidFill>
                  <a:srgbClr val="FF3399"/>
                </a:solidFill>
              </a:rPr>
            </a:br>
            <a:r>
              <a:rPr lang="pl-PL" dirty="0">
                <a:solidFill>
                  <a:srgbClr val="FF3399"/>
                </a:solidFill>
              </a:rPr>
              <a:t>w Kętrzynie</a:t>
            </a:r>
          </a:p>
          <a:p>
            <a:r>
              <a:rPr lang="pl-PL" dirty="0">
                <a:solidFill>
                  <a:srgbClr val="FF3399"/>
                </a:solidFill>
              </a:rPr>
              <a:t>29.08.2024r.</a:t>
            </a:r>
          </a:p>
        </p:txBody>
      </p:sp>
    </p:spTree>
    <p:extLst>
      <p:ext uri="{BB962C8B-B14F-4D97-AF65-F5344CB8AC3E}">
        <p14:creationId xmlns:p14="http://schemas.microsoft.com/office/powerpoint/2010/main" val="3858822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510434-AFBC-B847-34F9-EF9954329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91" y="365126"/>
            <a:ext cx="11588817" cy="770656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4000" dirty="0">
                <a:latin typeface="+mj-lt"/>
                <a:ea typeface="HGSSoeiKakugothicUB" panose="020B0400000000000000" pitchFamily="34" charset="-128"/>
              </a:rPr>
              <a:t>Stopa bezrobocia w pierwszym półroczu 2024r</a:t>
            </a: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5F11DC7C-6DBD-B70A-A0CC-F0BE8D9ECFE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70849019"/>
              </p:ext>
            </p:extLst>
          </p:nvPr>
        </p:nvGraphicFramePr>
        <p:xfrm>
          <a:off x="901437" y="1796749"/>
          <a:ext cx="1038912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30311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8F142E-BF78-48A5-4A02-50088EF14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90" y="355500"/>
            <a:ext cx="11055417" cy="1325563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4000" dirty="0">
                <a:latin typeface="+mj-lt"/>
              </a:rPr>
              <a:t>Stan zarejestrowanych  bezrobotnych  na dzień </a:t>
            </a:r>
            <a:r>
              <a:rPr lang="pl-PL" sz="4000" dirty="0">
                <a:solidFill>
                  <a:srgbClr val="FF3399"/>
                </a:solidFill>
                <a:latin typeface="+mj-lt"/>
              </a:rPr>
              <a:t>31.12.2023r.</a:t>
            </a:r>
            <a:r>
              <a:rPr lang="pl-PL" sz="4000" dirty="0">
                <a:latin typeface="+mj-lt"/>
              </a:rPr>
              <a:t>, </a:t>
            </a:r>
            <a:r>
              <a:rPr lang="pl-PL" sz="4000" dirty="0">
                <a:solidFill>
                  <a:srgbClr val="7030A0"/>
                </a:solidFill>
                <a:latin typeface="+mj-lt"/>
              </a:rPr>
              <a:t>31.07.2023r. i 31.07.2024r.</a:t>
            </a:r>
          </a:p>
        </p:txBody>
      </p:sp>
      <p:graphicFrame>
        <p:nvGraphicFramePr>
          <p:cNvPr id="9" name="Symbol zastępczy zawartości 8">
            <a:extLst>
              <a:ext uri="{FF2B5EF4-FFF2-40B4-BE49-F238E27FC236}">
                <a16:creationId xmlns:a16="http://schemas.microsoft.com/office/drawing/2014/main" id="{ACB3D2F2-750A-3F96-ECC7-8AE98BA123A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35027703"/>
              </p:ext>
            </p:extLst>
          </p:nvPr>
        </p:nvGraphicFramePr>
        <p:xfrm>
          <a:off x="876299" y="2696945"/>
          <a:ext cx="10439400" cy="29404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762812">
                  <a:extLst>
                    <a:ext uri="{9D8B030D-6E8A-4147-A177-3AD203B41FA5}">
                      <a16:colId xmlns:a16="http://schemas.microsoft.com/office/drawing/2014/main" val="1871323142"/>
                    </a:ext>
                  </a:extLst>
                </a:gridCol>
                <a:gridCol w="1055802">
                  <a:extLst>
                    <a:ext uri="{9D8B030D-6E8A-4147-A177-3AD203B41FA5}">
                      <a16:colId xmlns:a16="http://schemas.microsoft.com/office/drawing/2014/main" val="2310385115"/>
                    </a:ext>
                  </a:extLst>
                </a:gridCol>
                <a:gridCol w="1234912">
                  <a:extLst>
                    <a:ext uri="{9D8B030D-6E8A-4147-A177-3AD203B41FA5}">
                      <a16:colId xmlns:a16="http://schemas.microsoft.com/office/drawing/2014/main" val="2732587671"/>
                    </a:ext>
                  </a:extLst>
                </a:gridCol>
                <a:gridCol w="1989055">
                  <a:extLst>
                    <a:ext uri="{9D8B030D-6E8A-4147-A177-3AD203B41FA5}">
                      <a16:colId xmlns:a16="http://schemas.microsoft.com/office/drawing/2014/main" val="2872308207"/>
                    </a:ext>
                  </a:extLst>
                </a:gridCol>
                <a:gridCol w="1461155">
                  <a:extLst>
                    <a:ext uri="{9D8B030D-6E8A-4147-A177-3AD203B41FA5}">
                      <a16:colId xmlns:a16="http://schemas.microsoft.com/office/drawing/2014/main" val="3126126982"/>
                    </a:ext>
                  </a:extLst>
                </a:gridCol>
                <a:gridCol w="1357460">
                  <a:extLst>
                    <a:ext uri="{9D8B030D-6E8A-4147-A177-3AD203B41FA5}">
                      <a16:colId xmlns:a16="http://schemas.microsoft.com/office/drawing/2014/main" val="3753130915"/>
                    </a:ext>
                  </a:extLst>
                </a:gridCol>
                <a:gridCol w="1578204">
                  <a:extLst>
                    <a:ext uri="{9D8B030D-6E8A-4147-A177-3AD203B41FA5}">
                      <a16:colId xmlns:a16="http://schemas.microsoft.com/office/drawing/2014/main" val="148360436"/>
                    </a:ext>
                  </a:extLst>
                </a:gridCol>
              </a:tblGrid>
              <a:tr h="588096">
                <a:tc rowSpan="2">
                  <a:txBody>
                    <a:bodyPr/>
                    <a:lstStyle/>
                    <a:p>
                      <a:endParaRPr lang="pl-PL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/>
                        <a:t>Ogółem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pl-PL" dirty="0"/>
                        <a:t>W tym z prawem do zasiłku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/>
                        <a:t>Zamieszkali na wsi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984428"/>
                  </a:ext>
                </a:extLst>
              </a:tr>
              <a:tr h="588096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Razem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kobiety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Razem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Kobiety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Razem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Kobiety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791991"/>
                  </a:ext>
                </a:extLst>
              </a:tr>
              <a:tr h="588096">
                <a:tc>
                  <a:txBody>
                    <a:bodyPr/>
                    <a:lstStyle/>
                    <a:p>
                      <a:r>
                        <a:rPr lang="pl-PL" dirty="0"/>
                        <a:t>Grudzień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2778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1392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1519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776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78280"/>
                  </a:ext>
                </a:extLst>
              </a:tr>
              <a:tr h="588096">
                <a:tc>
                  <a:txBody>
                    <a:bodyPr/>
                    <a:lstStyle/>
                    <a:p>
                      <a:r>
                        <a:rPr lang="pl-PL" dirty="0"/>
                        <a:t>Lipiec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2687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1366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1432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749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8121089"/>
                  </a:ext>
                </a:extLst>
              </a:tr>
              <a:tr h="588096">
                <a:tc>
                  <a:txBody>
                    <a:bodyPr/>
                    <a:lstStyle/>
                    <a:p>
                      <a:r>
                        <a:rPr lang="pl-PL" dirty="0"/>
                        <a:t>Lipiec 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2445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1240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1310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684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7239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736101"/>
      </p:ext>
    </p:extLst>
  </p:cSld>
  <p:clrMapOvr>
    <a:masterClrMapping/>
  </p:clrMapOvr>
</p:sld>
</file>

<file path=ppt/theme/theme1.xml><?xml version="1.0" encoding="utf-8"?>
<a:theme xmlns:a="http://schemas.openxmlformats.org/drawingml/2006/main" name="Szablon projektu Melancholijny abstrakcyjn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26713755_TF03460530" id="{13B86502-A913-49D5-A125-DF30B1045169}" vid="{17C89B76-746D-4DD8-91AD-0267AB5E4BC7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113D04D-0D12-4512-A3C0-F092DDA66600}">
  <we:reference id="wa200005566" version="3.0.0.2" store="pl-PL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Slajdy projektu Melancholijny abstrakcyjny</Template>
  <TotalTime>3657</TotalTime>
  <Words>4013</Words>
  <Application>Microsoft Office PowerPoint</Application>
  <PresentationFormat>Panoramiczny</PresentationFormat>
  <Paragraphs>751</Paragraphs>
  <Slides>76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76</vt:i4>
      </vt:variant>
    </vt:vector>
  </HeadingPairs>
  <TitlesOfParts>
    <vt:vector size="85" baseType="lpstr">
      <vt:lpstr>Arial</vt:lpstr>
      <vt:lpstr>Avenir Next LT Pro</vt:lpstr>
      <vt:lpstr>Calibri</vt:lpstr>
      <vt:lpstr>Century Gothic</vt:lpstr>
      <vt:lpstr>Lato</vt:lpstr>
      <vt:lpstr>Segoe UI Emoji</vt:lpstr>
      <vt:lpstr>Times New Roman</vt:lpstr>
      <vt:lpstr>Wingdings</vt:lpstr>
      <vt:lpstr>Szablon projektu Melancholijny abstrakcyjny</vt:lpstr>
      <vt:lpstr>Informacja na temat  lokalnego  rynku pracy  oraz programach przeciwdziałania bezrobociu i aktywizacji zawodowej realizowanych przez PUP  w 2023r. i 2024r. </vt:lpstr>
      <vt:lpstr>Informacja na temat lokalnego rynku pracy oraz  o zadaniach realizowanych przez Powiatowy Urząd Pracy w Kętrzynie w zakresie: promocji zatrudnienia, łagodzenia skutków bezrobocia oraz aktywizacji zawodowej.</vt:lpstr>
      <vt:lpstr>Łagodzenie skutków bezrobocia</vt:lpstr>
      <vt:lpstr>Łagodzenie skutków bezrobocia </vt:lpstr>
      <vt:lpstr>Zadania zrealizowane w latach 2023 - 2024 </vt:lpstr>
      <vt:lpstr>Zasiłek dla bezrobotnych</vt:lpstr>
      <vt:lpstr>Zadania obligatoryjne - zasiłki dla bezrobotnych</vt:lpstr>
      <vt:lpstr>Stopa bezrobocia w pierwszym półroczu 2024r</vt:lpstr>
      <vt:lpstr>Stan zarejestrowanych  bezrobotnych  na dzień 31.12.2023r., 31.07.2023r. i 31.07.2024r.</vt:lpstr>
      <vt:lpstr>Napływ/odpływ bezrobotnych  wg stanu na dzień 31.07.2023r. i 31.07.2024r.</vt:lpstr>
      <vt:lpstr>Liczba bezrobotnych  powiat kętrzyński na tle innych powiatów  w województwie warmińsko-mazurskim</vt:lpstr>
      <vt:lpstr>Bezrobotni zarejestrowani wg wykształcenia  – stan na dzień 31.12.2023r. i 31.07.2024r.</vt:lpstr>
      <vt:lpstr>Bezrobotni zarejestrowani wg miejsca zamieszkania – stan na dzień 30.06.2024r. oraz 31.07.2024r.</vt:lpstr>
      <vt:lpstr>Liczba bezrobotnych w poszczególnych miesiącach 2024 roku oraz liczba zarejestrowanych bezrobotnych w miesiącach sprawozdawczych</vt:lpstr>
      <vt:lpstr>Struktura osób bezrobotnych stan na dzień 31.07.2024r.</vt:lpstr>
      <vt:lpstr>Liczba osób bezrobotnych zarejestrowanych wg grup wiekowych– stan na dzień 31.07.2024r.</vt:lpstr>
      <vt:lpstr>Liczba osób bezrobotnych zarejestrowanych wg czasu pozostawania bez pracy – stan na dzień 31.07.2024r.</vt:lpstr>
      <vt:lpstr>Usługi rynku pracy</vt:lpstr>
      <vt:lpstr>Instrumenty rynku pracy</vt:lpstr>
      <vt:lpstr>Środki Funduszu Pracy 2023</vt:lpstr>
      <vt:lpstr>Środki Funduszu Pracy 2024</vt:lpstr>
      <vt:lpstr>Decyzja Ministra Rodziny, Pracy i Polityki Społecznej  z dnia 14.08.2024r. </vt:lpstr>
      <vt:lpstr>Decyzja Ministra Rodziny, Pracy i Polityki Społecznej  z dnia 14.08.2024r. </vt:lpstr>
      <vt:lpstr>Pozyskane Rezerwy Ministra na aktywizację zawodową bezrobotnych </vt:lpstr>
      <vt:lpstr>Wysokość wsparcia 2023/2024</vt:lpstr>
      <vt:lpstr>Dofinansowanie podjęcia działalności gospodarczej</vt:lpstr>
      <vt:lpstr>Promocja nowych przedsiębiorców – Facebook</vt:lpstr>
      <vt:lpstr>Dofinansowanie podjęcia działalności gospodarczej</vt:lpstr>
      <vt:lpstr>Refundacja kosztów wyposażenia/doposażenia stanowiska pracy</vt:lpstr>
      <vt:lpstr>Refundacja kosztów wyposażenia/doposażenia stanowiska pracy</vt:lpstr>
      <vt:lpstr>Refundacja kosztów wyposażenia/doposażenia stanowiska pracy</vt:lpstr>
      <vt:lpstr>Refundacja kosztów wyposażenia/doposażenia stanowiska pracy</vt:lpstr>
      <vt:lpstr>Staż zawodowy</vt:lpstr>
      <vt:lpstr>Staż zawodowy</vt:lpstr>
      <vt:lpstr>Bon na zasiedlenie</vt:lpstr>
      <vt:lpstr>Bon na zasiedlenie – promowany na portalu społecznościowym Facebook</vt:lpstr>
      <vt:lpstr>Bon na zasiedlenie</vt:lpstr>
      <vt:lpstr>Prace interwencyjne</vt:lpstr>
      <vt:lpstr>Prace interwencyjne</vt:lpstr>
      <vt:lpstr>Prace interwencyjne</vt:lpstr>
      <vt:lpstr>Roboty publiczne</vt:lpstr>
      <vt:lpstr>Roboty publiczne</vt:lpstr>
      <vt:lpstr>Roboty publiczne</vt:lpstr>
      <vt:lpstr>Prace społecznie użyteczne</vt:lpstr>
      <vt:lpstr>Prace społecznie użyteczne</vt:lpstr>
      <vt:lpstr>Prace społecznie użyteczne – refundacja, nie wyższej niż 60% minimalnej kwoty świadczenia przysługującego bezrobotnemu</vt:lpstr>
      <vt:lpstr>Szkolenia</vt:lpstr>
      <vt:lpstr>Krajowy Fundusz Szkoleniowy</vt:lpstr>
      <vt:lpstr>KFS 2023</vt:lpstr>
      <vt:lpstr>KFS 2024</vt:lpstr>
      <vt:lpstr>KFS 2023 Rezerwa Ministra </vt:lpstr>
      <vt:lpstr>KFS 2024 Rezerwa Ministra</vt:lpstr>
      <vt:lpstr>Dodatek aktywizacyjny</vt:lpstr>
      <vt:lpstr>Dodatek aktywizacyjny - wysokość</vt:lpstr>
      <vt:lpstr>Zezwolenie na pracę sezonową</vt:lpstr>
      <vt:lpstr>Oświadczenia o powierzeniu pracy cudzoziemcom</vt:lpstr>
      <vt:lpstr>Powiadomienie o powierzeniu wykonywania pracy obywatelowi Ukrainy  </vt:lpstr>
      <vt:lpstr>Oświadczenia o powierzeniu pracy cudzoziemcom</vt:lpstr>
      <vt:lpstr> </vt:lpstr>
      <vt:lpstr>Program aktywizacji osób bezrobotnych realizowany przez  Powiatowy Urząd Pracy w Kętrzynie FEWiM 2023-2024</vt:lpstr>
      <vt:lpstr>FEWiM 2023-2024</vt:lpstr>
      <vt:lpstr>Program aktywizacji osób bezrobotnych realizowany przez  Powiatowy Urząd Pracy w Kętrzynie FEWiM 2024</vt:lpstr>
      <vt:lpstr>FEWiM 2024</vt:lpstr>
      <vt:lpstr>Doradca klienta indywidualnego</vt:lpstr>
      <vt:lpstr>Doradca klienta indywidualnego</vt:lpstr>
      <vt:lpstr>Doradca klienta instytucjonalnego </vt:lpstr>
      <vt:lpstr>Doradca klienta instytucjonalnego </vt:lpstr>
      <vt:lpstr>Wolne miejsca pracy i miejsca aktywizacji zawodowej zgłoszone w 2023r. i 2024r. </vt:lpstr>
      <vt:lpstr>Przedsiębiorcy w powiecie kętrzyńskim</vt:lpstr>
      <vt:lpstr>Promocja usług rynku pracy 2023-2024</vt:lpstr>
      <vt:lpstr>Prezentacja programu PowerPoint</vt:lpstr>
      <vt:lpstr>Planowane działania promocyjne</vt:lpstr>
      <vt:lpstr>Prezentacja programu PowerPoint</vt:lpstr>
      <vt:lpstr>Poszukiwani pracownicy 2023 i 2024</vt:lpstr>
      <vt:lpstr>Stanowiska pracy z utrudnioną realizacją  w latach 2023-2024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Beata x</dc:creator>
  <cp:lastModifiedBy>Straż Miejska Miastoketrzyn</cp:lastModifiedBy>
  <cp:revision>105</cp:revision>
  <cp:lastPrinted>2024-08-29T06:07:59Z</cp:lastPrinted>
  <dcterms:created xsi:type="dcterms:W3CDTF">2024-07-23T08:25:22Z</dcterms:created>
  <dcterms:modified xsi:type="dcterms:W3CDTF">2024-09-24T12:27:53Z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74064600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