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64188-38FF-4C41-8F63-9C80B168D192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06498-3F66-4305-B6B2-2494890E4E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3474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606498-3F66-4305-B6B2-2494890E4E1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726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7BC72F-FA60-45F3-086D-B9891F6AF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ED0B4F6-E0F7-BE84-545B-950C325B2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34469D7-156B-C002-3D9D-BDABEF110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A045BA-2FCA-F69C-63D8-5746554C9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152DB8B-7210-1536-1C26-399362B7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126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E2A4CA-80BC-E6D9-004B-9FD3DCBF0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2EF18DB-43D0-DC46-803E-6F3177F49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C4432F1-BF16-1527-F24E-141E5960A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79498B8-AA66-9DBE-AB5E-9EA4AB26B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3464365-2056-82A5-1264-587A0415D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830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3F2E088D-6592-2437-2DF1-00AE7D568E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5C842EB-58D4-8CB3-BFEB-AFB5D0C59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23C3764-5CD1-D289-F8FB-F3A732AB6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D41B11C-C56C-A411-57A2-88EE79718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2C4DAE6-E641-7C6E-7436-5EC1C8732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369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E37B84-0E00-257B-1830-7590B0D5F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A77DBF-F145-6050-E544-B3BB3CDB7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FB7C991-395C-827F-56E8-46F70EB7D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B31C5C6-3860-E87F-5078-E8286D57D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7CBAAB4-883A-B9F4-8EB0-D35057284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408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712DA6-ED3B-ED5D-2152-C6C33DF56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10A9CC7-75AD-B512-9E7D-3B1BB2600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E90D013-EF08-6732-F395-85BA7836A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6AED4A4-1457-8B59-7585-5FB187024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6C67302-2870-5057-85C4-EA6126E0F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3974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0B4A24-392C-FF39-2315-CDD550812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F6EB22-8D6B-DC59-5E9D-1A550F2FF3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60AF139-EB4F-B8BA-874A-6795B930C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68877B5-84F3-8420-37F0-63F0F5365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FF7596C-5429-B634-C231-132905F8C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0FC3393-A4DA-BF75-5DA2-1283F3BF1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369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1A0886-132F-C8EF-0475-E3F391D15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D561A54-A768-7C90-A3CD-1FE515010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467AD1D-B5E0-93A1-0E7F-0628D2981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4EDCF29-361C-D4C4-2957-E0CEB70766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9F6E754-ED20-0293-E84F-0FE365552B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68B9A6FC-22B7-E476-28D0-8B9D385CE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ADBF44C-80CE-A671-4C74-6E1576C6C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0079B06-484B-33B6-1006-ACC82479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785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F3D002-A34D-9367-BD84-90ABC9A4A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F012A70-64DB-6F2E-0886-803E1035A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EF2AF8F-BF9F-A652-58CC-B849A32A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6FDE125-ECB6-199A-26B5-9ACA28F73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476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7065D481-F34C-EDE0-4B9A-81F7B3E5F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F7974A2-47E8-7A12-A86D-2920C28AC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3A87EF7-042C-0DEE-133E-EDE8FF76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133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D05470-CA52-B3B1-1114-2B4B219F4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B4C92E-0456-BA88-1CA4-C7DF9EAFB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AB68DF3-CFA9-1736-D62A-D263250F9E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48D5E58-0790-7309-2414-82A48671C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B7A2C0B-683F-2256-19B8-DAF203D5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AD095A2-9C5B-6810-0752-7F7252B2B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32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FBE902-964A-C061-C001-7EEEEC072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96DD991-4F60-A586-02E3-CBD0F7E500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630CC0A-2776-ADDC-45C2-2BCF48D89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D977361-122C-5258-5F5B-848373F2B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E04B44F-74AE-E1EF-98BB-1307D343A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F5C1B1F-B90F-B47F-CF7B-29F6AD0D0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41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2D040DB-D5CF-8ABB-83A9-7BBC1D2AB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67CFBC0-6CC5-2908-48C0-F5A611906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AA668FD-722A-4975-9961-701EF0C69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F4E0E-BDA4-4F58-9BB0-175AB58488AB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E7EAF38-5BCD-5588-CFFC-050F4E109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0D098D2-8540-1CA6-CED5-233393CE3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55573-4F73-438C-B9D4-2DC43557C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056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  <a:alpha val="3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7F4D9B-708E-B0B4-80AE-CECDD1ACDA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/>
              <a:t>Stawki podatku od nieruchomości na 2025 r.</a:t>
            </a:r>
          </a:p>
        </p:txBody>
      </p:sp>
    </p:spTree>
    <p:extLst>
      <p:ext uri="{BB962C8B-B14F-4D97-AF65-F5344CB8AC3E}">
        <p14:creationId xmlns:p14="http://schemas.microsoft.com/office/powerpoint/2010/main" val="2246496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444CE324-4200-BCF5-7D36-F667854AD3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486832"/>
              </p:ext>
            </p:extLst>
          </p:nvPr>
        </p:nvGraphicFramePr>
        <p:xfrm>
          <a:off x="68580" y="297180"/>
          <a:ext cx="12054840" cy="6263639"/>
        </p:xfrm>
        <a:graphic>
          <a:graphicData uri="http://schemas.openxmlformats.org/drawingml/2006/table">
            <a:tbl>
              <a:tblPr/>
              <a:tblGrid>
                <a:gridCol w="7639906">
                  <a:extLst>
                    <a:ext uri="{9D8B030D-6E8A-4147-A177-3AD203B41FA5}">
                      <a16:colId xmlns:a16="http://schemas.microsoft.com/office/drawing/2014/main" val="2696062519"/>
                    </a:ext>
                  </a:extLst>
                </a:gridCol>
                <a:gridCol w="1155471">
                  <a:extLst>
                    <a:ext uri="{9D8B030D-6E8A-4147-A177-3AD203B41FA5}">
                      <a16:colId xmlns:a16="http://schemas.microsoft.com/office/drawing/2014/main" val="3794148980"/>
                    </a:ext>
                  </a:extLst>
                </a:gridCol>
                <a:gridCol w="1414159">
                  <a:extLst>
                    <a:ext uri="{9D8B030D-6E8A-4147-A177-3AD203B41FA5}">
                      <a16:colId xmlns:a16="http://schemas.microsoft.com/office/drawing/2014/main" val="3955062419"/>
                    </a:ext>
                  </a:extLst>
                </a:gridCol>
                <a:gridCol w="1845304">
                  <a:extLst>
                    <a:ext uri="{9D8B030D-6E8A-4147-A177-3AD203B41FA5}">
                      <a16:colId xmlns:a16="http://schemas.microsoft.com/office/drawing/2014/main" val="986895128"/>
                    </a:ext>
                  </a:extLst>
                </a:gridCol>
              </a:tblGrid>
              <a:tr h="98161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Rodzaj nieruchomości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Stawka                    od 1m² powierzchni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Ilość m2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Zakładana wysokość wpływów z podatku od nieruchomości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692571"/>
                  </a:ext>
                </a:extLst>
              </a:tr>
              <a:tr h="32720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638292"/>
                  </a:ext>
                </a:extLst>
              </a:tr>
              <a:tr h="32720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Grunty związane z prowadzeniem działalności gospodarczej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1 312 741,97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1 273 359,71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66333"/>
                  </a:ext>
                </a:extLst>
              </a:tr>
              <a:tr h="32720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Grunty pod wodami powierzchniowymi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970828"/>
                  </a:ext>
                </a:extLst>
              </a:tr>
              <a:tr h="32720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Grunty pozostałe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2 636 805,59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1 239 298,63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493610"/>
                  </a:ext>
                </a:extLst>
              </a:tr>
              <a:tr h="32720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Grunty niezabudowane objęte obszarem rewitalizacji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732286"/>
                  </a:ext>
                </a:extLst>
              </a:tr>
              <a:tr h="32720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Budynki mieszkalne lub ich części   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689 926,47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572 638,97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008041"/>
                  </a:ext>
                </a:extLst>
              </a:tr>
              <a:tr h="32720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Budynki związane z prowadzeniem działalności gospodarczej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249 819,05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5 945 693,39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748721"/>
                  </a:ext>
                </a:extLst>
              </a:tr>
              <a:tr h="65441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Budynki związane z prowadzeniem działalności gospodarczej wykorzystywane na potrzeby działalności handlowej detalicznej o powierzchni użytkowej ponad 500m²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26 357,47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896 153,98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736014"/>
                  </a:ext>
                </a:extLst>
              </a:tr>
              <a:tr h="65441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Budynki zajęte na prowadzenie działalności gospodarczej w zakresie obrotu kwalifikowanym materiałem siewnym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2 389,45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28 768,98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6990"/>
                  </a:ext>
                </a:extLst>
              </a:tr>
              <a:tr h="32720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Budynki związane z udzielaniem świadczeń zdrowotnych                                                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11 752,82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61 702,31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579503"/>
                  </a:ext>
                </a:extLst>
              </a:tr>
              <a:tr h="32720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Budynki pozostałe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152 627,52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1 227 125,26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971991"/>
                  </a:ext>
                </a:extLst>
              </a:tr>
              <a:tr h="32720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Budowle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135 276 589,52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2 705 531,79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460292"/>
                  </a:ext>
                </a:extLst>
              </a:tr>
              <a:tr h="389530">
                <a:tc gridSpan="3"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RAZEM 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13 950 273,01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5999"/>
                  </a:ext>
                </a:extLst>
              </a:tr>
              <a:tr h="311624">
                <a:tc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669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3064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1F6D4FF0-09A0-D272-BA69-5CF6A1E55B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2192001" cy="6852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17265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159</Words>
  <Application>Microsoft Office PowerPoint</Application>
  <PresentationFormat>Panoramiczny</PresentationFormat>
  <Paragraphs>56</Paragraphs>
  <Slides>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Motyw pakietu Office</vt:lpstr>
      <vt:lpstr>Stawki podatku od nieruchomości na 2025 r.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Tomasz Kopko</dc:creator>
  <cp:lastModifiedBy>Tomasz Kopko</cp:lastModifiedBy>
  <cp:revision>5</cp:revision>
  <dcterms:created xsi:type="dcterms:W3CDTF">2024-10-14T09:14:37Z</dcterms:created>
  <dcterms:modified xsi:type="dcterms:W3CDTF">2024-10-23T10:26:03Z</dcterms:modified>
</cp:coreProperties>
</file>