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9" r:id="rId4"/>
    <p:sldId id="260" r:id="rId5"/>
    <p:sldId id="280" r:id="rId6"/>
    <p:sldId id="288" r:id="rId7"/>
    <p:sldId id="281" r:id="rId8"/>
    <p:sldId id="282" r:id="rId9"/>
    <p:sldId id="285" r:id="rId10"/>
    <p:sldId id="261" r:id="rId11"/>
    <p:sldId id="262" r:id="rId12"/>
    <p:sldId id="277" r:id="rId13"/>
    <p:sldId id="278" r:id="rId14"/>
    <p:sldId id="284" r:id="rId15"/>
    <p:sldId id="279" r:id="rId16"/>
    <p:sldId id="263" r:id="rId17"/>
    <p:sldId id="286" r:id="rId18"/>
    <p:sldId id="287" r:id="rId19"/>
    <p:sldId id="264" r:id="rId20"/>
    <p:sldId id="283" r:id="rId21"/>
    <p:sldId id="265" r:id="rId22"/>
    <p:sldId id="266" r:id="rId23"/>
    <p:sldId id="268" r:id="rId24"/>
    <p:sldId id="267" r:id="rId25"/>
    <p:sldId id="269" r:id="rId26"/>
    <p:sldId id="270" r:id="rId27"/>
    <p:sldId id="273" r:id="rId28"/>
    <p:sldId id="272" r:id="rId29"/>
    <p:sldId id="275" r:id="rId30"/>
  </p:sldIdLst>
  <p:sldSz cx="9144000" cy="5143500" type="screen16x9"/>
  <p:notesSz cx="6889750" cy="10021888"/>
  <p:defaultTextStyle>
    <a:defPPr>
      <a:defRPr lang="pl-PL"/>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7B9"/>
    <a:srgbClr val="FAE2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35" autoAdjust="0"/>
    <p:restoredTop sz="93689" autoAdjust="0"/>
  </p:normalViewPr>
  <p:slideViewPr>
    <p:cSldViewPr>
      <p:cViewPr>
        <p:scale>
          <a:sx n="100" d="100"/>
          <a:sy n="100" d="100"/>
        </p:scale>
        <p:origin x="1056" y="101"/>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560F-4DBC-BF49-CE81D915C13B}"/>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0F6D-49DC-B6B4-C8A7D5FABDA6}"/>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0F6D-49DC-B6B4-C8A7D5FABDA6}"/>
              </c:ext>
            </c:extLst>
          </c:dPt>
          <c:dLbls>
            <c:dLbl>
              <c:idx val="0"/>
              <c:layout>
                <c:manualLayout>
                  <c:x val="0.19780097765029822"/>
                  <c:y val="-1.1458200967217994E-16"/>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pl-PL"/>
                </a:p>
              </c:txPr>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60F-4DBC-BF49-CE81D915C13B}"/>
                </c:ext>
              </c:extLst>
            </c:dLbl>
            <c:dLbl>
              <c:idx val="1"/>
              <c:layout>
                <c:manualLayout>
                  <c:x val="-0.16836633826278291"/>
                  <c:y val="1.953125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pl-PL"/>
                </a:p>
              </c:txPr>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F6D-49DC-B6B4-C8A7D5FABDA6}"/>
                </c:ext>
              </c:extLst>
            </c:dLbl>
            <c:dLbl>
              <c:idx val="2"/>
              <c:layout>
                <c:manualLayout>
                  <c:x val="0.22014515285865607"/>
                  <c:y val="7.0312500000000002E-3"/>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pl-PL"/>
                </a:p>
              </c:txPr>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F6D-49DC-B6B4-C8A7D5FABDA6}"/>
                </c:ext>
              </c:extLst>
            </c:dLbl>
            <c:spPr>
              <a:noFill/>
              <a:ln>
                <a:noFill/>
              </a:ln>
              <a:effectLst/>
            </c:spPr>
            <c:showLegendKey val="1"/>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Arkusz1!$A$2:$A$4</c:f>
              <c:strCache>
                <c:ptCount val="3"/>
                <c:pt idx="0">
                  <c:v>Wytwarzanie, przesył i dystrybucja</c:v>
                </c:pt>
                <c:pt idx="1">
                  <c:v>Sprzedaż towarów i usług</c:v>
                </c:pt>
                <c:pt idx="2">
                  <c:v>Pozostała działalność operacyjna i finansowa</c:v>
                </c:pt>
              </c:strCache>
            </c:strRef>
          </c:cat>
          <c:val>
            <c:numRef>
              <c:f>Arkusz1!$B$2:$B$4</c:f>
              <c:numCache>
                <c:formatCode>0.00%</c:formatCode>
                <c:ptCount val="3"/>
                <c:pt idx="0">
                  <c:v>0.94940000000000002</c:v>
                </c:pt>
                <c:pt idx="1">
                  <c:v>3.8699999999999998E-2</c:v>
                </c:pt>
                <c:pt idx="2">
                  <c:v>1.1900000000000001E-2</c:v>
                </c:pt>
              </c:numCache>
            </c:numRef>
          </c:val>
          <c:extLst>
            <c:ext xmlns:c16="http://schemas.microsoft.com/office/drawing/2014/chart" uri="{C3380CC4-5D6E-409C-BE32-E72D297353CC}">
              <c16:uniqueId val="{00000000-5844-4B74-BFF1-27EF324157CF}"/>
            </c:ext>
          </c:extLst>
        </c:ser>
        <c:dLbls>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just">
              <a:defRPr sz="1600" b="0" i="0" u="none" strike="noStrike" kern="1200" cap="none" spc="0" normalizeH="0" baseline="0">
                <a:solidFill>
                  <a:schemeClr val="tx1">
                    <a:lumMod val="85000"/>
                    <a:lumOff val="15000"/>
                  </a:schemeClr>
                </a:solidFill>
                <a:latin typeface="+mj-lt"/>
                <a:ea typeface="+mj-ea"/>
                <a:cs typeface="+mj-cs"/>
              </a:defRPr>
            </a:pPr>
            <a:r>
              <a:rPr lang="pl-PL" dirty="0"/>
              <a:t>Jednostkowa cena ciepła [zł/GJ]</a:t>
            </a:r>
          </a:p>
        </c:rich>
      </c:tx>
      <c:overlay val="0"/>
      <c:spPr>
        <a:noFill/>
        <a:ln>
          <a:noFill/>
        </a:ln>
        <a:effectLst/>
      </c:spPr>
      <c:txPr>
        <a:bodyPr rot="0" spcFirstLastPara="1" vertOverflow="ellipsis" vert="horz" wrap="square" anchor="ctr" anchorCtr="1"/>
        <a:lstStyle/>
        <a:p>
          <a:pPr algn="just">
            <a:defRPr sz="1600" b="0" i="0" u="none" strike="noStrike" kern="1200" cap="none" spc="0" normalizeH="0" baseline="0">
              <a:solidFill>
                <a:schemeClr val="tx1">
                  <a:lumMod val="85000"/>
                  <a:lumOff val="15000"/>
                </a:schemeClr>
              </a:solidFill>
              <a:latin typeface="+mj-lt"/>
              <a:ea typeface="+mj-ea"/>
              <a:cs typeface="+mj-cs"/>
            </a:defRPr>
          </a:pPr>
          <a:endParaRPr lang="pl-PL"/>
        </a:p>
      </c:txPr>
    </c:title>
    <c:autoTitleDeleted val="0"/>
    <c:plotArea>
      <c:layout/>
      <c:barChart>
        <c:barDir val="col"/>
        <c:grouping val="clustered"/>
        <c:varyColors val="0"/>
        <c:ser>
          <c:idx val="0"/>
          <c:order val="0"/>
          <c:tx>
            <c:strRef>
              <c:f>Arkusz1!$A$2</c:f>
              <c:strCache>
                <c:ptCount val="1"/>
                <c:pt idx="0">
                  <c:v>Jednostkowa cena ciepła (w.1/2)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Arkusz1!$B$1:$C$1</c:f>
              <c:strCache>
                <c:ptCount val="2"/>
                <c:pt idx="0">
                  <c:v>2023</c:v>
                </c:pt>
                <c:pt idx="1">
                  <c:v>2024</c:v>
                </c:pt>
              </c:strCache>
            </c:strRef>
          </c:cat>
          <c:val>
            <c:numRef>
              <c:f>Arkusz1!$B$2:$C$2</c:f>
              <c:numCache>
                <c:formatCode>#,##0.00</c:formatCode>
                <c:ptCount val="2"/>
                <c:pt idx="0" formatCode="General">
                  <c:v>155.71</c:v>
                </c:pt>
                <c:pt idx="1">
                  <c:v>112.07</c:v>
                </c:pt>
              </c:numCache>
            </c:numRef>
          </c:val>
          <c:extLst>
            <c:ext xmlns:c16="http://schemas.microsoft.com/office/drawing/2014/chart" uri="{C3380CC4-5D6E-409C-BE32-E72D297353CC}">
              <c16:uniqueId val="{00000000-921A-4073-A086-1672F64AC160}"/>
            </c:ext>
          </c:extLst>
        </c:ser>
        <c:dLbls>
          <c:showLegendKey val="0"/>
          <c:showVal val="0"/>
          <c:showCatName val="0"/>
          <c:showSerName val="0"/>
          <c:showPercent val="0"/>
          <c:showBubbleSize val="0"/>
        </c:dLbls>
        <c:gapWidth val="75"/>
        <c:overlap val="-25"/>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85000"/>
                    <a:lumOff val="15000"/>
                  </a:schemeClr>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8074612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a:t>Przychody i koszty [zł]</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barChart>
        <c:barDir val="col"/>
        <c:grouping val="clustered"/>
        <c:varyColors val="0"/>
        <c:ser>
          <c:idx val="0"/>
          <c:order val="0"/>
          <c:tx>
            <c:strRef>
              <c:f>Arkusz1!$B$1</c:f>
              <c:strCache>
                <c:ptCount val="1"/>
                <c:pt idx="0">
                  <c:v>Przychody ogółem</c:v>
                </c:pt>
              </c:strCache>
            </c:strRef>
          </c:tx>
          <c:spPr>
            <a:solidFill>
              <a:schemeClr val="accent1"/>
            </a:solidFill>
            <a:ln>
              <a:noFill/>
            </a:ln>
            <a:effectLst/>
          </c:spPr>
          <c:invertIfNegative val="0"/>
          <c:cat>
            <c:numRef>
              <c:f>Arkusz1!$A$2:$A$4</c:f>
              <c:numCache>
                <c:formatCode>General</c:formatCode>
                <c:ptCount val="3"/>
                <c:pt idx="0">
                  <c:v>2022</c:v>
                </c:pt>
                <c:pt idx="1">
                  <c:v>2023</c:v>
                </c:pt>
                <c:pt idx="2">
                  <c:v>2024</c:v>
                </c:pt>
              </c:numCache>
            </c:numRef>
          </c:cat>
          <c:val>
            <c:numRef>
              <c:f>Arkusz1!$B$2:$B$4</c:f>
              <c:numCache>
                <c:formatCode>#,##0.00</c:formatCode>
                <c:ptCount val="3"/>
                <c:pt idx="0">
                  <c:v>20330038.800000001</c:v>
                </c:pt>
                <c:pt idx="1">
                  <c:v>25758959.59</c:v>
                </c:pt>
                <c:pt idx="2">
                  <c:v>18689149.02</c:v>
                </c:pt>
              </c:numCache>
            </c:numRef>
          </c:val>
          <c:extLst>
            <c:ext xmlns:c16="http://schemas.microsoft.com/office/drawing/2014/chart" uri="{C3380CC4-5D6E-409C-BE32-E72D297353CC}">
              <c16:uniqueId val="{00000000-A90A-4A97-8D22-730F73B8A9B6}"/>
            </c:ext>
          </c:extLst>
        </c:ser>
        <c:ser>
          <c:idx val="1"/>
          <c:order val="1"/>
          <c:tx>
            <c:strRef>
              <c:f>Arkusz1!$C$1</c:f>
              <c:strCache>
                <c:ptCount val="1"/>
                <c:pt idx="0">
                  <c:v>Koszty ogółem</c:v>
                </c:pt>
              </c:strCache>
            </c:strRef>
          </c:tx>
          <c:spPr>
            <a:solidFill>
              <a:schemeClr val="accent2"/>
            </a:solidFill>
            <a:ln>
              <a:noFill/>
            </a:ln>
            <a:effectLst/>
          </c:spPr>
          <c:invertIfNegative val="0"/>
          <c:cat>
            <c:numRef>
              <c:f>Arkusz1!$A$2:$A$4</c:f>
              <c:numCache>
                <c:formatCode>General</c:formatCode>
                <c:ptCount val="3"/>
                <c:pt idx="0">
                  <c:v>2022</c:v>
                </c:pt>
                <c:pt idx="1">
                  <c:v>2023</c:v>
                </c:pt>
                <c:pt idx="2">
                  <c:v>2024</c:v>
                </c:pt>
              </c:numCache>
            </c:numRef>
          </c:cat>
          <c:val>
            <c:numRef>
              <c:f>Arkusz1!$C$2:$C$4</c:f>
              <c:numCache>
                <c:formatCode>#,##0.00</c:formatCode>
                <c:ptCount val="3"/>
                <c:pt idx="0">
                  <c:v>20382926.850000001</c:v>
                </c:pt>
                <c:pt idx="1">
                  <c:v>25281914.09</c:v>
                </c:pt>
                <c:pt idx="2">
                  <c:v>18645048.77</c:v>
                </c:pt>
              </c:numCache>
            </c:numRef>
          </c:val>
          <c:extLst>
            <c:ext xmlns:c16="http://schemas.microsoft.com/office/drawing/2014/chart" uri="{C3380CC4-5D6E-409C-BE32-E72D297353CC}">
              <c16:uniqueId val="{00000001-A90A-4A97-8D22-730F73B8A9B6}"/>
            </c:ext>
          </c:extLst>
        </c:ser>
        <c:dLbls>
          <c:showLegendKey val="0"/>
          <c:showVal val="0"/>
          <c:showCatName val="0"/>
          <c:showSerName val="0"/>
          <c:showPercent val="0"/>
          <c:showBubbleSize val="0"/>
        </c:dLbls>
        <c:gapWidth val="150"/>
        <c:axId val="1741894575"/>
        <c:axId val="1741899375"/>
      </c:barChart>
      <c:catAx>
        <c:axId val="1741894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741899375"/>
        <c:crosses val="autoZero"/>
        <c:auto val="1"/>
        <c:lblAlgn val="ctr"/>
        <c:lblOffset val="100"/>
        <c:noMultiLvlLbl val="0"/>
      </c:catAx>
      <c:valAx>
        <c:axId val="174189937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741894575"/>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dirty="0">
                <a:solidFill>
                  <a:schemeClr val="tx1">
                    <a:lumMod val="85000"/>
                    <a:lumOff val="15000"/>
                  </a:schemeClr>
                </a:solidFill>
              </a:rPr>
              <a:t>Wynik</a:t>
            </a:r>
            <a:r>
              <a:rPr lang="pl-PL" sz="1600" dirty="0"/>
              <a:t> finansowy [zł]</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barChart>
        <c:barDir val="col"/>
        <c:grouping val="clustered"/>
        <c:varyColors val="0"/>
        <c:ser>
          <c:idx val="0"/>
          <c:order val="0"/>
          <c:tx>
            <c:strRef>
              <c:f>Arkusz1!$B$1</c:f>
              <c:strCache>
                <c:ptCount val="1"/>
                <c:pt idx="0">
                  <c:v>Wynik finansowy brutto</c:v>
                </c:pt>
              </c:strCache>
            </c:strRef>
          </c:tx>
          <c:spPr>
            <a:solidFill>
              <a:schemeClr val="accent1"/>
            </a:solidFill>
            <a:ln>
              <a:noFill/>
            </a:ln>
            <a:effectLst/>
          </c:spPr>
          <c:invertIfNegative val="0"/>
          <c:cat>
            <c:numRef>
              <c:f>Arkusz1!$A$2:$A$4</c:f>
              <c:numCache>
                <c:formatCode>General</c:formatCode>
                <c:ptCount val="3"/>
                <c:pt idx="0">
                  <c:v>2022</c:v>
                </c:pt>
                <c:pt idx="1">
                  <c:v>2023</c:v>
                </c:pt>
                <c:pt idx="2">
                  <c:v>2024</c:v>
                </c:pt>
              </c:numCache>
            </c:numRef>
          </c:cat>
          <c:val>
            <c:numRef>
              <c:f>Arkusz1!$B$2:$B$4</c:f>
              <c:numCache>
                <c:formatCode>#,##0.00</c:formatCode>
                <c:ptCount val="3"/>
                <c:pt idx="0">
                  <c:v>-52888.05</c:v>
                </c:pt>
                <c:pt idx="1">
                  <c:v>477045.5</c:v>
                </c:pt>
                <c:pt idx="2">
                  <c:v>44100.25</c:v>
                </c:pt>
              </c:numCache>
            </c:numRef>
          </c:val>
          <c:extLst>
            <c:ext xmlns:c16="http://schemas.microsoft.com/office/drawing/2014/chart" uri="{C3380CC4-5D6E-409C-BE32-E72D297353CC}">
              <c16:uniqueId val="{00000000-A90A-4A97-8D22-730F73B8A9B6}"/>
            </c:ext>
          </c:extLst>
        </c:ser>
        <c:ser>
          <c:idx val="1"/>
          <c:order val="1"/>
          <c:tx>
            <c:strRef>
              <c:f>Arkusz1!$C$1</c:f>
              <c:strCache>
                <c:ptCount val="1"/>
                <c:pt idx="0">
                  <c:v>Podatek dochodowy</c:v>
                </c:pt>
              </c:strCache>
            </c:strRef>
          </c:tx>
          <c:spPr>
            <a:solidFill>
              <a:schemeClr val="accent2"/>
            </a:solidFill>
            <a:ln>
              <a:noFill/>
            </a:ln>
            <a:effectLst/>
          </c:spPr>
          <c:invertIfNegative val="0"/>
          <c:cat>
            <c:numRef>
              <c:f>Arkusz1!$A$2:$A$4</c:f>
              <c:numCache>
                <c:formatCode>General</c:formatCode>
                <c:ptCount val="3"/>
                <c:pt idx="0">
                  <c:v>2022</c:v>
                </c:pt>
                <c:pt idx="1">
                  <c:v>2023</c:v>
                </c:pt>
                <c:pt idx="2">
                  <c:v>2024</c:v>
                </c:pt>
              </c:numCache>
            </c:numRef>
          </c:cat>
          <c:val>
            <c:numRef>
              <c:f>Arkusz1!$C$2:$C$4</c:f>
              <c:numCache>
                <c:formatCode>#,##0.00</c:formatCode>
                <c:ptCount val="3"/>
                <c:pt idx="0">
                  <c:v>21114</c:v>
                </c:pt>
                <c:pt idx="1">
                  <c:v>110295</c:v>
                </c:pt>
                <c:pt idx="2">
                  <c:v>29921</c:v>
                </c:pt>
              </c:numCache>
            </c:numRef>
          </c:val>
          <c:extLst>
            <c:ext xmlns:c16="http://schemas.microsoft.com/office/drawing/2014/chart" uri="{C3380CC4-5D6E-409C-BE32-E72D297353CC}">
              <c16:uniqueId val="{00000001-A90A-4A97-8D22-730F73B8A9B6}"/>
            </c:ext>
          </c:extLst>
        </c:ser>
        <c:ser>
          <c:idx val="2"/>
          <c:order val="2"/>
          <c:tx>
            <c:strRef>
              <c:f>Arkusz1!$D$1</c:f>
              <c:strCache>
                <c:ptCount val="1"/>
                <c:pt idx="0">
                  <c:v>Wynik finansowy netto</c:v>
                </c:pt>
              </c:strCache>
            </c:strRef>
          </c:tx>
          <c:spPr>
            <a:solidFill>
              <a:schemeClr val="accent3"/>
            </a:solidFill>
            <a:ln>
              <a:noFill/>
            </a:ln>
            <a:effectLst/>
          </c:spPr>
          <c:invertIfNegative val="0"/>
          <c:cat>
            <c:numRef>
              <c:f>Arkusz1!$A$2:$A$4</c:f>
              <c:numCache>
                <c:formatCode>General</c:formatCode>
                <c:ptCount val="3"/>
                <c:pt idx="0">
                  <c:v>2022</c:v>
                </c:pt>
                <c:pt idx="1">
                  <c:v>2023</c:v>
                </c:pt>
                <c:pt idx="2">
                  <c:v>2024</c:v>
                </c:pt>
              </c:numCache>
            </c:numRef>
          </c:cat>
          <c:val>
            <c:numRef>
              <c:f>Arkusz1!$D$2:$D$4</c:f>
              <c:numCache>
                <c:formatCode>#,##0.00</c:formatCode>
                <c:ptCount val="3"/>
                <c:pt idx="0">
                  <c:v>-74002.05</c:v>
                </c:pt>
                <c:pt idx="1">
                  <c:v>366750.5</c:v>
                </c:pt>
                <c:pt idx="2">
                  <c:v>14179.25</c:v>
                </c:pt>
              </c:numCache>
            </c:numRef>
          </c:val>
          <c:extLst>
            <c:ext xmlns:c16="http://schemas.microsoft.com/office/drawing/2014/chart" uri="{C3380CC4-5D6E-409C-BE32-E72D297353CC}">
              <c16:uniqueId val="{00000000-72D4-4F1A-86D6-835BDB47934A}"/>
            </c:ext>
          </c:extLst>
        </c:ser>
        <c:dLbls>
          <c:showLegendKey val="0"/>
          <c:showVal val="0"/>
          <c:showCatName val="0"/>
          <c:showSerName val="0"/>
          <c:showPercent val="0"/>
          <c:showBubbleSize val="0"/>
        </c:dLbls>
        <c:gapWidth val="150"/>
        <c:axId val="1741894575"/>
        <c:axId val="1741899375"/>
      </c:barChart>
      <c:catAx>
        <c:axId val="1741894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741899375"/>
        <c:crosses val="autoZero"/>
        <c:auto val="1"/>
        <c:lblAlgn val="ctr"/>
        <c:lblOffset val="100"/>
        <c:noMultiLvlLbl val="0"/>
      </c:catAx>
      <c:valAx>
        <c:axId val="1741899375"/>
        <c:scaling>
          <c:orientation val="minMax"/>
          <c:max val="500000"/>
          <c:min val="-10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741894575"/>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a:t>Średnioroczne</a:t>
            </a:r>
            <a:br>
              <a:rPr lang="pl-PL" sz="1600"/>
            </a:br>
            <a:r>
              <a:rPr lang="pl-PL" sz="1600"/>
              <a:t>zatrudnienie</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barChart>
        <c:barDir val="col"/>
        <c:grouping val="stacked"/>
        <c:varyColors val="0"/>
        <c:ser>
          <c:idx val="0"/>
          <c:order val="0"/>
          <c:tx>
            <c:strRef>
              <c:f>Arkusz1!$B$1</c:f>
              <c:strCache>
                <c:ptCount val="1"/>
                <c:pt idx="0">
                  <c:v>Stanowiska robotnicze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Arkusz1!$A$2:$A$3</c:f>
              <c:numCache>
                <c:formatCode>General</c:formatCode>
                <c:ptCount val="2"/>
                <c:pt idx="0">
                  <c:v>2023</c:v>
                </c:pt>
                <c:pt idx="1">
                  <c:v>2024</c:v>
                </c:pt>
              </c:numCache>
            </c:numRef>
          </c:cat>
          <c:val>
            <c:numRef>
              <c:f>Arkusz1!$B$2:$B$3</c:f>
              <c:numCache>
                <c:formatCode>General</c:formatCode>
                <c:ptCount val="2"/>
                <c:pt idx="0">
                  <c:v>34.01</c:v>
                </c:pt>
                <c:pt idx="1">
                  <c:v>34.83</c:v>
                </c:pt>
              </c:numCache>
            </c:numRef>
          </c:val>
          <c:extLst>
            <c:ext xmlns:c16="http://schemas.microsoft.com/office/drawing/2014/chart" uri="{C3380CC4-5D6E-409C-BE32-E72D297353CC}">
              <c16:uniqueId val="{00000000-1852-453C-9516-E1FE606F6129}"/>
            </c:ext>
          </c:extLst>
        </c:ser>
        <c:ser>
          <c:idx val="1"/>
          <c:order val="1"/>
          <c:tx>
            <c:strRef>
              <c:f>Arkusz1!$C$1</c:f>
              <c:strCache>
                <c:ptCount val="1"/>
                <c:pt idx="0">
                  <c:v>Stanowiska nierobotnicze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Arkusz1!$A$2:$A$3</c:f>
              <c:numCache>
                <c:formatCode>General</c:formatCode>
                <c:ptCount val="2"/>
                <c:pt idx="0">
                  <c:v>2023</c:v>
                </c:pt>
                <c:pt idx="1">
                  <c:v>2024</c:v>
                </c:pt>
              </c:numCache>
            </c:numRef>
          </c:cat>
          <c:val>
            <c:numRef>
              <c:f>Arkusz1!$C$2:$C$3</c:f>
              <c:numCache>
                <c:formatCode>General</c:formatCode>
                <c:ptCount val="2"/>
                <c:pt idx="0">
                  <c:v>17.34</c:v>
                </c:pt>
                <c:pt idx="1">
                  <c:v>18.399999999999999</c:v>
                </c:pt>
              </c:numCache>
            </c:numRef>
          </c:val>
          <c:extLst>
            <c:ext xmlns:c16="http://schemas.microsoft.com/office/drawing/2014/chart" uri="{C3380CC4-5D6E-409C-BE32-E72D297353CC}">
              <c16:uniqueId val="{00000001-1852-453C-9516-E1FE606F6129}"/>
            </c:ext>
          </c:extLst>
        </c:ser>
        <c:dLbls>
          <c:showLegendKey val="0"/>
          <c:showVal val="0"/>
          <c:showCatName val="0"/>
          <c:showSerName val="0"/>
          <c:showPercent val="0"/>
          <c:showBubbleSize val="0"/>
        </c:dLbls>
        <c:gapWidth val="300"/>
        <c:overlap val="100"/>
        <c:serLines>
          <c:spPr>
            <a:ln w="9525" cap="flat" cmpd="sng" algn="ctr">
              <a:solidFill>
                <a:schemeClr val="tx1">
                  <a:lumMod val="35000"/>
                  <a:lumOff val="65000"/>
                </a:schemeClr>
              </a:solidFill>
              <a:round/>
            </a:ln>
            <a:effectLst/>
          </c:spPr>
        </c:serLines>
        <c:axId val="1124173504"/>
        <c:axId val="1124173024"/>
      </c:barChart>
      <c:catAx>
        <c:axId val="1124173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124173024"/>
        <c:crosses val="autoZero"/>
        <c:auto val="1"/>
        <c:lblAlgn val="ctr"/>
        <c:lblOffset val="100"/>
        <c:noMultiLvlLbl val="0"/>
      </c:catAx>
      <c:valAx>
        <c:axId val="11241730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85000"/>
                        <a:lumOff val="15000"/>
                      </a:schemeClr>
                    </a:solidFill>
                    <a:latin typeface="+mn-lt"/>
                    <a:ea typeface="+mn-ea"/>
                    <a:cs typeface="+mn-cs"/>
                  </a:defRPr>
                </a:pPr>
                <a:r>
                  <a:rPr lang="pl-PL"/>
                  <a:t>Liczba osób</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85000"/>
                      <a:lumOff val="15000"/>
                    </a:schemeClr>
                  </a:solidFill>
                  <a:latin typeface="+mn-lt"/>
                  <a:ea typeface="+mn-ea"/>
                  <a:cs typeface="+mn-cs"/>
                </a:defRPr>
              </a:pPr>
              <a:endParaRPr lang="pl-PL"/>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12417350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600" b="0" i="0" u="none" strike="noStrike" kern="1200" spc="0" baseline="0">
                <a:solidFill>
                  <a:prstClr val="black">
                    <a:lumMod val="85000"/>
                    <a:lumOff val="15000"/>
                  </a:prstClr>
                </a:solidFill>
                <a:latin typeface="+mn-lt"/>
                <a:ea typeface="+mn-ea"/>
                <a:cs typeface="+mn-cs"/>
              </a:defRPr>
            </a:pPr>
            <a:r>
              <a:rPr lang="pl-PL" sz="1600" b="0" cap="none" dirty="0"/>
              <a:t>Działalność Podstawowa</a:t>
            </a:r>
            <a:endParaRPr lang="pl-PL" sz="1600" dirty="0"/>
          </a:p>
          <a:p>
            <a:pPr marL="0" marR="0" lvl="0" indent="0" algn="ctr" defTabSz="914400" rtl="0" eaLnBrk="1" fontAlgn="auto" latinLnBrk="0" hangingPunct="1">
              <a:lnSpc>
                <a:spcPct val="100000"/>
              </a:lnSpc>
              <a:spcBef>
                <a:spcPts val="0"/>
              </a:spcBef>
              <a:spcAft>
                <a:spcPts val="0"/>
              </a:spcAft>
              <a:buClrTx/>
              <a:buSzTx/>
              <a:buFontTx/>
              <a:buNone/>
              <a:tabLst/>
              <a:defRPr sz="1600">
                <a:solidFill>
                  <a:prstClr val="black">
                    <a:lumMod val="85000"/>
                    <a:lumOff val="15000"/>
                  </a:prstClr>
                </a:solidFill>
              </a:defRPr>
            </a:pPr>
            <a:r>
              <a:rPr lang="pl-PL" sz="1600" dirty="0">
                <a:solidFill>
                  <a:schemeClr val="tx1">
                    <a:lumMod val="85000"/>
                    <a:lumOff val="15000"/>
                  </a:schemeClr>
                </a:solidFill>
              </a:rPr>
              <a:t>Przychody ze sprzedaży energii</a:t>
            </a:r>
            <a:r>
              <a:rPr lang="pl-PL" sz="1600" baseline="0" dirty="0">
                <a:solidFill>
                  <a:schemeClr val="tx1">
                    <a:lumMod val="85000"/>
                    <a:lumOff val="15000"/>
                  </a:schemeClr>
                </a:solidFill>
              </a:rPr>
              <a:t> cieplnej ogółem netto </a:t>
            </a:r>
            <a:r>
              <a:rPr lang="pl-PL" sz="1600" b="0" i="0" u="none" strike="noStrike" kern="1200" spc="0" baseline="0" dirty="0">
                <a:solidFill>
                  <a:schemeClr val="tx1">
                    <a:lumMod val="85000"/>
                    <a:lumOff val="15000"/>
                  </a:schemeClr>
                </a:solidFill>
              </a:rPr>
              <a:t>[tys. zł]</a:t>
            </a:r>
            <a:endParaRPr lang="pl-PL" sz="1600" dirty="0">
              <a:solidFill>
                <a:schemeClr val="tx1">
                  <a:lumMod val="85000"/>
                  <a:lumOff val="15000"/>
                </a:schemeClr>
              </a:solidFill>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600" b="0" i="0" u="none" strike="noStrike" kern="1200" spc="0" baseline="0">
              <a:solidFill>
                <a:prstClr val="black">
                  <a:lumMod val="85000"/>
                  <a:lumOff val="15000"/>
                </a:prstClr>
              </a:solidFill>
              <a:latin typeface="+mn-lt"/>
              <a:ea typeface="+mn-ea"/>
              <a:cs typeface="+mn-cs"/>
            </a:defRPr>
          </a:pPr>
          <a:endParaRPr lang="pl-PL"/>
        </a:p>
      </c:txPr>
    </c:title>
    <c:autoTitleDeleted val="0"/>
    <c:plotArea>
      <c:layout/>
      <c:barChart>
        <c:barDir val="col"/>
        <c:grouping val="stacked"/>
        <c:varyColors val="0"/>
        <c:ser>
          <c:idx val="0"/>
          <c:order val="0"/>
          <c:tx>
            <c:strRef>
              <c:f>Arkusz1!$B$1</c:f>
              <c:strCache>
                <c:ptCount val="1"/>
                <c:pt idx="0">
                  <c:v>Wytwarzanie</c:v>
                </c:pt>
              </c:strCache>
            </c:strRef>
          </c:tx>
          <c:spPr>
            <a:solidFill>
              <a:schemeClr val="accent1"/>
            </a:solidFill>
            <a:ln>
              <a:noFill/>
            </a:ln>
            <a:effectLst/>
          </c:spPr>
          <c:invertIfNegative val="0"/>
          <c:cat>
            <c:numRef>
              <c:f>Arkusz1!$A$2:$A$3</c:f>
              <c:numCache>
                <c:formatCode>General</c:formatCode>
                <c:ptCount val="2"/>
                <c:pt idx="0">
                  <c:v>2023</c:v>
                </c:pt>
                <c:pt idx="1">
                  <c:v>2024</c:v>
                </c:pt>
              </c:numCache>
            </c:numRef>
          </c:cat>
          <c:val>
            <c:numRef>
              <c:f>Arkusz1!$B$2:$B$3</c:f>
              <c:numCache>
                <c:formatCode>#,##0.00</c:formatCode>
                <c:ptCount val="2"/>
                <c:pt idx="0">
                  <c:v>16537.47</c:v>
                </c:pt>
                <c:pt idx="1">
                  <c:v>14054.72</c:v>
                </c:pt>
              </c:numCache>
            </c:numRef>
          </c:val>
          <c:extLst>
            <c:ext xmlns:c16="http://schemas.microsoft.com/office/drawing/2014/chart" uri="{C3380CC4-5D6E-409C-BE32-E72D297353CC}">
              <c16:uniqueId val="{00000000-C012-4D44-9317-59BD117CCE68}"/>
            </c:ext>
          </c:extLst>
        </c:ser>
        <c:ser>
          <c:idx val="1"/>
          <c:order val="1"/>
          <c:tx>
            <c:strRef>
              <c:f>Arkusz1!$C$1</c:f>
              <c:strCache>
                <c:ptCount val="1"/>
                <c:pt idx="0">
                  <c:v>Przesył</c:v>
                </c:pt>
              </c:strCache>
            </c:strRef>
          </c:tx>
          <c:spPr>
            <a:solidFill>
              <a:schemeClr val="accent2"/>
            </a:solidFill>
            <a:ln>
              <a:noFill/>
            </a:ln>
            <a:effectLst/>
          </c:spPr>
          <c:invertIfNegative val="0"/>
          <c:cat>
            <c:numRef>
              <c:f>Arkusz1!$A$2:$A$3</c:f>
              <c:numCache>
                <c:formatCode>General</c:formatCode>
                <c:ptCount val="2"/>
                <c:pt idx="0">
                  <c:v>2023</c:v>
                </c:pt>
                <c:pt idx="1">
                  <c:v>2024</c:v>
                </c:pt>
              </c:numCache>
            </c:numRef>
          </c:cat>
          <c:val>
            <c:numRef>
              <c:f>Arkusz1!$C$2:$C$3</c:f>
              <c:numCache>
                <c:formatCode>#,##0.00</c:formatCode>
                <c:ptCount val="2"/>
                <c:pt idx="0">
                  <c:v>4087.21</c:v>
                </c:pt>
                <c:pt idx="1">
                  <c:v>3461.16</c:v>
                </c:pt>
              </c:numCache>
            </c:numRef>
          </c:val>
          <c:extLst>
            <c:ext xmlns:c16="http://schemas.microsoft.com/office/drawing/2014/chart" uri="{C3380CC4-5D6E-409C-BE32-E72D297353CC}">
              <c16:uniqueId val="{00000001-C012-4D44-9317-59BD117CCE68}"/>
            </c:ext>
          </c:extLst>
        </c:ser>
        <c:ser>
          <c:idx val="2"/>
          <c:order val="2"/>
          <c:tx>
            <c:strRef>
              <c:f>Arkusz1!$D$1</c:f>
              <c:strCache>
                <c:ptCount val="1"/>
                <c:pt idx="0">
                  <c:v>Rekompensata</c:v>
                </c:pt>
              </c:strCache>
            </c:strRef>
          </c:tx>
          <c:spPr>
            <a:solidFill>
              <a:schemeClr val="accent3"/>
            </a:solidFill>
            <a:ln>
              <a:noFill/>
            </a:ln>
            <a:effectLst/>
          </c:spPr>
          <c:invertIfNegative val="0"/>
          <c:cat>
            <c:numRef>
              <c:f>Arkusz1!$A$2:$A$3</c:f>
              <c:numCache>
                <c:formatCode>General</c:formatCode>
                <c:ptCount val="2"/>
                <c:pt idx="0">
                  <c:v>2023</c:v>
                </c:pt>
                <c:pt idx="1">
                  <c:v>2024</c:v>
                </c:pt>
              </c:numCache>
            </c:numRef>
          </c:cat>
          <c:val>
            <c:numRef>
              <c:f>Arkusz1!$D$2:$D$3</c:f>
              <c:numCache>
                <c:formatCode>General</c:formatCode>
                <c:ptCount val="2"/>
                <c:pt idx="0" formatCode="#,##0.00">
                  <c:v>4128.71</c:v>
                </c:pt>
                <c:pt idx="1">
                  <c:v>235.1</c:v>
                </c:pt>
              </c:numCache>
            </c:numRef>
          </c:val>
          <c:extLst>
            <c:ext xmlns:c16="http://schemas.microsoft.com/office/drawing/2014/chart" uri="{C3380CC4-5D6E-409C-BE32-E72D297353CC}">
              <c16:uniqueId val="{00000002-C012-4D44-9317-59BD117CCE68}"/>
            </c:ext>
          </c:extLst>
        </c:ser>
        <c:dLbls>
          <c:showLegendKey val="0"/>
          <c:showVal val="0"/>
          <c:showCatName val="0"/>
          <c:showSerName val="0"/>
          <c:showPercent val="0"/>
          <c:showBubbleSize val="0"/>
        </c:dLbls>
        <c:gapWidth val="95"/>
        <c:overlap val="100"/>
        <c:axId val="1277984176"/>
        <c:axId val="1277981776"/>
      </c:barChart>
      <c:catAx>
        <c:axId val="1277984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85000"/>
                    <a:lumOff val="15000"/>
                  </a:schemeClr>
                </a:solidFill>
                <a:latin typeface="+mn-lt"/>
                <a:ea typeface="+mn-ea"/>
                <a:cs typeface="+mn-cs"/>
              </a:defRPr>
            </a:pPr>
            <a:endParaRPr lang="pl-PL"/>
          </a:p>
        </c:txPr>
        <c:crossAx val="1277981776"/>
        <c:crosses val="autoZero"/>
        <c:auto val="1"/>
        <c:lblAlgn val="ctr"/>
        <c:lblOffset val="100"/>
        <c:noMultiLvlLbl val="0"/>
      </c:catAx>
      <c:valAx>
        <c:axId val="1277981776"/>
        <c:scaling>
          <c:orientation val="minMax"/>
          <c:max val="25000"/>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1277984176"/>
        <c:crosses val="autoZero"/>
        <c:crossBetween val="between"/>
        <c:majorUnit val="5000"/>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dirty="0">
                <a:solidFill>
                  <a:schemeClr val="tx1">
                    <a:lumMod val="85000"/>
                    <a:lumOff val="15000"/>
                  </a:schemeClr>
                </a:solidFill>
              </a:rPr>
              <a:t>Działalność podstawowa</a:t>
            </a:r>
            <a:br>
              <a:rPr lang="pl-PL" sz="1600" dirty="0">
                <a:solidFill>
                  <a:schemeClr val="tx1">
                    <a:lumMod val="85000"/>
                    <a:lumOff val="15000"/>
                  </a:schemeClr>
                </a:solidFill>
              </a:rPr>
            </a:br>
            <a:r>
              <a:rPr lang="pl-PL" sz="1600" dirty="0">
                <a:solidFill>
                  <a:schemeClr val="tx1">
                    <a:lumMod val="85000"/>
                    <a:lumOff val="15000"/>
                  </a:schemeClr>
                </a:solidFill>
              </a:rPr>
              <a:t>Dostawa ciepła do zasobów SM "PIONIER" netto [tys. zł]</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barChart>
        <c:barDir val="col"/>
        <c:grouping val="stacked"/>
        <c:varyColors val="0"/>
        <c:ser>
          <c:idx val="0"/>
          <c:order val="0"/>
          <c:tx>
            <c:strRef>
              <c:f>Arkusz1!$B$1</c:f>
              <c:strCache>
                <c:ptCount val="1"/>
                <c:pt idx="0">
                  <c:v>Wytwarzanie</c:v>
                </c:pt>
              </c:strCache>
            </c:strRef>
          </c:tx>
          <c:spPr>
            <a:solidFill>
              <a:schemeClr val="accent1"/>
            </a:solidFill>
            <a:ln>
              <a:noFill/>
            </a:ln>
            <a:effectLst/>
          </c:spPr>
          <c:invertIfNegative val="0"/>
          <c:cat>
            <c:numRef>
              <c:f>Arkusz1!$A$2:$A$3</c:f>
              <c:numCache>
                <c:formatCode>General</c:formatCode>
                <c:ptCount val="2"/>
                <c:pt idx="0">
                  <c:v>2023</c:v>
                </c:pt>
                <c:pt idx="1">
                  <c:v>2024</c:v>
                </c:pt>
              </c:numCache>
            </c:numRef>
          </c:cat>
          <c:val>
            <c:numRef>
              <c:f>Arkusz1!$B$2:$B$3</c:f>
              <c:numCache>
                <c:formatCode>#,##0.00</c:formatCode>
                <c:ptCount val="2"/>
                <c:pt idx="0">
                  <c:v>9178.43</c:v>
                </c:pt>
                <c:pt idx="1">
                  <c:v>7846.52</c:v>
                </c:pt>
              </c:numCache>
            </c:numRef>
          </c:val>
          <c:extLst>
            <c:ext xmlns:c16="http://schemas.microsoft.com/office/drawing/2014/chart" uri="{C3380CC4-5D6E-409C-BE32-E72D297353CC}">
              <c16:uniqueId val="{00000000-C012-4D44-9317-59BD117CCE68}"/>
            </c:ext>
          </c:extLst>
        </c:ser>
        <c:ser>
          <c:idx val="1"/>
          <c:order val="1"/>
          <c:tx>
            <c:strRef>
              <c:f>Arkusz1!$C$1</c:f>
              <c:strCache>
                <c:ptCount val="1"/>
                <c:pt idx="0">
                  <c:v>Przesył</c:v>
                </c:pt>
              </c:strCache>
            </c:strRef>
          </c:tx>
          <c:spPr>
            <a:solidFill>
              <a:schemeClr val="accent2"/>
            </a:solidFill>
            <a:ln>
              <a:noFill/>
            </a:ln>
            <a:effectLst/>
          </c:spPr>
          <c:invertIfNegative val="0"/>
          <c:cat>
            <c:numRef>
              <c:f>Arkusz1!$A$2:$A$3</c:f>
              <c:numCache>
                <c:formatCode>General</c:formatCode>
                <c:ptCount val="2"/>
                <c:pt idx="0">
                  <c:v>2023</c:v>
                </c:pt>
                <c:pt idx="1">
                  <c:v>2024</c:v>
                </c:pt>
              </c:numCache>
            </c:numRef>
          </c:cat>
          <c:val>
            <c:numRef>
              <c:f>Arkusz1!$C$2:$C$3</c:f>
              <c:numCache>
                <c:formatCode>#,##0.00</c:formatCode>
                <c:ptCount val="2"/>
                <c:pt idx="0">
                  <c:v>2406.75</c:v>
                </c:pt>
                <c:pt idx="1">
                  <c:v>2044.56</c:v>
                </c:pt>
              </c:numCache>
            </c:numRef>
          </c:val>
          <c:extLst>
            <c:ext xmlns:c16="http://schemas.microsoft.com/office/drawing/2014/chart" uri="{C3380CC4-5D6E-409C-BE32-E72D297353CC}">
              <c16:uniqueId val="{00000001-C012-4D44-9317-59BD117CCE68}"/>
            </c:ext>
          </c:extLst>
        </c:ser>
        <c:dLbls>
          <c:showLegendKey val="0"/>
          <c:showVal val="0"/>
          <c:showCatName val="0"/>
          <c:showSerName val="0"/>
          <c:showPercent val="0"/>
          <c:showBubbleSize val="0"/>
        </c:dLbls>
        <c:gapWidth val="95"/>
        <c:overlap val="100"/>
        <c:axId val="1277984176"/>
        <c:axId val="1277981776"/>
      </c:barChart>
      <c:catAx>
        <c:axId val="1277984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85000"/>
                    <a:lumOff val="15000"/>
                  </a:schemeClr>
                </a:solidFill>
                <a:latin typeface="+mn-lt"/>
                <a:ea typeface="+mn-ea"/>
                <a:cs typeface="+mn-cs"/>
              </a:defRPr>
            </a:pPr>
            <a:endParaRPr lang="pl-PL"/>
          </a:p>
        </c:txPr>
        <c:crossAx val="1277981776"/>
        <c:crosses val="autoZero"/>
        <c:auto val="1"/>
        <c:lblAlgn val="ctr"/>
        <c:lblOffset val="100"/>
        <c:noMultiLvlLbl val="0"/>
      </c:catAx>
      <c:valAx>
        <c:axId val="1277981776"/>
        <c:scaling>
          <c:orientation val="minMax"/>
          <c:max val="15000"/>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1277984176"/>
        <c:crosses val="autoZero"/>
        <c:crossBetween val="between"/>
        <c:majorUnit val="5000"/>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b="0" dirty="0">
                <a:solidFill>
                  <a:schemeClr val="tx1">
                    <a:lumMod val="85000"/>
                    <a:lumOff val="15000"/>
                  </a:schemeClr>
                </a:solidFill>
                <a:ea typeface="Calibri"/>
                <a:cs typeface="Times New Roman"/>
              </a:rPr>
              <a:t>Działalność pomocnicza </a:t>
            </a:r>
            <a:r>
              <a:rPr lang="pl-PL" sz="1600" b="0" i="0" u="none" strike="noStrike" kern="1200" spc="0" baseline="0" dirty="0">
                <a:solidFill>
                  <a:schemeClr val="tx1">
                    <a:lumMod val="85000"/>
                    <a:lumOff val="15000"/>
                  </a:schemeClr>
                </a:solidFill>
              </a:rPr>
              <a:t>netto [tys. zł]</a:t>
            </a:r>
            <a:endParaRPr lang="pl-PL" sz="1600" dirty="0">
              <a:solidFill>
                <a:schemeClr val="tx1">
                  <a:lumMod val="85000"/>
                  <a:lumOff val="15000"/>
                </a:schemeClr>
              </a:solidFill>
              <a:ea typeface="Calibri"/>
              <a:cs typeface="Times New Roman"/>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manualLayout>
          <c:layoutTarget val="inner"/>
          <c:xMode val="edge"/>
          <c:yMode val="edge"/>
          <c:x val="0.33243069952395227"/>
          <c:y val="0.19309375000000001"/>
          <c:w val="0.63740349604760893"/>
          <c:h val="0.29682308070866142"/>
        </c:manualLayout>
      </c:layout>
      <c:barChart>
        <c:barDir val="bar"/>
        <c:grouping val="stacked"/>
        <c:varyColors val="0"/>
        <c:ser>
          <c:idx val="2"/>
          <c:order val="0"/>
          <c:tx>
            <c:strRef>
              <c:f>Arkusz1!$B$1</c:f>
              <c:strCache>
                <c:ptCount val="1"/>
                <c:pt idx="0">
                  <c:v>Sprzedaż żużla</c:v>
                </c:pt>
              </c:strCache>
            </c:strRef>
          </c:tx>
          <c:spPr>
            <a:solidFill>
              <a:schemeClr val="accent2"/>
            </a:solidFill>
            <a:ln>
              <a:noFill/>
            </a:ln>
            <a:effectLst/>
          </c:spPr>
          <c:invertIfNegative val="0"/>
          <c:cat>
            <c:numRef>
              <c:f>Arkusz1!$A$2:$A$3</c:f>
              <c:numCache>
                <c:formatCode>General</c:formatCode>
                <c:ptCount val="2"/>
                <c:pt idx="0">
                  <c:v>2023</c:v>
                </c:pt>
                <c:pt idx="1">
                  <c:v>2024</c:v>
                </c:pt>
              </c:numCache>
            </c:numRef>
          </c:cat>
          <c:val>
            <c:numRef>
              <c:f>Arkusz1!$B$2:$B$3</c:f>
              <c:numCache>
                <c:formatCode>General</c:formatCode>
                <c:ptCount val="2"/>
                <c:pt idx="0">
                  <c:v>1.54</c:v>
                </c:pt>
                <c:pt idx="1">
                  <c:v>1.51</c:v>
                </c:pt>
              </c:numCache>
            </c:numRef>
          </c:val>
          <c:extLst>
            <c:ext xmlns:c16="http://schemas.microsoft.com/office/drawing/2014/chart" uri="{C3380CC4-5D6E-409C-BE32-E72D297353CC}">
              <c16:uniqueId val="{00000002-EF8C-4D46-AD6F-E99D4FE74A09}"/>
            </c:ext>
          </c:extLst>
        </c:ser>
        <c:ser>
          <c:idx val="3"/>
          <c:order val="1"/>
          <c:tx>
            <c:strRef>
              <c:f>Arkusz1!$C$1</c:f>
              <c:strCache>
                <c:ptCount val="1"/>
                <c:pt idx="0">
                  <c:v>Sprzedaż towarów</c:v>
                </c:pt>
              </c:strCache>
            </c:strRef>
          </c:tx>
          <c:spPr>
            <a:solidFill>
              <a:schemeClr val="accent4"/>
            </a:solidFill>
            <a:ln>
              <a:noFill/>
            </a:ln>
            <a:effectLst/>
          </c:spPr>
          <c:invertIfNegative val="0"/>
          <c:cat>
            <c:numRef>
              <c:f>Arkusz1!$A$2:$A$3</c:f>
              <c:numCache>
                <c:formatCode>General</c:formatCode>
                <c:ptCount val="2"/>
                <c:pt idx="0">
                  <c:v>2023</c:v>
                </c:pt>
                <c:pt idx="1">
                  <c:v>2024</c:v>
                </c:pt>
              </c:numCache>
            </c:numRef>
          </c:cat>
          <c:val>
            <c:numRef>
              <c:f>Arkusz1!$C$2:$C$3</c:f>
              <c:numCache>
                <c:formatCode>General</c:formatCode>
                <c:ptCount val="2"/>
                <c:pt idx="0">
                  <c:v>128.77000000000001</c:v>
                </c:pt>
                <c:pt idx="1">
                  <c:v>140.86000000000001</c:v>
                </c:pt>
              </c:numCache>
            </c:numRef>
          </c:val>
          <c:extLst>
            <c:ext xmlns:c16="http://schemas.microsoft.com/office/drawing/2014/chart" uri="{C3380CC4-5D6E-409C-BE32-E72D297353CC}">
              <c16:uniqueId val="{00000003-EF8C-4D46-AD6F-E99D4FE74A09}"/>
            </c:ext>
          </c:extLst>
        </c:ser>
        <c:ser>
          <c:idx val="4"/>
          <c:order val="2"/>
          <c:tx>
            <c:strRef>
              <c:f>Arkusz1!$D$1</c:f>
              <c:strCache>
                <c:ptCount val="1"/>
                <c:pt idx="0">
                  <c:v>Sprzedaż złomu, pozostałe materiały</c:v>
                </c:pt>
              </c:strCache>
            </c:strRef>
          </c:tx>
          <c:spPr>
            <a:solidFill>
              <a:schemeClr val="accent5"/>
            </a:solidFill>
            <a:ln>
              <a:noFill/>
            </a:ln>
            <a:effectLst/>
          </c:spPr>
          <c:invertIfNegative val="0"/>
          <c:cat>
            <c:numRef>
              <c:f>Arkusz1!$A$2:$A$3</c:f>
              <c:numCache>
                <c:formatCode>General</c:formatCode>
                <c:ptCount val="2"/>
                <c:pt idx="0">
                  <c:v>2023</c:v>
                </c:pt>
                <c:pt idx="1">
                  <c:v>2024</c:v>
                </c:pt>
              </c:numCache>
            </c:numRef>
          </c:cat>
          <c:val>
            <c:numRef>
              <c:f>Arkusz1!$D$2:$D$3</c:f>
              <c:numCache>
                <c:formatCode>General</c:formatCode>
                <c:ptCount val="2"/>
                <c:pt idx="0">
                  <c:v>10.029999999999999</c:v>
                </c:pt>
                <c:pt idx="1">
                  <c:v>22.22</c:v>
                </c:pt>
              </c:numCache>
            </c:numRef>
          </c:val>
          <c:extLst>
            <c:ext xmlns:c16="http://schemas.microsoft.com/office/drawing/2014/chart" uri="{C3380CC4-5D6E-409C-BE32-E72D297353CC}">
              <c16:uniqueId val="{00000004-EF8C-4D46-AD6F-E99D4FE74A09}"/>
            </c:ext>
          </c:extLst>
        </c:ser>
        <c:ser>
          <c:idx val="5"/>
          <c:order val="3"/>
          <c:tx>
            <c:strRef>
              <c:f>Arkusz1!$E$1</c:f>
              <c:strCache>
                <c:ptCount val="1"/>
                <c:pt idx="0">
                  <c:v>Usługi budowlano-montażowe</c:v>
                </c:pt>
              </c:strCache>
            </c:strRef>
          </c:tx>
          <c:spPr>
            <a:solidFill>
              <a:schemeClr val="accent6"/>
            </a:solidFill>
            <a:ln>
              <a:noFill/>
            </a:ln>
            <a:effectLst/>
          </c:spPr>
          <c:invertIfNegative val="0"/>
          <c:cat>
            <c:numRef>
              <c:f>Arkusz1!$A$2:$A$3</c:f>
              <c:numCache>
                <c:formatCode>General</c:formatCode>
                <c:ptCount val="2"/>
                <c:pt idx="0">
                  <c:v>2023</c:v>
                </c:pt>
                <c:pt idx="1">
                  <c:v>2024</c:v>
                </c:pt>
              </c:numCache>
            </c:numRef>
          </c:cat>
          <c:val>
            <c:numRef>
              <c:f>Arkusz1!$E$2:$E$3</c:f>
              <c:numCache>
                <c:formatCode>General</c:formatCode>
                <c:ptCount val="2"/>
                <c:pt idx="0">
                  <c:v>277.97000000000003</c:v>
                </c:pt>
                <c:pt idx="1">
                  <c:v>181.77</c:v>
                </c:pt>
              </c:numCache>
            </c:numRef>
          </c:val>
          <c:extLst>
            <c:ext xmlns:c16="http://schemas.microsoft.com/office/drawing/2014/chart" uri="{C3380CC4-5D6E-409C-BE32-E72D297353CC}">
              <c16:uniqueId val="{00000005-EF8C-4D46-AD6F-E99D4FE74A09}"/>
            </c:ext>
          </c:extLst>
        </c:ser>
        <c:ser>
          <c:idx val="6"/>
          <c:order val="4"/>
          <c:tx>
            <c:strRef>
              <c:f>Arkusz1!$F$1</c:f>
              <c:strCache>
                <c:ptCount val="1"/>
                <c:pt idx="0">
                  <c:v>Dzierżawy, najem</c:v>
                </c:pt>
              </c:strCache>
            </c:strRef>
          </c:tx>
          <c:spPr>
            <a:solidFill>
              <a:schemeClr val="accent3"/>
            </a:solidFill>
            <a:ln>
              <a:noFill/>
            </a:ln>
            <a:effectLst/>
          </c:spPr>
          <c:invertIfNegative val="0"/>
          <c:cat>
            <c:numRef>
              <c:f>Arkusz1!$A$2:$A$3</c:f>
              <c:numCache>
                <c:formatCode>General</c:formatCode>
                <c:ptCount val="2"/>
                <c:pt idx="0">
                  <c:v>2023</c:v>
                </c:pt>
                <c:pt idx="1">
                  <c:v>2024</c:v>
                </c:pt>
              </c:numCache>
            </c:numRef>
          </c:cat>
          <c:val>
            <c:numRef>
              <c:f>Arkusz1!$F$2:$F$3</c:f>
              <c:numCache>
                <c:formatCode>General</c:formatCode>
                <c:ptCount val="2"/>
                <c:pt idx="0">
                  <c:v>356.55</c:v>
                </c:pt>
                <c:pt idx="1">
                  <c:v>400.53</c:v>
                </c:pt>
              </c:numCache>
            </c:numRef>
          </c:val>
          <c:extLst>
            <c:ext xmlns:c16="http://schemas.microsoft.com/office/drawing/2014/chart" uri="{C3380CC4-5D6E-409C-BE32-E72D297353CC}">
              <c16:uniqueId val="{00000006-EF8C-4D46-AD6F-E99D4FE74A09}"/>
            </c:ext>
          </c:extLst>
        </c:ser>
        <c:ser>
          <c:idx val="0"/>
          <c:order val="5"/>
          <c:tx>
            <c:strRef>
              <c:f>Arkusz1!$G$1</c:f>
              <c:strCache>
                <c:ptCount val="1"/>
                <c:pt idx="0">
                  <c:v>Pozostałe usługi</c:v>
                </c:pt>
              </c:strCache>
            </c:strRef>
          </c:tx>
          <c:spPr>
            <a:solidFill>
              <a:schemeClr val="accent1"/>
            </a:solidFill>
            <a:ln>
              <a:noFill/>
            </a:ln>
            <a:effectLst/>
          </c:spPr>
          <c:invertIfNegative val="0"/>
          <c:cat>
            <c:numRef>
              <c:f>Arkusz1!$A$2:$A$3</c:f>
              <c:numCache>
                <c:formatCode>General</c:formatCode>
                <c:ptCount val="2"/>
                <c:pt idx="0">
                  <c:v>2023</c:v>
                </c:pt>
                <c:pt idx="1">
                  <c:v>2024</c:v>
                </c:pt>
              </c:numCache>
            </c:numRef>
          </c:cat>
          <c:val>
            <c:numRef>
              <c:f>Arkusz1!$G$2:$G$3</c:f>
              <c:numCache>
                <c:formatCode>General</c:formatCode>
                <c:ptCount val="2"/>
                <c:pt idx="0">
                  <c:v>42.454999999999998</c:v>
                </c:pt>
                <c:pt idx="1">
                  <c:v>1.83</c:v>
                </c:pt>
              </c:numCache>
            </c:numRef>
          </c:val>
          <c:extLst>
            <c:ext xmlns:c16="http://schemas.microsoft.com/office/drawing/2014/chart" uri="{C3380CC4-5D6E-409C-BE32-E72D297353CC}">
              <c16:uniqueId val="{00000007-EF8C-4D46-AD6F-E99D4FE74A09}"/>
            </c:ext>
          </c:extLst>
        </c:ser>
        <c:dLbls>
          <c:showLegendKey val="0"/>
          <c:showVal val="0"/>
          <c:showCatName val="0"/>
          <c:showSerName val="0"/>
          <c:showPercent val="0"/>
          <c:showBubbleSize val="0"/>
        </c:dLbls>
        <c:gapWidth val="95"/>
        <c:overlap val="100"/>
        <c:axId val="1247937072"/>
        <c:axId val="1247937552"/>
      </c:barChart>
      <c:catAx>
        <c:axId val="1247937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247937552"/>
        <c:crosses val="autoZero"/>
        <c:auto val="1"/>
        <c:lblAlgn val="ctr"/>
        <c:lblOffset val="100"/>
        <c:noMultiLvlLbl val="0"/>
      </c:catAx>
      <c:valAx>
        <c:axId val="12479375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2479370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b="0" dirty="0">
                <a:solidFill>
                  <a:schemeClr val="tx1">
                    <a:lumMod val="85000"/>
                    <a:lumOff val="15000"/>
                  </a:schemeClr>
                </a:solidFill>
                <a:ea typeface="Calibri"/>
                <a:cs typeface="Times New Roman"/>
              </a:rPr>
              <a:t>Sprzedaż ogółem </a:t>
            </a:r>
            <a:r>
              <a:rPr lang="pl-PL" sz="1600" b="0" i="0" u="none" strike="noStrike" kern="1200" spc="0" baseline="0" dirty="0">
                <a:solidFill>
                  <a:schemeClr val="tx1">
                    <a:lumMod val="85000"/>
                    <a:lumOff val="15000"/>
                  </a:schemeClr>
                </a:solidFill>
              </a:rPr>
              <a:t>netto [tys. zł]</a:t>
            </a:r>
            <a:endParaRPr lang="pl-PL" sz="1600" dirty="0">
              <a:solidFill>
                <a:schemeClr val="tx1">
                  <a:lumMod val="85000"/>
                  <a:lumOff val="15000"/>
                </a:schemeClr>
              </a:solidFill>
              <a:ea typeface="Calibri"/>
              <a:cs typeface="Times New Roman"/>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barChart>
        <c:barDir val="col"/>
        <c:grouping val="clustered"/>
        <c:varyColors val="0"/>
        <c:ser>
          <c:idx val="2"/>
          <c:order val="0"/>
          <c:tx>
            <c:strRef>
              <c:f>Arkusz1!$B$1</c:f>
              <c:strCache>
                <c:ptCount val="1"/>
                <c:pt idx="0">
                  <c:v>Sprzedaż ogółem</c:v>
                </c:pt>
              </c:strCache>
            </c:strRef>
          </c:tx>
          <c:spPr>
            <a:solidFill>
              <a:schemeClr val="accent2"/>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E397-4F90-88ED-496892821004}"/>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0-E397-4F90-88ED-49689282100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85000"/>
                        <a:lumOff val="15000"/>
                      </a:schemeClr>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Arkusz1!$A$2:$A$3</c:f>
              <c:numCache>
                <c:formatCode>General</c:formatCode>
                <c:ptCount val="2"/>
                <c:pt idx="0">
                  <c:v>2023</c:v>
                </c:pt>
                <c:pt idx="1">
                  <c:v>2024</c:v>
                </c:pt>
              </c:numCache>
            </c:numRef>
          </c:cat>
          <c:val>
            <c:numRef>
              <c:f>Arkusz1!$B$2:$B$3</c:f>
              <c:numCache>
                <c:formatCode>General</c:formatCode>
                <c:ptCount val="2"/>
                <c:pt idx="0">
                  <c:v>25570.7</c:v>
                </c:pt>
                <c:pt idx="1">
                  <c:v>18499.7</c:v>
                </c:pt>
              </c:numCache>
            </c:numRef>
          </c:val>
          <c:extLst>
            <c:ext xmlns:c16="http://schemas.microsoft.com/office/drawing/2014/chart" uri="{C3380CC4-5D6E-409C-BE32-E72D297353CC}">
              <c16:uniqueId val="{00000002-EF8C-4D46-AD6F-E99D4FE74A09}"/>
            </c:ext>
          </c:extLst>
        </c:ser>
        <c:dLbls>
          <c:showLegendKey val="0"/>
          <c:showVal val="0"/>
          <c:showCatName val="0"/>
          <c:showSerName val="0"/>
          <c:showPercent val="0"/>
          <c:showBubbleSize val="0"/>
        </c:dLbls>
        <c:gapWidth val="75"/>
        <c:overlap val="40"/>
        <c:axId val="1247937072"/>
        <c:axId val="1247937552"/>
      </c:barChart>
      <c:catAx>
        <c:axId val="124793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247937552"/>
        <c:crosses val="autoZero"/>
        <c:auto val="1"/>
        <c:lblAlgn val="ctr"/>
        <c:lblOffset val="100"/>
        <c:noMultiLvlLbl val="0"/>
      </c:catAx>
      <c:valAx>
        <c:axId val="1247937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2479370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a:t>Wielkość i rodzaj kapitałów własnych</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barChart>
        <c:barDir val="col"/>
        <c:grouping val="clustered"/>
        <c:varyColors val="0"/>
        <c:ser>
          <c:idx val="0"/>
          <c:order val="0"/>
          <c:tx>
            <c:strRef>
              <c:f>Arkusz1!$B$1</c:f>
              <c:strCache>
                <c:ptCount val="1"/>
                <c:pt idx="0">
                  <c:v>2023</c:v>
                </c:pt>
              </c:strCache>
            </c:strRef>
          </c:tx>
          <c:spPr>
            <a:solidFill>
              <a:schemeClr val="accent1"/>
            </a:solidFill>
            <a:ln>
              <a:noFill/>
            </a:ln>
            <a:effectLst/>
          </c:spPr>
          <c:invertIfNegative val="0"/>
          <c:cat>
            <c:strRef>
              <c:f>Arkusz1!$A$2:$A$7</c:f>
              <c:strCache>
                <c:ptCount val="6"/>
                <c:pt idx="0">
                  <c:v>Kapitał podstawowy</c:v>
                </c:pt>
                <c:pt idx="1">
                  <c:v>Kapitał zapasowy</c:v>
                </c:pt>
                <c:pt idx="2">
                  <c:v>Kapitał z aktualizacji wyceny</c:v>
                </c:pt>
                <c:pt idx="3">
                  <c:v>Wynik finansowy netto</c:v>
                </c:pt>
                <c:pt idx="4">
                  <c:v>Strata z lat ubiegłych - utworzenie rezerwy na świadczenia pracownicze</c:v>
                </c:pt>
                <c:pt idx="5">
                  <c:v>Razem</c:v>
                </c:pt>
              </c:strCache>
            </c:strRef>
          </c:cat>
          <c:val>
            <c:numRef>
              <c:f>Arkusz1!$B$2:$B$7</c:f>
              <c:numCache>
                <c:formatCode>#,##0.00</c:formatCode>
                <c:ptCount val="6"/>
                <c:pt idx="0">
                  <c:v>3679800</c:v>
                </c:pt>
                <c:pt idx="1">
                  <c:v>5693968.6600000001</c:v>
                </c:pt>
                <c:pt idx="2">
                  <c:v>970089.69</c:v>
                </c:pt>
                <c:pt idx="3">
                  <c:v>366750.5</c:v>
                </c:pt>
                <c:pt idx="4">
                  <c:v>1673999</c:v>
                </c:pt>
                <c:pt idx="5">
                  <c:v>9036609.8499999996</c:v>
                </c:pt>
              </c:numCache>
            </c:numRef>
          </c:val>
          <c:extLst>
            <c:ext xmlns:c16="http://schemas.microsoft.com/office/drawing/2014/chart" uri="{C3380CC4-5D6E-409C-BE32-E72D297353CC}">
              <c16:uniqueId val="{00000000-CDDF-4DCC-97D0-6BF51DD2489A}"/>
            </c:ext>
          </c:extLst>
        </c:ser>
        <c:ser>
          <c:idx val="1"/>
          <c:order val="1"/>
          <c:tx>
            <c:strRef>
              <c:f>Arkusz1!$C$1</c:f>
              <c:strCache>
                <c:ptCount val="1"/>
                <c:pt idx="0">
                  <c:v>2024</c:v>
                </c:pt>
              </c:strCache>
            </c:strRef>
          </c:tx>
          <c:spPr>
            <a:solidFill>
              <a:schemeClr val="accent2"/>
            </a:solidFill>
            <a:ln>
              <a:noFill/>
            </a:ln>
            <a:effectLst/>
          </c:spPr>
          <c:invertIfNegative val="0"/>
          <c:cat>
            <c:strRef>
              <c:f>Arkusz1!$A$2:$A$7</c:f>
              <c:strCache>
                <c:ptCount val="6"/>
                <c:pt idx="0">
                  <c:v>Kapitał podstawowy</c:v>
                </c:pt>
                <c:pt idx="1">
                  <c:v>Kapitał zapasowy</c:v>
                </c:pt>
                <c:pt idx="2">
                  <c:v>Kapitał z aktualizacji wyceny</c:v>
                </c:pt>
                <c:pt idx="3">
                  <c:v>Wynik finansowy netto</c:v>
                </c:pt>
                <c:pt idx="4">
                  <c:v>Strata z lat ubiegłych - utworzenie rezerwy na świadczenia pracownicze</c:v>
                </c:pt>
                <c:pt idx="5">
                  <c:v>Razem</c:v>
                </c:pt>
              </c:strCache>
            </c:strRef>
          </c:cat>
          <c:val>
            <c:numRef>
              <c:f>Arkusz1!$C$2:$C$7</c:f>
              <c:numCache>
                <c:formatCode>#,##0.00</c:formatCode>
                <c:ptCount val="6"/>
                <c:pt idx="0">
                  <c:v>3679800</c:v>
                </c:pt>
                <c:pt idx="1">
                  <c:v>4319969.66</c:v>
                </c:pt>
                <c:pt idx="2">
                  <c:v>970089.69</c:v>
                </c:pt>
                <c:pt idx="3">
                  <c:v>14179.25</c:v>
                </c:pt>
                <c:pt idx="4" formatCode="General">
                  <c:v>0</c:v>
                </c:pt>
                <c:pt idx="5">
                  <c:v>8984038.5999999996</c:v>
                </c:pt>
              </c:numCache>
            </c:numRef>
          </c:val>
          <c:extLst>
            <c:ext xmlns:c16="http://schemas.microsoft.com/office/drawing/2014/chart" uri="{C3380CC4-5D6E-409C-BE32-E72D297353CC}">
              <c16:uniqueId val="{00000001-CDDF-4DCC-97D0-6BF51DD2489A}"/>
            </c:ext>
          </c:extLst>
        </c:ser>
        <c:ser>
          <c:idx val="2"/>
          <c:order val="2"/>
          <c:tx>
            <c:strRef>
              <c:f>Arkusz1!$D$1</c:f>
              <c:strCache>
                <c:ptCount val="1"/>
                <c:pt idx="0">
                  <c:v>Kolumna1</c:v>
                </c:pt>
              </c:strCache>
            </c:strRef>
          </c:tx>
          <c:spPr>
            <a:solidFill>
              <a:schemeClr val="accent3"/>
            </a:solidFill>
            <a:ln>
              <a:noFill/>
            </a:ln>
            <a:effectLst/>
          </c:spPr>
          <c:invertIfNegative val="0"/>
          <c:cat>
            <c:strRef>
              <c:f>Arkusz1!$A$2:$A$7</c:f>
              <c:strCache>
                <c:ptCount val="6"/>
                <c:pt idx="0">
                  <c:v>Kapitał podstawowy</c:v>
                </c:pt>
                <c:pt idx="1">
                  <c:v>Kapitał zapasowy</c:v>
                </c:pt>
                <c:pt idx="2">
                  <c:v>Kapitał z aktualizacji wyceny</c:v>
                </c:pt>
                <c:pt idx="3">
                  <c:v>Wynik finansowy netto</c:v>
                </c:pt>
                <c:pt idx="4">
                  <c:v>Strata z lat ubiegłych - utworzenie rezerwy na świadczenia pracownicze</c:v>
                </c:pt>
                <c:pt idx="5">
                  <c:v>Razem</c:v>
                </c:pt>
              </c:strCache>
            </c:strRef>
          </c:cat>
          <c:val>
            <c:numRef>
              <c:f>Arkusz1!$D$2:$D$7</c:f>
            </c:numRef>
          </c:val>
          <c:extLst>
            <c:ext xmlns:c16="http://schemas.microsoft.com/office/drawing/2014/chart" uri="{C3380CC4-5D6E-409C-BE32-E72D297353CC}">
              <c16:uniqueId val="{00000002-CDDF-4DCC-97D0-6BF51DD2489A}"/>
            </c:ext>
          </c:extLst>
        </c:ser>
        <c:dLbls>
          <c:showLegendKey val="0"/>
          <c:showVal val="0"/>
          <c:showCatName val="0"/>
          <c:showSerName val="0"/>
          <c:showPercent val="0"/>
          <c:showBubbleSize val="0"/>
        </c:dLbls>
        <c:gapWidth val="150"/>
        <c:axId val="1294860223"/>
        <c:axId val="1294860703"/>
      </c:barChart>
      <c:catAx>
        <c:axId val="12948602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294860703"/>
        <c:crosses val="autoZero"/>
        <c:auto val="1"/>
        <c:lblAlgn val="ctr"/>
        <c:lblOffset val="100"/>
        <c:noMultiLvlLbl val="0"/>
      </c:catAx>
      <c:valAx>
        <c:axId val="129486070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129486022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cap="none" spc="0" normalizeH="0" baseline="0">
                <a:solidFill>
                  <a:schemeClr val="tx1">
                    <a:lumMod val="85000"/>
                    <a:lumOff val="15000"/>
                  </a:schemeClr>
                </a:solidFill>
                <a:latin typeface="+mj-lt"/>
                <a:ea typeface="+mj-ea"/>
                <a:cs typeface="+mj-cs"/>
              </a:defRPr>
            </a:pPr>
            <a:r>
              <a:rPr lang="pl-PL" sz="1600"/>
              <a:t>Przychód ogółem [tys. zł]</a:t>
            </a:r>
          </a:p>
        </c:rich>
      </c:tx>
      <c:overlay val="0"/>
      <c:spPr>
        <a:noFill/>
        <a:ln>
          <a:noFill/>
        </a:ln>
        <a:effectLst/>
      </c:spPr>
      <c:txPr>
        <a:bodyPr rot="0" spcFirstLastPara="1" vertOverflow="ellipsis" vert="horz" wrap="square" anchor="ctr" anchorCtr="1"/>
        <a:lstStyle/>
        <a:p>
          <a:pPr>
            <a:defRPr sz="1600" b="0" i="0" u="none" strike="noStrike" kern="1200" cap="none" spc="0" normalizeH="0" baseline="0">
              <a:solidFill>
                <a:schemeClr val="tx1">
                  <a:lumMod val="85000"/>
                  <a:lumOff val="15000"/>
                </a:schemeClr>
              </a:solidFill>
              <a:latin typeface="+mj-lt"/>
              <a:ea typeface="+mj-ea"/>
              <a:cs typeface="+mj-cs"/>
            </a:defRPr>
          </a:pPr>
          <a:endParaRPr lang="pl-PL"/>
        </a:p>
      </c:txPr>
    </c:title>
    <c:autoTitleDeleted val="0"/>
    <c:plotArea>
      <c:layout/>
      <c:barChart>
        <c:barDir val="col"/>
        <c:grouping val="stacked"/>
        <c:varyColors val="0"/>
        <c:ser>
          <c:idx val="0"/>
          <c:order val="0"/>
          <c:tx>
            <c:strRef>
              <c:f>Arkusz1!$B$1</c:f>
              <c:strCache>
                <c:ptCount val="1"/>
                <c:pt idx="0">
                  <c:v>Rekompensaty</c:v>
                </c:pt>
              </c:strCache>
            </c:strRef>
          </c:tx>
          <c:spPr>
            <a:solidFill>
              <a:schemeClr val="accent1"/>
            </a:solidFill>
            <a:ln>
              <a:noFill/>
            </a:ln>
            <a:effectLst/>
          </c:spPr>
          <c:invertIfNegative val="0"/>
          <c:cat>
            <c:numRef>
              <c:f>Arkusz1!$A$2:$A$3</c:f>
              <c:numCache>
                <c:formatCode>General</c:formatCode>
                <c:ptCount val="2"/>
                <c:pt idx="0">
                  <c:v>2023</c:v>
                </c:pt>
                <c:pt idx="1">
                  <c:v>2024</c:v>
                </c:pt>
              </c:numCache>
            </c:numRef>
          </c:cat>
          <c:val>
            <c:numRef>
              <c:f>Arkusz1!$B$2:$B$3</c:f>
              <c:numCache>
                <c:formatCode>General</c:formatCode>
                <c:ptCount val="2"/>
                <c:pt idx="0" formatCode="#,##0.00">
                  <c:v>4128.71</c:v>
                </c:pt>
                <c:pt idx="1">
                  <c:v>235.1</c:v>
                </c:pt>
              </c:numCache>
            </c:numRef>
          </c:val>
          <c:extLst>
            <c:ext xmlns:c16="http://schemas.microsoft.com/office/drawing/2014/chart" uri="{C3380CC4-5D6E-409C-BE32-E72D297353CC}">
              <c16:uniqueId val="{00000000-921A-4073-A086-1672F64AC160}"/>
            </c:ext>
          </c:extLst>
        </c:ser>
        <c:ser>
          <c:idx val="1"/>
          <c:order val="1"/>
          <c:tx>
            <c:strRef>
              <c:f>Arkusz1!$C$1</c:f>
              <c:strCache>
                <c:ptCount val="1"/>
                <c:pt idx="0">
                  <c:v>Energia pobrana GJ</c:v>
                </c:pt>
              </c:strCache>
            </c:strRef>
          </c:tx>
          <c:spPr>
            <a:solidFill>
              <a:schemeClr val="accent2"/>
            </a:solidFill>
            <a:ln>
              <a:noFill/>
            </a:ln>
            <a:effectLst/>
          </c:spPr>
          <c:invertIfNegative val="0"/>
          <c:cat>
            <c:numRef>
              <c:f>Arkusz1!$A$2:$A$3</c:f>
              <c:numCache>
                <c:formatCode>General</c:formatCode>
                <c:ptCount val="2"/>
                <c:pt idx="0">
                  <c:v>2023</c:v>
                </c:pt>
                <c:pt idx="1">
                  <c:v>2024</c:v>
                </c:pt>
              </c:numCache>
            </c:numRef>
          </c:cat>
          <c:val>
            <c:numRef>
              <c:f>Arkusz1!$C$2:$C$3</c:f>
              <c:numCache>
                <c:formatCode>#,##0.00</c:formatCode>
                <c:ptCount val="2"/>
                <c:pt idx="0">
                  <c:v>14448.46</c:v>
                </c:pt>
                <c:pt idx="1">
                  <c:v>11460.31</c:v>
                </c:pt>
              </c:numCache>
            </c:numRef>
          </c:val>
          <c:extLst>
            <c:ext xmlns:c16="http://schemas.microsoft.com/office/drawing/2014/chart" uri="{C3380CC4-5D6E-409C-BE32-E72D297353CC}">
              <c16:uniqueId val="{00000001-921A-4073-A086-1672F64AC160}"/>
            </c:ext>
          </c:extLst>
        </c:ser>
        <c:ser>
          <c:idx val="2"/>
          <c:order val="2"/>
          <c:tx>
            <c:strRef>
              <c:f>Arkusz1!$D$1</c:f>
              <c:strCache>
                <c:ptCount val="1"/>
                <c:pt idx="0">
                  <c:v>Moc zamówiona MW</c:v>
                </c:pt>
              </c:strCache>
            </c:strRef>
          </c:tx>
          <c:spPr>
            <a:solidFill>
              <a:schemeClr val="accent3"/>
            </a:solidFill>
            <a:ln>
              <a:noFill/>
            </a:ln>
            <a:effectLst/>
          </c:spPr>
          <c:invertIfNegative val="0"/>
          <c:cat>
            <c:numRef>
              <c:f>Arkusz1!$A$2:$A$3</c:f>
              <c:numCache>
                <c:formatCode>General</c:formatCode>
                <c:ptCount val="2"/>
                <c:pt idx="0">
                  <c:v>2023</c:v>
                </c:pt>
                <c:pt idx="1">
                  <c:v>2024</c:v>
                </c:pt>
              </c:numCache>
            </c:numRef>
          </c:cat>
          <c:val>
            <c:numRef>
              <c:f>Arkusz1!$D$2:$D$3</c:f>
              <c:numCache>
                <c:formatCode>#,##0.00</c:formatCode>
                <c:ptCount val="2"/>
                <c:pt idx="0">
                  <c:v>6169.98</c:v>
                </c:pt>
                <c:pt idx="1">
                  <c:v>6051.63</c:v>
                </c:pt>
              </c:numCache>
            </c:numRef>
          </c:val>
          <c:extLst>
            <c:ext xmlns:c16="http://schemas.microsoft.com/office/drawing/2014/chart" uri="{C3380CC4-5D6E-409C-BE32-E72D297353CC}">
              <c16:uniqueId val="{00000002-921A-4073-A086-1672F64AC160}"/>
            </c:ext>
          </c:extLst>
        </c:ser>
        <c:ser>
          <c:idx val="3"/>
          <c:order val="3"/>
          <c:tx>
            <c:strRef>
              <c:f>Arkusz1!$E$1</c:f>
              <c:strCache>
                <c:ptCount val="1"/>
                <c:pt idx="0">
                  <c:v>Nośnik ciepła  m3</c:v>
                </c:pt>
              </c:strCache>
            </c:strRef>
          </c:tx>
          <c:spPr>
            <a:solidFill>
              <a:schemeClr val="accent4"/>
            </a:solidFill>
            <a:ln>
              <a:noFill/>
            </a:ln>
            <a:effectLst/>
          </c:spPr>
          <c:invertIfNegative val="0"/>
          <c:cat>
            <c:numRef>
              <c:f>Arkusz1!$A$2:$A$3</c:f>
              <c:numCache>
                <c:formatCode>General</c:formatCode>
                <c:ptCount val="2"/>
                <c:pt idx="0">
                  <c:v>2023</c:v>
                </c:pt>
                <c:pt idx="1">
                  <c:v>2024</c:v>
                </c:pt>
              </c:numCache>
            </c:numRef>
          </c:cat>
          <c:val>
            <c:numRef>
              <c:f>Arkusz1!$E$2:$E$3</c:f>
              <c:numCache>
                <c:formatCode>General</c:formatCode>
                <c:ptCount val="2"/>
                <c:pt idx="0">
                  <c:v>6.24</c:v>
                </c:pt>
                <c:pt idx="1">
                  <c:v>3.94</c:v>
                </c:pt>
              </c:numCache>
            </c:numRef>
          </c:val>
          <c:extLst>
            <c:ext xmlns:c16="http://schemas.microsoft.com/office/drawing/2014/chart" uri="{C3380CC4-5D6E-409C-BE32-E72D297353CC}">
              <c16:uniqueId val="{00000003-921A-4073-A086-1672F64AC160}"/>
            </c:ext>
          </c:extLst>
        </c:ser>
        <c:dLbls>
          <c:showLegendKey val="0"/>
          <c:showVal val="0"/>
          <c:showCatName val="0"/>
          <c:showSerName val="0"/>
          <c:showPercent val="0"/>
          <c:showBubbleSize val="0"/>
        </c:dLbls>
        <c:gapWidth val="95"/>
        <c:overlap val="100"/>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85000"/>
                    <a:lumOff val="15000"/>
                  </a:schemeClr>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807461296"/>
        <c:crosses val="autoZero"/>
        <c:crossBetween val="between"/>
      </c:valAx>
      <c:dTable>
        <c:showHorzBorder val="1"/>
        <c:showVertBorder val="1"/>
        <c:showOutline val="1"/>
        <c:showKeys val="1"/>
        <c:spPr>
          <a:noFill/>
          <a:ln w="9525">
            <a:solidFill>
              <a:schemeClr val="tx1">
                <a:lumMod val="15000"/>
                <a:lumOff val="85000"/>
              </a:schemeClr>
            </a:solidFill>
          </a:ln>
          <a:effectLst/>
        </c:spPr>
        <c:txPr>
          <a:bodyPr rot="0" spcFirstLastPara="1" vertOverflow="ellipsis" vert="horz" wrap="square" anchor="ctr" anchorCtr="1"/>
          <a:lstStyle/>
          <a:p>
            <a:pPr rtl="0">
              <a:defRPr sz="1197"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r>
              <a:rPr lang="pl-PL" sz="1600" dirty="0"/>
              <a:t>Ilość sprzedanej energii cieplnej [GJ]</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85000"/>
                  <a:lumOff val="15000"/>
                </a:schemeClr>
              </a:solidFill>
              <a:latin typeface="+mn-lt"/>
              <a:ea typeface="+mn-ea"/>
              <a:cs typeface="+mn-cs"/>
            </a:defRPr>
          </a:pPr>
          <a:endParaRPr lang="pl-PL"/>
        </a:p>
      </c:txPr>
    </c:title>
    <c:autoTitleDeleted val="0"/>
    <c:plotArea>
      <c:layout>
        <c:manualLayout>
          <c:layoutTarget val="inner"/>
          <c:xMode val="edge"/>
          <c:yMode val="edge"/>
          <c:x val="0.15169537401574801"/>
          <c:y val="0.12760949803149604"/>
          <c:w val="0.82747129265091868"/>
          <c:h val="0.78268184055118106"/>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Arkusz1!$C$1:$D$1</c:f>
              <c:strCache>
                <c:ptCount val="2"/>
                <c:pt idx="0">
                  <c:v>2023</c:v>
                </c:pt>
                <c:pt idx="1">
                  <c:v>2024</c:v>
                </c:pt>
              </c:strCache>
            </c:strRef>
          </c:cat>
          <c:val>
            <c:numRef>
              <c:f>Arkusz1!$C$2:$D$2</c:f>
              <c:numCache>
                <c:formatCode>#,##0.00</c:formatCode>
                <c:ptCount val="2"/>
                <c:pt idx="0">
                  <c:v>158966.78</c:v>
                </c:pt>
                <c:pt idx="1">
                  <c:v>158391</c:v>
                </c:pt>
              </c:numCache>
            </c:numRef>
          </c:val>
          <c:extLst>
            <c:ext xmlns:c16="http://schemas.microsoft.com/office/drawing/2014/chart" uri="{C3380CC4-5D6E-409C-BE32-E72D297353CC}">
              <c16:uniqueId val="{00000000-921A-4073-A086-1672F64AC160}"/>
            </c:ext>
          </c:extLst>
        </c:ser>
        <c:dLbls>
          <c:showLegendKey val="0"/>
          <c:showVal val="1"/>
          <c:showCatName val="0"/>
          <c:showSerName val="0"/>
          <c:showPercent val="0"/>
          <c:showBubbleSize val="0"/>
        </c:dLbls>
        <c:gapWidth val="182"/>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807461296"/>
        <c:crosses val="autoZero"/>
        <c:crossBetween val="between"/>
        <c:majorUnit val="5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cap="none" spc="0" normalizeH="0" baseline="0">
                <a:solidFill>
                  <a:schemeClr val="tx1">
                    <a:lumMod val="85000"/>
                    <a:lumOff val="15000"/>
                  </a:schemeClr>
                </a:solidFill>
                <a:latin typeface="+mj-lt"/>
                <a:ea typeface="+mj-ea"/>
                <a:cs typeface="+mj-cs"/>
              </a:defRPr>
            </a:pPr>
            <a:r>
              <a:rPr lang="pl-PL" sz="1600" dirty="0"/>
              <a:t>Moc zamówiona przez odbiorców na dzień </a:t>
            </a:r>
            <a:br>
              <a:rPr lang="pl-PL" sz="1600" dirty="0"/>
            </a:br>
            <a:r>
              <a:rPr lang="pl-PL" sz="1600" dirty="0"/>
              <a:t>31 grudnia </a:t>
            </a:r>
            <a:r>
              <a:rPr lang="pl-PL" sz="1600" b="0" i="0" u="none" strike="noStrike" kern="1200" cap="none" spc="0" normalizeH="0" baseline="0" dirty="0">
                <a:solidFill>
                  <a:prstClr val="black">
                    <a:lumMod val="85000"/>
                    <a:lumOff val="15000"/>
                  </a:prstClr>
                </a:solidFill>
              </a:rPr>
              <a:t>[MW]</a:t>
            </a:r>
            <a:endParaRPr lang="pl-PL" sz="1600" dirty="0"/>
          </a:p>
        </c:rich>
      </c:tx>
      <c:overlay val="0"/>
      <c:spPr>
        <a:noFill/>
        <a:ln>
          <a:noFill/>
        </a:ln>
        <a:effectLst/>
      </c:spPr>
      <c:txPr>
        <a:bodyPr rot="0" spcFirstLastPara="1" vertOverflow="ellipsis" vert="horz" wrap="square" anchor="ctr" anchorCtr="1"/>
        <a:lstStyle/>
        <a:p>
          <a:pPr>
            <a:defRPr sz="1600" b="0" i="0" u="none" strike="noStrike" kern="1200" cap="none" spc="0" normalizeH="0" baseline="0">
              <a:solidFill>
                <a:schemeClr val="tx1">
                  <a:lumMod val="85000"/>
                  <a:lumOff val="15000"/>
                </a:schemeClr>
              </a:solidFill>
              <a:latin typeface="+mj-lt"/>
              <a:ea typeface="+mj-ea"/>
              <a:cs typeface="+mj-cs"/>
            </a:defRPr>
          </a:pPr>
          <a:endParaRPr lang="pl-PL"/>
        </a:p>
      </c:txPr>
    </c:title>
    <c:autoTitleDeleted val="0"/>
    <c:plotArea>
      <c:layout/>
      <c:barChart>
        <c:barDir val="col"/>
        <c:grouping val="clustered"/>
        <c:varyColors val="0"/>
        <c:ser>
          <c:idx val="0"/>
          <c:order val="0"/>
          <c:tx>
            <c:strRef>
              <c:f>Arkusz1!$A$2</c:f>
              <c:strCache>
                <c:ptCount val="1"/>
                <c:pt idx="0">
                  <c:v>Moc zamówiona przez odbiorców na dzień 31 grudnia:</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Arkusz1!$B$1:$C$1</c:f>
              <c:strCache>
                <c:ptCount val="2"/>
                <c:pt idx="0">
                  <c:v>2023</c:v>
                </c:pt>
                <c:pt idx="1">
                  <c:v>2024</c:v>
                </c:pt>
              </c:strCache>
            </c:strRef>
          </c:cat>
          <c:val>
            <c:numRef>
              <c:f>Arkusz1!$B$2:$C$2</c:f>
              <c:numCache>
                <c:formatCode>#,##0.00</c:formatCode>
                <c:ptCount val="2"/>
                <c:pt idx="0">
                  <c:v>28.843399999999999</c:v>
                </c:pt>
                <c:pt idx="1">
                  <c:v>28.788499999999999</c:v>
                </c:pt>
              </c:numCache>
            </c:numRef>
          </c:val>
          <c:extLst>
            <c:ext xmlns:c16="http://schemas.microsoft.com/office/drawing/2014/chart" uri="{C3380CC4-5D6E-409C-BE32-E72D297353CC}">
              <c16:uniqueId val="{00000000-921A-4073-A086-1672F64AC160}"/>
            </c:ext>
          </c:extLst>
        </c:ser>
        <c:dLbls>
          <c:showLegendKey val="0"/>
          <c:showVal val="0"/>
          <c:showCatName val="0"/>
          <c:showSerName val="0"/>
          <c:showPercent val="0"/>
          <c:showBubbleSize val="0"/>
        </c:dLbls>
        <c:gapWidth val="150"/>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85000"/>
                    <a:lumOff val="15000"/>
                  </a:schemeClr>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max val="30"/>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8074612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85000"/>
              <a:lumOff val="15000"/>
            </a:schemeClr>
          </a:solidFill>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06">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06">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06">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85558" cy="501094"/>
          </a:xfrm>
          <a:prstGeom prst="rect">
            <a:avLst/>
          </a:prstGeom>
        </p:spPr>
        <p:txBody>
          <a:bodyPr vert="horz" lIns="96634" tIns="48317" rIns="96634" bIns="48317" rtlCol="0"/>
          <a:lstStyle>
            <a:lvl1pPr algn="l">
              <a:defRPr sz="1300"/>
            </a:lvl1pPr>
          </a:lstStyle>
          <a:p>
            <a:endParaRPr lang="pl-PL" dirty="0"/>
          </a:p>
        </p:txBody>
      </p:sp>
      <p:sp>
        <p:nvSpPr>
          <p:cNvPr id="3" name="Symbol zastępczy daty 2"/>
          <p:cNvSpPr>
            <a:spLocks noGrp="1"/>
          </p:cNvSpPr>
          <p:nvPr>
            <p:ph type="dt" idx="1"/>
          </p:nvPr>
        </p:nvSpPr>
        <p:spPr>
          <a:xfrm>
            <a:off x="3902597" y="0"/>
            <a:ext cx="2985558" cy="501094"/>
          </a:xfrm>
          <a:prstGeom prst="rect">
            <a:avLst/>
          </a:prstGeom>
        </p:spPr>
        <p:txBody>
          <a:bodyPr vert="horz" lIns="96634" tIns="48317" rIns="96634" bIns="48317" rtlCol="0"/>
          <a:lstStyle>
            <a:lvl1pPr algn="r">
              <a:defRPr sz="1300"/>
            </a:lvl1pPr>
          </a:lstStyle>
          <a:p>
            <a:fld id="{0B0F8B97-C60E-4C39-B7B3-B865EF042E14}" type="datetimeFigureOut">
              <a:rPr lang="pl-PL" smtClean="0"/>
              <a:pPr/>
              <a:t>16.04.2025</a:t>
            </a:fld>
            <a:endParaRPr lang="pl-PL" dirty="0"/>
          </a:p>
        </p:txBody>
      </p:sp>
      <p:sp>
        <p:nvSpPr>
          <p:cNvPr id="4" name="Symbol zastępczy obrazu slajdu 3"/>
          <p:cNvSpPr>
            <a:spLocks noGrp="1" noRot="1" noChangeAspect="1"/>
          </p:cNvSpPr>
          <p:nvPr>
            <p:ph type="sldImg" idx="2"/>
          </p:nvPr>
        </p:nvSpPr>
        <p:spPr>
          <a:xfrm>
            <a:off x="104775" y="750888"/>
            <a:ext cx="6680200" cy="3759200"/>
          </a:xfrm>
          <a:prstGeom prst="rect">
            <a:avLst/>
          </a:prstGeom>
          <a:noFill/>
          <a:ln w="12700">
            <a:solidFill>
              <a:prstClr val="black"/>
            </a:solidFill>
          </a:ln>
        </p:spPr>
        <p:txBody>
          <a:bodyPr vert="horz" lIns="96634" tIns="48317" rIns="96634" bIns="48317" rtlCol="0" anchor="ctr"/>
          <a:lstStyle/>
          <a:p>
            <a:endParaRPr lang="pl-PL" dirty="0"/>
          </a:p>
        </p:txBody>
      </p:sp>
      <p:sp>
        <p:nvSpPr>
          <p:cNvPr id="5" name="Symbol zastępczy notatek 4"/>
          <p:cNvSpPr>
            <a:spLocks noGrp="1"/>
          </p:cNvSpPr>
          <p:nvPr>
            <p:ph type="body" sz="quarter" idx="3"/>
          </p:nvPr>
        </p:nvSpPr>
        <p:spPr>
          <a:xfrm>
            <a:off x="688975" y="4760397"/>
            <a:ext cx="5511800" cy="4509850"/>
          </a:xfrm>
          <a:prstGeom prst="rect">
            <a:avLst/>
          </a:prstGeom>
        </p:spPr>
        <p:txBody>
          <a:bodyPr vert="horz" lIns="96634" tIns="48317" rIns="96634" bIns="48317"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519054"/>
            <a:ext cx="2985558" cy="501094"/>
          </a:xfrm>
          <a:prstGeom prst="rect">
            <a:avLst/>
          </a:prstGeom>
        </p:spPr>
        <p:txBody>
          <a:bodyPr vert="horz" lIns="96634" tIns="48317" rIns="96634" bIns="48317" rtlCol="0" anchor="b"/>
          <a:lstStyle>
            <a:lvl1pPr algn="l">
              <a:defRPr sz="1300"/>
            </a:lvl1pPr>
          </a:lstStyle>
          <a:p>
            <a:endParaRPr lang="pl-PL" dirty="0"/>
          </a:p>
        </p:txBody>
      </p:sp>
      <p:sp>
        <p:nvSpPr>
          <p:cNvPr id="7" name="Symbol zastępczy numeru slajdu 6"/>
          <p:cNvSpPr>
            <a:spLocks noGrp="1"/>
          </p:cNvSpPr>
          <p:nvPr>
            <p:ph type="sldNum" sz="quarter" idx="5"/>
          </p:nvPr>
        </p:nvSpPr>
        <p:spPr>
          <a:xfrm>
            <a:off x="3902597" y="9519054"/>
            <a:ext cx="2985558" cy="501094"/>
          </a:xfrm>
          <a:prstGeom prst="rect">
            <a:avLst/>
          </a:prstGeom>
        </p:spPr>
        <p:txBody>
          <a:bodyPr vert="horz" lIns="96634" tIns="48317" rIns="96634" bIns="48317" rtlCol="0" anchor="b"/>
          <a:lstStyle>
            <a:lvl1pPr algn="r">
              <a:defRPr sz="1300"/>
            </a:lvl1pPr>
          </a:lstStyle>
          <a:p>
            <a:fld id="{42B21F05-5054-458B-AAEE-80E424D972D2}" type="slidenum">
              <a:rPr lang="pl-PL" smtClean="0"/>
              <a:pPr/>
              <a:t>‹#›</a:t>
            </a:fld>
            <a:endParaRPr lang="pl-PL" dirty="0"/>
          </a:p>
        </p:txBody>
      </p:sp>
    </p:spTree>
    <p:extLst>
      <p:ext uri="{BB962C8B-B14F-4D97-AF65-F5344CB8AC3E}">
        <p14:creationId xmlns:p14="http://schemas.microsoft.com/office/powerpoint/2010/main" val="4189578178"/>
      </p:ext>
    </p:extLst>
  </p:cSld>
  <p:clrMap bg1="lt1" tx1="dk1" bg2="lt2" tx2="dk2" accent1="accent1" accent2="accent2" accent3="accent3" accent4="accent4" accent5="accent5" accent6="accent6" hlink="hlink" folHlink="folHlink"/>
  <p:notesStyle>
    <a:lvl1pPr marL="0" algn="l" defTabSz="779252" rtl="0" eaLnBrk="1" latinLnBrk="0" hangingPunct="1">
      <a:defRPr sz="1000" kern="1200">
        <a:solidFill>
          <a:schemeClr val="tx1"/>
        </a:solidFill>
        <a:latin typeface="+mn-lt"/>
        <a:ea typeface="+mn-ea"/>
        <a:cs typeface="+mn-cs"/>
      </a:defRPr>
    </a:lvl1pPr>
    <a:lvl2pPr marL="389626" algn="l" defTabSz="779252" rtl="0" eaLnBrk="1" latinLnBrk="0" hangingPunct="1">
      <a:defRPr sz="1000" kern="1200">
        <a:solidFill>
          <a:schemeClr val="tx1"/>
        </a:solidFill>
        <a:latin typeface="+mn-lt"/>
        <a:ea typeface="+mn-ea"/>
        <a:cs typeface="+mn-cs"/>
      </a:defRPr>
    </a:lvl2pPr>
    <a:lvl3pPr marL="779252" algn="l" defTabSz="779252" rtl="0" eaLnBrk="1" latinLnBrk="0" hangingPunct="1">
      <a:defRPr sz="1000" kern="1200">
        <a:solidFill>
          <a:schemeClr val="tx1"/>
        </a:solidFill>
        <a:latin typeface="+mn-lt"/>
        <a:ea typeface="+mn-ea"/>
        <a:cs typeface="+mn-cs"/>
      </a:defRPr>
    </a:lvl3pPr>
    <a:lvl4pPr marL="1168878" algn="l" defTabSz="779252" rtl="0" eaLnBrk="1" latinLnBrk="0" hangingPunct="1">
      <a:defRPr sz="1000" kern="1200">
        <a:solidFill>
          <a:schemeClr val="tx1"/>
        </a:solidFill>
        <a:latin typeface="+mn-lt"/>
        <a:ea typeface="+mn-ea"/>
        <a:cs typeface="+mn-cs"/>
      </a:defRPr>
    </a:lvl4pPr>
    <a:lvl5pPr marL="1558503" algn="l" defTabSz="779252" rtl="0" eaLnBrk="1" latinLnBrk="0" hangingPunct="1">
      <a:defRPr sz="1000" kern="1200">
        <a:solidFill>
          <a:schemeClr val="tx1"/>
        </a:solidFill>
        <a:latin typeface="+mn-lt"/>
        <a:ea typeface="+mn-ea"/>
        <a:cs typeface="+mn-cs"/>
      </a:defRPr>
    </a:lvl5pPr>
    <a:lvl6pPr marL="1948129" algn="l" defTabSz="779252" rtl="0" eaLnBrk="1" latinLnBrk="0" hangingPunct="1">
      <a:defRPr sz="1000" kern="1200">
        <a:solidFill>
          <a:schemeClr val="tx1"/>
        </a:solidFill>
        <a:latin typeface="+mn-lt"/>
        <a:ea typeface="+mn-ea"/>
        <a:cs typeface="+mn-cs"/>
      </a:defRPr>
    </a:lvl6pPr>
    <a:lvl7pPr marL="2337755" algn="l" defTabSz="779252" rtl="0" eaLnBrk="1" latinLnBrk="0" hangingPunct="1">
      <a:defRPr sz="1000" kern="1200">
        <a:solidFill>
          <a:schemeClr val="tx1"/>
        </a:solidFill>
        <a:latin typeface="+mn-lt"/>
        <a:ea typeface="+mn-ea"/>
        <a:cs typeface="+mn-cs"/>
      </a:defRPr>
    </a:lvl7pPr>
    <a:lvl8pPr marL="2727381" algn="l" defTabSz="779252" rtl="0" eaLnBrk="1" latinLnBrk="0" hangingPunct="1">
      <a:defRPr sz="1000" kern="1200">
        <a:solidFill>
          <a:schemeClr val="tx1"/>
        </a:solidFill>
        <a:latin typeface="+mn-lt"/>
        <a:ea typeface="+mn-ea"/>
        <a:cs typeface="+mn-cs"/>
      </a:defRPr>
    </a:lvl8pPr>
    <a:lvl9pPr marL="3117007" algn="l" defTabSz="779252"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42B21F05-5054-458B-AAEE-80E424D972D2}" type="slidenum">
              <a:rPr lang="pl-PL" smtClean="0"/>
              <a:pPr/>
              <a:t>9</a:t>
            </a:fld>
            <a:endParaRPr lang="pl-PL" dirty="0"/>
          </a:p>
        </p:txBody>
      </p:sp>
    </p:spTree>
    <p:extLst>
      <p:ext uri="{BB962C8B-B14F-4D97-AF65-F5344CB8AC3E}">
        <p14:creationId xmlns:p14="http://schemas.microsoft.com/office/powerpoint/2010/main" val="3199739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29</a:t>
            </a:fld>
            <a:endParaRPr lang="pl-PL"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21</a:t>
            </a:fld>
            <a:endParaRPr lang="pl-PL"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22</a:t>
            </a:fld>
            <a:endParaRPr lang="pl-PL"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23</a:t>
            </a:fld>
            <a:endParaRPr lang="pl-PL"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24</a:t>
            </a:fld>
            <a:endParaRPr lang="pl-PL"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25</a:t>
            </a:fld>
            <a:endParaRPr lang="pl-PL"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26</a:t>
            </a:fld>
            <a:endParaRPr lang="pl-PL"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27</a:t>
            </a:fld>
            <a:endParaRPr lang="pl-PL"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28</a:t>
            </a:fld>
            <a:endParaRPr lang="pl-PL"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597820"/>
            <a:ext cx="7772400" cy="1102519"/>
          </a:xfrm>
        </p:spPr>
        <p:txBody>
          <a:bodyPr/>
          <a:lstStyle/>
          <a:p>
            <a:r>
              <a:rPr lang="pl-PL"/>
              <a:t>Kliknij, aby edytować styl</a:t>
            </a:r>
          </a:p>
        </p:txBody>
      </p:sp>
      <p:sp>
        <p:nvSpPr>
          <p:cNvPr id="3" name="Podtytuł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89626" indent="0" algn="ctr">
              <a:buNone/>
              <a:defRPr>
                <a:solidFill>
                  <a:schemeClr val="tx1">
                    <a:tint val="75000"/>
                  </a:schemeClr>
                </a:solidFill>
              </a:defRPr>
            </a:lvl2pPr>
            <a:lvl3pPr marL="779252" indent="0" algn="ctr">
              <a:buNone/>
              <a:defRPr>
                <a:solidFill>
                  <a:schemeClr val="tx1">
                    <a:tint val="75000"/>
                  </a:schemeClr>
                </a:solidFill>
              </a:defRPr>
            </a:lvl3pPr>
            <a:lvl4pPr marL="1168878" indent="0" algn="ctr">
              <a:buNone/>
              <a:defRPr>
                <a:solidFill>
                  <a:schemeClr val="tx1">
                    <a:tint val="75000"/>
                  </a:schemeClr>
                </a:solidFill>
              </a:defRPr>
            </a:lvl4pPr>
            <a:lvl5pPr marL="1558503" indent="0" algn="ctr">
              <a:buNone/>
              <a:defRPr>
                <a:solidFill>
                  <a:schemeClr val="tx1">
                    <a:tint val="75000"/>
                  </a:schemeClr>
                </a:solidFill>
              </a:defRPr>
            </a:lvl5pPr>
            <a:lvl6pPr marL="1948129" indent="0" algn="ctr">
              <a:buNone/>
              <a:defRPr>
                <a:solidFill>
                  <a:schemeClr val="tx1">
                    <a:tint val="75000"/>
                  </a:schemeClr>
                </a:solidFill>
              </a:defRPr>
            </a:lvl6pPr>
            <a:lvl7pPr marL="2337755" indent="0" algn="ctr">
              <a:buNone/>
              <a:defRPr>
                <a:solidFill>
                  <a:schemeClr val="tx1">
                    <a:tint val="75000"/>
                  </a:schemeClr>
                </a:solidFill>
              </a:defRPr>
            </a:lvl7pPr>
            <a:lvl8pPr marL="2727381" indent="0" algn="ctr">
              <a:buNone/>
              <a:defRPr>
                <a:solidFill>
                  <a:schemeClr val="tx1">
                    <a:tint val="75000"/>
                  </a:schemeClr>
                </a:solidFill>
              </a:defRPr>
            </a:lvl8pPr>
            <a:lvl9pPr marL="3117007"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181850" y="205979"/>
            <a:ext cx="2228850" cy="4388644"/>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95301" y="205979"/>
            <a:ext cx="6534150" cy="438864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3305176"/>
            <a:ext cx="7772400" cy="1021556"/>
          </a:xfrm>
        </p:spPr>
        <p:txBody>
          <a:bodyPr anchor="t"/>
          <a:lstStyle>
            <a:lvl1pPr algn="l">
              <a:defRPr sz="3400" b="1" cap="all"/>
            </a:lvl1pPr>
          </a:lstStyle>
          <a:p>
            <a:r>
              <a:rPr lang="pl-PL"/>
              <a:t>Kliknij, aby edytować styl</a:t>
            </a:r>
          </a:p>
        </p:txBody>
      </p:sp>
      <p:sp>
        <p:nvSpPr>
          <p:cNvPr id="3" name="Symbol zastępczy tekstu 2"/>
          <p:cNvSpPr>
            <a:spLocks noGrp="1"/>
          </p:cNvSpPr>
          <p:nvPr>
            <p:ph type="body" idx="1"/>
          </p:nvPr>
        </p:nvSpPr>
        <p:spPr>
          <a:xfrm>
            <a:off x="722313" y="2180035"/>
            <a:ext cx="7772400" cy="1125140"/>
          </a:xfrm>
        </p:spPr>
        <p:txBody>
          <a:bodyPr anchor="b"/>
          <a:lstStyle>
            <a:lvl1pPr marL="0" indent="0">
              <a:buNone/>
              <a:defRPr sz="1700">
                <a:solidFill>
                  <a:schemeClr val="tx1">
                    <a:tint val="75000"/>
                  </a:schemeClr>
                </a:solidFill>
              </a:defRPr>
            </a:lvl1pPr>
            <a:lvl2pPr marL="389626" indent="0">
              <a:buNone/>
              <a:defRPr sz="1500">
                <a:solidFill>
                  <a:schemeClr val="tx1">
                    <a:tint val="75000"/>
                  </a:schemeClr>
                </a:solidFill>
              </a:defRPr>
            </a:lvl2pPr>
            <a:lvl3pPr marL="779252" indent="0">
              <a:buNone/>
              <a:defRPr sz="1400">
                <a:solidFill>
                  <a:schemeClr val="tx1">
                    <a:tint val="75000"/>
                  </a:schemeClr>
                </a:solidFill>
              </a:defRPr>
            </a:lvl3pPr>
            <a:lvl4pPr marL="1168878" indent="0">
              <a:buNone/>
              <a:defRPr sz="1200">
                <a:solidFill>
                  <a:schemeClr val="tx1">
                    <a:tint val="75000"/>
                  </a:schemeClr>
                </a:solidFill>
              </a:defRPr>
            </a:lvl4pPr>
            <a:lvl5pPr marL="1558503" indent="0">
              <a:buNone/>
              <a:defRPr sz="1200">
                <a:solidFill>
                  <a:schemeClr val="tx1">
                    <a:tint val="75000"/>
                  </a:schemeClr>
                </a:solidFill>
              </a:defRPr>
            </a:lvl5pPr>
            <a:lvl6pPr marL="1948129" indent="0">
              <a:buNone/>
              <a:defRPr sz="1200">
                <a:solidFill>
                  <a:schemeClr val="tx1">
                    <a:tint val="75000"/>
                  </a:schemeClr>
                </a:solidFill>
              </a:defRPr>
            </a:lvl6pPr>
            <a:lvl7pPr marL="2337755" indent="0">
              <a:buNone/>
              <a:defRPr sz="1200">
                <a:solidFill>
                  <a:schemeClr val="tx1">
                    <a:tint val="75000"/>
                  </a:schemeClr>
                </a:solidFill>
              </a:defRPr>
            </a:lvl7pPr>
            <a:lvl8pPr marL="2727381" indent="0">
              <a:buNone/>
              <a:defRPr sz="1200">
                <a:solidFill>
                  <a:schemeClr val="tx1">
                    <a:tint val="75000"/>
                  </a:schemeClr>
                </a:solidFill>
              </a:defRPr>
            </a:lvl8pPr>
            <a:lvl9pPr marL="3117007" indent="0">
              <a:buNone/>
              <a:defRPr sz="12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95300" y="1200151"/>
            <a:ext cx="4381500" cy="3394472"/>
          </a:xfrm>
        </p:spPr>
        <p:txBody>
          <a:bodyPr/>
          <a:lstStyle>
            <a:lvl1pPr>
              <a:defRPr sz="24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5029200" y="1200151"/>
            <a:ext cx="4381500" cy="3394472"/>
          </a:xfrm>
        </p:spPr>
        <p:txBody>
          <a:bodyPr/>
          <a:lstStyle>
            <a:lvl1pPr>
              <a:defRPr sz="24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05978"/>
            <a:ext cx="8229600" cy="85725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151335"/>
            <a:ext cx="4040188" cy="479822"/>
          </a:xfrm>
        </p:spPr>
        <p:txBody>
          <a:bodyPr anchor="b"/>
          <a:lstStyle>
            <a:lvl1pPr marL="0" indent="0">
              <a:buNone/>
              <a:defRPr sz="2000" b="1"/>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pl-PL"/>
              <a:t>Kliknij, aby edytować style wzorca tekstu</a:t>
            </a:r>
          </a:p>
        </p:txBody>
      </p:sp>
      <p:sp>
        <p:nvSpPr>
          <p:cNvPr id="4" name="Symbol zastępczy zawartości 3"/>
          <p:cNvSpPr>
            <a:spLocks noGrp="1"/>
          </p:cNvSpPr>
          <p:nvPr>
            <p:ph sz="half" idx="2"/>
          </p:nvPr>
        </p:nvSpPr>
        <p:spPr>
          <a:xfrm>
            <a:off x="457200" y="1631156"/>
            <a:ext cx="4040188" cy="2963466"/>
          </a:xfrm>
        </p:spPr>
        <p:txBody>
          <a:bodyPr/>
          <a:lstStyle>
            <a:lvl1pPr>
              <a:defRPr sz="2000"/>
            </a:lvl1pPr>
            <a:lvl2pPr>
              <a:defRPr sz="1700"/>
            </a:lvl2pPr>
            <a:lvl3pPr>
              <a:defRPr sz="1500"/>
            </a:lvl3pPr>
            <a:lvl4pPr>
              <a:defRPr sz="1400"/>
            </a:lvl4pPr>
            <a:lvl5pPr>
              <a:defRPr sz="1400"/>
            </a:lvl5pPr>
            <a:lvl6pPr>
              <a:defRPr sz="1400"/>
            </a:lvl6pPr>
            <a:lvl7pPr>
              <a:defRPr sz="1400"/>
            </a:lvl7pPr>
            <a:lvl8pPr>
              <a:defRPr sz="1400"/>
            </a:lvl8pPr>
            <a:lvl9pPr>
              <a:defRPr sz="14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6" y="1151335"/>
            <a:ext cx="4041775" cy="479822"/>
          </a:xfrm>
        </p:spPr>
        <p:txBody>
          <a:bodyPr anchor="b"/>
          <a:lstStyle>
            <a:lvl1pPr marL="0" indent="0">
              <a:buNone/>
              <a:defRPr sz="2000" b="1"/>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pl-PL"/>
              <a:t>Kliknij, aby edytować style wzorca tekstu</a:t>
            </a:r>
          </a:p>
        </p:txBody>
      </p:sp>
      <p:sp>
        <p:nvSpPr>
          <p:cNvPr id="6" name="Symbol zastępczy zawartości 5"/>
          <p:cNvSpPr>
            <a:spLocks noGrp="1"/>
          </p:cNvSpPr>
          <p:nvPr>
            <p:ph sz="quarter" idx="4"/>
          </p:nvPr>
        </p:nvSpPr>
        <p:spPr>
          <a:xfrm>
            <a:off x="4645026" y="1631156"/>
            <a:ext cx="4041775" cy="2963466"/>
          </a:xfrm>
        </p:spPr>
        <p:txBody>
          <a:bodyPr/>
          <a:lstStyle>
            <a:lvl1pPr>
              <a:defRPr sz="2000"/>
            </a:lvl1pPr>
            <a:lvl2pPr>
              <a:defRPr sz="1700"/>
            </a:lvl2pPr>
            <a:lvl3pPr>
              <a:defRPr sz="1500"/>
            </a:lvl3pPr>
            <a:lvl4pPr>
              <a:defRPr sz="1400"/>
            </a:lvl4pPr>
            <a:lvl5pPr>
              <a:defRPr sz="1400"/>
            </a:lvl5pPr>
            <a:lvl6pPr>
              <a:defRPr sz="1400"/>
            </a:lvl6pPr>
            <a:lvl7pPr>
              <a:defRPr sz="1400"/>
            </a:lvl7pPr>
            <a:lvl8pPr>
              <a:defRPr sz="1400"/>
            </a:lvl8pPr>
            <a:lvl9pPr>
              <a:defRPr sz="14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04787"/>
            <a:ext cx="3008313" cy="871538"/>
          </a:xfrm>
        </p:spPr>
        <p:txBody>
          <a:bodyPr anchor="b"/>
          <a:lstStyle>
            <a:lvl1pPr algn="l">
              <a:defRPr sz="1700" b="1"/>
            </a:lvl1pPr>
          </a:lstStyle>
          <a:p>
            <a:r>
              <a:rPr lang="pl-PL"/>
              <a:t>Kliknij, aby edytować styl</a:t>
            </a:r>
          </a:p>
        </p:txBody>
      </p:sp>
      <p:sp>
        <p:nvSpPr>
          <p:cNvPr id="3" name="Symbol zastępczy zawartości 2"/>
          <p:cNvSpPr>
            <a:spLocks noGrp="1"/>
          </p:cNvSpPr>
          <p:nvPr>
            <p:ph idx="1"/>
          </p:nvPr>
        </p:nvSpPr>
        <p:spPr>
          <a:xfrm>
            <a:off x="3575051" y="204789"/>
            <a:ext cx="5111750" cy="4389835"/>
          </a:xfrm>
        </p:spPr>
        <p:txBody>
          <a:bodyPr/>
          <a:lstStyle>
            <a:lvl1pPr>
              <a:defRPr sz="27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076326"/>
            <a:ext cx="3008313" cy="3518297"/>
          </a:xfrm>
        </p:spPr>
        <p:txBody>
          <a:bodyPr/>
          <a:lstStyle>
            <a:lvl1pPr marL="0" indent="0">
              <a:buNone/>
              <a:defRPr sz="1200"/>
            </a:lvl1pPr>
            <a:lvl2pPr marL="389626" indent="0">
              <a:buNone/>
              <a:defRPr sz="1000"/>
            </a:lvl2pPr>
            <a:lvl3pPr marL="779252" indent="0">
              <a:buNone/>
              <a:defRPr sz="900"/>
            </a:lvl3pPr>
            <a:lvl4pPr marL="1168878" indent="0">
              <a:buNone/>
              <a:defRPr sz="800"/>
            </a:lvl4pPr>
            <a:lvl5pPr marL="1558503" indent="0">
              <a:buNone/>
              <a:defRPr sz="800"/>
            </a:lvl5pPr>
            <a:lvl6pPr marL="1948129" indent="0">
              <a:buNone/>
              <a:defRPr sz="800"/>
            </a:lvl6pPr>
            <a:lvl7pPr marL="2337755" indent="0">
              <a:buNone/>
              <a:defRPr sz="800"/>
            </a:lvl7pPr>
            <a:lvl8pPr marL="2727381" indent="0">
              <a:buNone/>
              <a:defRPr sz="800"/>
            </a:lvl8pPr>
            <a:lvl9pPr marL="3117007" indent="0">
              <a:buNone/>
              <a:defRPr sz="8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3600450"/>
            <a:ext cx="5486400" cy="425054"/>
          </a:xfrm>
        </p:spPr>
        <p:txBody>
          <a:bodyPr anchor="b"/>
          <a:lstStyle>
            <a:lvl1pPr algn="l">
              <a:defRPr sz="1700" b="1"/>
            </a:lvl1pPr>
          </a:lstStyle>
          <a:p>
            <a:r>
              <a:rPr lang="pl-PL"/>
              <a:t>Kliknij, aby edytować styl</a:t>
            </a:r>
          </a:p>
        </p:txBody>
      </p:sp>
      <p:sp>
        <p:nvSpPr>
          <p:cNvPr id="3" name="Symbol zastępczy obrazu 2"/>
          <p:cNvSpPr>
            <a:spLocks noGrp="1"/>
          </p:cNvSpPr>
          <p:nvPr>
            <p:ph type="pic" idx="1"/>
          </p:nvPr>
        </p:nvSpPr>
        <p:spPr>
          <a:xfrm>
            <a:off x="1792288" y="459581"/>
            <a:ext cx="5486400" cy="3086100"/>
          </a:xfrm>
        </p:spPr>
        <p:txBody>
          <a:bodyPr/>
          <a:lstStyle>
            <a:lvl1pPr marL="0" indent="0">
              <a:buNone/>
              <a:defRPr sz="2700"/>
            </a:lvl1pPr>
            <a:lvl2pPr marL="389626" indent="0">
              <a:buNone/>
              <a:defRPr sz="2400"/>
            </a:lvl2pPr>
            <a:lvl3pPr marL="779252" indent="0">
              <a:buNone/>
              <a:defRPr sz="2000"/>
            </a:lvl3pPr>
            <a:lvl4pPr marL="1168878" indent="0">
              <a:buNone/>
              <a:defRPr sz="1700"/>
            </a:lvl4pPr>
            <a:lvl5pPr marL="1558503" indent="0">
              <a:buNone/>
              <a:defRPr sz="1700"/>
            </a:lvl5pPr>
            <a:lvl6pPr marL="1948129" indent="0">
              <a:buNone/>
              <a:defRPr sz="1700"/>
            </a:lvl6pPr>
            <a:lvl7pPr marL="2337755" indent="0">
              <a:buNone/>
              <a:defRPr sz="1700"/>
            </a:lvl7pPr>
            <a:lvl8pPr marL="2727381" indent="0">
              <a:buNone/>
              <a:defRPr sz="1700"/>
            </a:lvl8pPr>
            <a:lvl9pPr marL="3117007" indent="0">
              <a:buNone/>
              <a:defRPr sz="1700"/>
            </a:lvl9pPr>
          </a:lstStyle>
          <a:p>
            <a:endParaRPr lang="pl-PL" dirty="0"/>
          </a:p>
        </p:txBody>
      </p:sp>
      <p:sp>
        <p:nvSpPr>
          <p:cNvPr id="4" name="Symbol zastępczy tekstu 3"/>
          <p:cNvSpPr>
            <a:spLocks noGrp="1"/>
          </p:cNvSpPr>
          <p:nvPr>
            <p:ph type="body" sz="half" idx="2"/>
          </p:nvPr>
        </p:nvSpPr>
        <p:spPr>
          <a:xfrm>
            <a:off x="1792288" y="4025503"/>
            <a:ext cx="5486400" cy="603647"/>
          </a:xfrm>
        </p:spPr>
        <p:txBody>
          <a:bodyPr/>
          <a:lstStyle>
            <a:lvl1pPr marL="0" indent="0">
              <a:buNone/>
              <a:defRPr sz="1200"/>
            </a:lvl1pPr>
            <a:lvl2pPr marL="389626" indent="0">
              <a:buNone/>
              <a:defRPr sz="1000"/>
            </a:lvl2pPr>
            <a:lvl3pPr marL="779252" indent="0">
              <a:buNone/>
              <a:defRPr sz="900"/>
            </a:lvl3pPr>
            <a:lvl4pPr marL="1168878" indent="0">
              <a:buNone/>
              <a:defRPr sz="800"/>
            </a:lvl4pPr>
            <a:lvl5pPr marL="1558503" indent="0">
              <a:buNone/>
              <a:defRPr sz="800"/>
            </a:lvl5pPr>
            <a:lvl6pPr marL="1948129" indent="0">
              <a:buNone/>
              <a:defRPr sz="800"/>
            </a:lvl6pPr>
            <a:lvl7pPr marL="2337755" indent="0">
              <a:buNone/>
              <a:defRPr sz="800"/>
            </a:lvl7pPr>
            <a:lvl8pPr marL="2727381" indent="0">
              <a:buNone/>
              <a:defRPr sz="800"/>
            </a:lvl8pPr>
            <a:lvl9pPr marL="3117007" indent="0">
              <a:buNone/>
              <a:defRPr sz="8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4B761742-F37E-4527-9E8B-74A4C8472032}" type="datetimeFigureOut">
              <a:rPr lang="pl-PL" smtClean="0"/>
              <a:pPr/>
              <a:t>16.04.2025</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E2B8"/>
        </a:soli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05978"/>
            <a:ext cx="8229600" cy="857250"/>
          </a:xfrm>
          <a:prstGeom prst="rect">
            <a:avLst/>
          </a:prstGeom>
        </p:spPr>
        <p:txBody>
          <a:bodyPr vert="horz" lIns="77925" tIns="38963" rIns="77925" bIns="38963" rtlCol="0" anchor="ctr">
            <a:normAutofit/>
          </a:bodyPr>
          <a:lstStyle/>
          <a:p>
            <a:r>
              <a:rPr lang="pl-PL"/>
              <a:t>Kliknij, aby edytować styl</a:t>
            </a:r>
          </a:p>
        </p:txBody>
      </p:sp>
      <p:sp>
        <p:nvSpPr>
          <p:cNvPr id="3" name="Symbol zastępczy tekstu 2"/>
          <p:cNvSpPr>
            <a:spLocks noGrp="1"/>
          </p:cNvSpPr>
          <p:nvPr>
            <p:ph type="body" idx="1"/>
          </p:nvPr>
        </p:nvSpPr>
        <p:spPr>
          <a:xfrm>
            <a:off x="457200" y="1200151"/>
            <a:ext cx="8229600" cy="3394472"/>
          </a:xfrm>
          <a:prstGeom prst="rect">
            <a:avLst/>
          </a:prstGeom>
        </p:spPr>
        <p:txBody>
          <a:bodyPr vert="horz" lIns="77925" tIns="38963" rIns="77925" bIns="38963"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4767264"/>
            <a:ext cx="2133600" cy="273844"/>
          </a:xfrm>
          <a:prstGeom prst="rect">
            <a:avLst/>
          </a:prstGeom>
        </p:spPr>
        <p:txBody>
          <a:bodyPr vert="horz" lIns="77925" tIns="38963" rIns="77925" bIns="38963" rtlCol="0" anchor="ctr"/>
          <a:lstStyle>
            <a:lvl1pPr algn="l">
              <a:defRPr sz="1000">
                <a:solidFill>
                  <a:schemeClr val="tx1">
                    <a:tint val="75000"/>
                  </a:schemeClr>
                </a:solidFill>
              </a:defRPr>
            </a:lvl1pPr>
          </a:lstStyle>
          <a:p>
            <a:fld id="{4B761742-F37E-4527-9E8B-74A4C8472032}" type="datetimeFigureOut">
              <a:rPr lang="pl-PL" smtClean="0"/>
              <a:pPr/>
              <a:t>16.04.2025</a:t>
            </a:fld>
            <a:endParaRPr lang="pl-PL" dirty="0"/>
          </a:p>
        </p:txBody>
      </p:sp>
      <p:sp>
        <p:nvSpPr>
          <p:cNvPr id="5" name="Symbol zastępczy stopki 4"/>
          <p:cNvSpPr>
            <a:spLocks noGrp="1"/>
          </p:cNvSpPr>
          <p:nvPr>
            <p:ph type="ftr" sz="quarter" idx="3"/>
          </p:nvPr>
        </p:nvSpPr>
        <p:spPr>
          <a:xfrm>
            <a:off x="3124200" y="4767264"/>
            <a:ext cx="2895600" cy="273844"/>
          </a:xfrm>
          <a:prstGeom prst="rect">
            <a:avLst/>
          </a:prstGeom>
        </p:spPr>
        <p:txBody>
          <a:bodyPr vert="horz" lIns="77925" tIns="38963" rIns="77925" bIns="38963" rtlCol="0" anchor="ctr"/>
          <a:lstStyle>
            <a:lvl1pPr algn="ctr">
              <a:defRPr sz="1000">
                <a:solidFill>
                  <a:schemeClr val="tx1">
                    <a:tint val="75000"/>
                  </a:schemeClr>
                </a:solidFill>
              </a:defRPr>
            </a:lvl1pPr>
          </a:lstStyle>
          <a:p>
            <a:endParaRPr lang="pl-PL" dirty="0"/>
          </a:p>
        </p:txBody>
      </p:sp>
      <p:sp>
        <p:nvSpPr>
          <p:cNvPr id="6" name="Symbol zastępczy numeru slajdu 5"/>
          <p:cNvSpPr>
            <a:spLocks noGrp="1"/>
          </p:cNvSpPr>
          <p:nvPr>
            <p:ph type="sldNum" sz="quarter" idx="4"/>
          </p:nvPr>
        </p:nvSpPr>
        <p:spPr>
          <a:xfrm>
            <a:off x="6553200" y="4767264"/>
            <a:ext cx="2133600" cy="273844"/>
          </a:xfrm>
          <a:prstGeom prst="rect">
            <a:avLst/>
          </a:prstGeom>
        </p:spPr>
        <p:txBody>
          <a:bodyPr vert="horz" lIns="77925" tIns="38963" rIns="77925" bIns="38963" rtlCol="0" anchor="ctr"/>
          <a:lstStyle>
            <a:lvl1pPr algn="r">
              <a:defRPr sz="1000">
                <a:solidFill>
                  <a:schemeClr val="tx1">
                    <a:tint val="75000"/>
                  </a:schemeClr>
                </a:solidFill>
              </a:defRPr>
            </a:lvl1pPr>
          </a:lstStyle>
          <a:p>
            <a:fld id="{0C4B8E68-3A87-456E-B970-7255E804E117}" type="slidenum">
              <a:rPr lang="pl-PL" smtClean="0"/>
              <a:pPr/>
              <a:t>‹#›</a:t>
            </a:fld>
            <a:endParaRPr lang="pl-PL"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79252" rtl="0" eaLnBrk="1" latinLnBrk="0" hangingPunct="1">
        <a:spcBef>
          <a:spcPct val="0"/>
        </a:spcBef>
        <a:buNone/>
        <a:defRPr sz="3700" kern="1200">
          <a:solidFill>
            <a:schemeClr val="tx1"/>
          </a:solidFill>
          <a:latin typeface="+mj-lt"/>
          <a:ea typeface="+mj-ea"/>
          <a:cs typeface="+mj-cs"/>
        </a:defRPr>
      </a:lvl1pPr>
    </p:titleStyle>
    <p:bodyStyle>
      <a:lvl1pPr marL="292219" indent="-292219" algn="l" defTabSz="779252"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33142" indent="-243516" algn="l" defTabSz="779252"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974065" indent="-194813" algn="l" defTabSz="779252"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363690"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4pPr>
      <a:lvl5pPr marL="1753316"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5pPr>
      <a:lvl6pPr marL="2142942"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2532568"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2922194"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311820"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9pPr>
    </p:bodyStyle>
    <p:otherStyle>
      <a:defPPr>
        <a:defRPr lang="pl-PL"/>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020491"/>
            <a:ext cx="7772400" cy="1102519"/>
          </a:xfrm>
        </p:spPr>
        <p:txBody>
          <a:bodyPr>
            <a:normAutofit fontScale="90000"/>
          </a:bodyPr>
          <a:lstStyle/>
          <a:p>
            <a:r>
              <a:rPr lang="pl-PL" i="1" dirty="0">
                <a:effectLst/>
              </a:rPr>
              <a:t>Informacja dotycząca funkcjonowania</a:t>
            </a:r>
            <a:br>
              <a:rPr lang="pl-PL" dirty="0">
                <a:effectLst/>
              </a:rPr>
            </a:br>
            <a:br>
              <a:rPr lang="pl-PL" sz="1700" dirty="0"/>
            </a:br>
            <a:r>
              <a:rPr lang="pl-PL" sz="5100" b="1" dirty="0"/>
              <a:t>Komunalnej Energetyki Cieplnej</a:t>
            </a:r>
            <a:br>
              <a:rPr lang="pl-PL" sz="5100" b="1" dirty="0"/>
            </a:br>
            <a:r>
              <a:rPr lang="pl-PL" sz="5100" b="1" dirty="0"/>
              <a:t>„KOMEC” Sp. z o.o.</a:t>
            </a:r>
            <a:br>
              <a:rPr lang="pl-PL" sz="5100" b="1" dirty="0"/>
            </a:br>
            <a:br>
              <a:rPr lang="pl-PL" sz="1700" dirty="0"/>
            </a:br>
            <a:r>
              <a:rPr lang="pl-PL" i="1" dirty="0">
                <a:effectLst/>
                <a:latin typeface="Calibri" panose="020F0502020204030204" pitchFamily="34" charset="0"/>
                <a:ea typeface="Calibri" panose="020F0502020204030204" pitchFamily="34" charset="0"/>
              </a:rPr>
              <a:t>Dane za rok 2024</a:t>
            </a:r>
          </a:p>
        </p:txBody>
      </p:sp>
      <p:sp>
        <p:nvSpPr>
          <p:cNvPr id="3" name="Owal 2">
            <a:extLst>
              <a:ext uri="{FF2B5EF4-FFF2-40B4-BE49-F238E27FC236}">
                <a16:creationId xmlns:a16="http://schemas.microsoft.com/office/drawing/2014/main" id="{64074E08-F376-A8D4-6DD9-4EE29DC94937}"/>
              </a:ext>
            </a:extLst>
          </p:cNvPr>
          <p:cNvSpPr/>
          <p:nvPr/>
        </p:nvSpPr>
        <p:spPr>
          <a:xfrm>
            <a:off x="4139952" y="3219822"/>
            <a:ext cx="144016" cy="144016"/>
          </a:xfrm>
          <a:prstGeom prst="ellipse">
            <a:avLst/>
          </a:prstGeom>
          <a:solidFill>
            <a:srgbClr val="FF0000"/>
          </a:solidFill>
          <a:ln>
            <a:solidFill>
              <a:srgbClr val="FF00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Autofit/>
          </a:bodyPr>
          <a:lstStyle/>
          <a:p>
            <a:r>
              <a:rPr lang="pl-PL" sz="1800" i="1" dirty="0"/>
              <a:t>3. Kapitał własny Spółki [zł]</a:t>
            </a:r>
            <a:br>
              <a:rPr lang="pl-PL" sz="1800" i="1" dirty="0"/>
            </a:br>
            <a:br>
              <a:rPr lang="pl-PL" sz="1800" dirty="0"/>
            </a:br>
            <a:endParaRPr lang="pl-PL" sz="1800" dirty="0"/>
          </a:p>
        </p:txBody>
      </p:sp>
      <p:graphicFrame>
        <p:nvGraphicFramePr>
          <p:cNvPr id="6" name="Wykres 5">
            <a:extLst>
              <a:ext uri="{FF2B5EF4-FFF2-40B4-BE49-F238E27FC236}">
                <a16:creationId xmlns:a16="http://schemas.microsoft.com/office/drawing/2014/main" id="{777E8E8D-C8D2-3287-7132-C342B8202D10}"/>
              </a:ext>
            </a:extLst>
          </p:cNvPr>
          <p:cNvGraphicFramePr/>
          <p:nvPr>
            <p:extLst>
              <p:ext uri="{D42A27DB-BD31-4B8C-83A1-F6EECF244321}">
                <p14:modId xmlns:p14="http://schemas.microsoft.com/office/powerpoint/2010/main" val="1335641637"/>
              </p:ext>
            </p:extLst>
          </p:nvPr>
        </p:nvGraphicFramePr>
        <p:xfrm>
          <a:off x="714348" y="857238"/>
          <a:ext cx="7772400" cy="394334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Autofit/>
          </a:bodyPr>
          <a:lstStyle/>
          <a:p>
            <a:r>
              <a:rPr lang="pl-PL" sz="1800" i="1" dirty="0"/>
              <a:t>4. Struktura i dynamika sprzedaży ciepła </a:t>
            </a:r>
            <a:br>
              <a:rPr lang="pl-PL" sz="1800" dirty="0"/>
            </a:br>
            <a:br>
              <a:rPr lang="pl-PL" sz="1800" dirty="0"/>
            </a:br>
            <a:endParaRPr lang="pl-PL" sz="1800" dirty="0"/>
          </a:p>
        </p:txBody>
      </p:sp>
      <p:graphicFrame>
        <p:nvGraphicFramePr>
          <p:cNvPr id="7" name="Tabela 6">
            <a:extLst>
              <a:ext uri="{FF2B5EF4-FFF2-40B4-BE49-F238E27FC236}">
                <a16:creationId xmlns:a16="http://schemas.microsoft.com/office/drawing/2014/main" id="{8AB9F2BF-CEEA-4633-02AF-A5DCBFBDCE2D}"/>
              </a:ext>
            </a:extLst>
          </p:cNvPr>
          <p:cNvGraphicFramePr>
            <a:graphicFrameLocks noGrp="1"/>
          </p:cNvGraphicFramePr>
          <p:nvPr>
            <p:extLst>
              <p:ext uri="{D42A27DB-BD31-4B8C-83A1-F6EECF244321}">
                <p14:modId xmlns:p14="http://schemas.microsoft.com/office/powerpoint/2010/main" val="2369113495"/>
              </p:ext>
            </p:extLst>
          </p:nvPr>
        </p:nvGraphicFramePr>
        <p:xfrm>
          <a:off x="1635940" y="857238"/>
          <a:ext cx="5872120" cy="3595992"/>
        </p:xfrm>
        <a:graphic>
          <a:graphicData uri="http://schemas.openxmlformats.org/drawingml/2006/table">
            <a:tbl>
              <a:tblPr firstRow="1" bandRow="1">
                <a:tableStyleId>{5C22544A-7EE6-4342-B048-85BDC9FD1C3A}</a:tableStyleId>
              </a:tblPr>
              <a:tblGrid>
                <a:gridCol w="458363">
                  <a:extLst>
                    <a:ext uri="{9D8B030D-6E8A-4147-A177-3AD203B41FA5}">
                      <a16:colId xmlns:a16="http://schemas.microsoft.com/office/drawing/2014/main" val="57926285"/>
                    </a:ext>
                  </a:extLst>
                </a:gridCol>
                <a:gridCol w="1499009">
                  <a:extLst>
                    <a:ext uri="{9D8B030D-6E8A-4147-A177-3AD203B41FA5}">
                      <a16:colId xmlns:a16="http://schemas.microsoft.com/office/drawing/2014/main" val="3928209375"/>
                    </a:ext>
                  </a:extLst>
                </a:gridCol>
                <a:gridCol w="978687">
                  <a:extLst>
                    <a:ext uri="{9D8B030D-6E8A-4147-A177-3AD203B41FA5}">
                      <a16:colId xmlns:a16="http://schemas.microsoft.com/office/drawing/2014/main" val="1386822848"/>
                    </a:ext>
                  </a:extLst>
                </a:gridCol>
                <a:gridCol w="978687">
                  <a:extLst>
                    <a:ext uri="{9D8B030D-6E8A-4147-A177-3AD203B41FA5}">
                      <a16:colId xmlns:a16="http://schemas.microsoft.com/office/drawing/2014/main" val="4068926736"/>
                    </a:ext>
                  </a:extLst>
                </a:gridCol>
                <a:gridCol w="978687">
                  <a:extLst>
                    <a:ext uri="{9D8B030D-6E8A-4147-A177-3AD203B41FA5}">
                      <a16:colId xmlns:a16="http://schemas.microsoft.com/office/drawing/2014/main" val="1683707019"/>
                    </a:ext>
                  </a:extLst>
                </a:gridCol>
                <a:gridCol w="978687">
                  <a:extLst>
                    <a:ext uri="{9D8B030D-6E8A-4147-A177-3AD203B41FA5}">
                      <a16:colId xmlns:a16="http://schemas.microsoft.com/office/drawing/2014/main" val="3640272814"/>
                    </a:ext>
                  </a:extLst>
                </a:gridCol>
              </a:tblGrid>
              <a:tr h="490376">
                <a:tc>
                  <a:txBody>
                    <a:bodyPr/>
                    <a:lstStyle/>
                    <a:p>
                      <a:pPr algn="ctr"/>
                      <a:r>
                        <a:rPr lang="pl-PL" sz="1000" b="1" i="0" kern="1200" dirty="0">
                          <a:solidFill>
                            <a:schemeClr val="lt1"/>
                          </a:solidFill>
                          <a:effectLst/>
                          <a:latin typeface="+mn-lt"/>
                          <a:ea typeface="+mn-ea"/>
                          <a:cs typeface="+mn-cs"/>
                        </a:rPr>
                        <a:t>Lp.</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Wyszczególnienie</a:t>
                      </a:r>
                      <a:endParaRPr lang="pl-PL" sz="1000" b="1" dirty="0"/>
                    </a:p>
                  </a:txBody>
                  <a:tcPr anchor="ctr"/>
                </a:tc>
                <a:tc>
                  <a:txBody>
                    <a:bodyPr/>
                    <a:lstStyle/>
                    <a:p>
                      <a:pPr algn="ctr"/>
                      <a:r>
                        <a:rPr lang="pl-PL" sz="1000" b="1" i="0" kern="1200" dirty="0">
                          <a:solidFill>
                            <a:schemeClr val="lt1"/>
                          </a:solidFill>
                          <a:effectLst/>
                          <a:latin typeface="+mn-lt"/>
                          <a:ea typeface="+mn-ea"/>
                          <a:cs typeface="+mn-cs"/>
                        </a:rPr>
                        <a:t>Jednostka miary</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Wielkość za 2023 rok </a:t>
                      </a:r>
                      <a:br>
                        <a:rPr lang="pl-PL" sz="1000" b="1" i="0" kern="1200" dirty="0">
                          <a:solidFill>
                            <a:schemeClr val="lt1"/>
                          </a:solidFill>
                          <a:effectLst/>
                          <a:latin typeface="+mn-lt"/>
                          <a:ea typeface="+mn-ea"/>
                          <a:cs typeface="+mn-cs"/>
                        </a:rPr>
                      </a:br>
                      <a:r>
                        <a:rPr lang="pl-PL" sz="1000" b="1" i="0" kern="1200" dirty="0">
                          <a:solidFill>
                            <a:schemeClr val="lt1"/>
                          </a:solidFill>
                          <a:effectLst/>
                          <a:latin typeface="+mn-lt"/>
                          <a:ea typeface="+mn-ea"/>
                          <a:cs typeface="+mn-cs"/>
                        </a:rPr>
                        <a:t>[tys. zł]</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Wielkość za 2024 rok </a:t>
                      </a:r>
                      <a:br>
                        <a:rPr lang="pl-PL" sz="1000" b="1" i="0" kern="1200" dirty="0">
                          <a:solidFill>
                            <a:schemeClr val="lt1"/>
                          </a:solidFill>
                          <a:effectLst/>
                          <a:latin typeface="+mn-lt"/>
                          <a:ea typeface="+mn-ea"/>
                          <a:cs typeface="+mn-cs"/>
                        </a:rPr>
                      </a:br>
                      <a:r>
                        <a:rPr lang="pl-PL" sz="1000" b="1" i="0" kern="1200" dirty="0">
                          <a:solidFill>
                            <a:schemeClr val="lt1"/>
                          </a:solidFill>
                          <a:effectLst/>
                          <a:latin typeface="+mn-lt"/>
                          <a:ea typeface="+mn-ea"/>
                          <a:cs typeface="+mn-cs"/>
                        </a:rPr>
                        <a:t>[tys. zł]</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Wskaźnik dynamiki </a:t>
                      </a:r>
                      <a:br>
                        <a:rPr lang="pl-PL" sz="1000" b="1" i="0" kern="1200" dirty="0">
                          <a:solidFill>
                            <a:schemeClr val="lt1"/>
                          </a:solidFill>
                          <a:effectLst/>
                          <a:latin typeface="+mn-lt"/>
                          <a:ea typeface="+mn-ea"/>
                          <a:cs typeface="+mn-cs"/>
                        </a:rPr>
                      </a:br>
                      <a:r>
                        <a:rPr lang="pl-PL" sz="1000" b="1" i="0" kern="1200" dirty="0">
                          <a:solidFill>
                            <a:schemeClr val="lt1"/>
                          </a:solidFill>
                          <a:effectLst/>
                          <a:latin typeface="+mn-lt"/>
                          <a:ea typeface="+mn-ea"/>
                          <a:cs typeface="+mn-cs"/>
                        </a:rPr>
                        <a:t>kol.5 : kol.4</a:t>
                      </a:r>
                      <a:endParaRPr lang="pl-PL" sz="1000" b="1" dirty="0"/>
                    </a:p>
                  </a:txBody>
                  <a:tcPr anchor="ctr"/>
                </a:tc>
                <a:extLst>
                  <a:ext uri="{0D108BD9-81ED-4DB2-BD59-A6C34878D82A}">
                    <a16:rowId xmlns:a16="http://schemas.microsoft.com/office/drawing/2014/main" val="759482702"/>
                  </a:ext>
                </a:extLst>
              </a:tr>
              <a:tr h="232761">
                <a:tc>
                  <a:txBody>
                    <a:bodyPr/>
                    <a:lstStyle/>
                    <a:p>
                      <a:pPr algn="ctr"/>
                      <a:r>
                        <a:rPr lang="pl-PL" sz="800" dirty="0"/>
                        <a:t>1.</a:t>
                      </a:r>
                    </a:p>
                  </a:txBody>
                  <a:tcPr anchor="ctr"/>
                </a:tc>
                <a:tc>
                  <a:txBody>
                    <a:bodyPr/>
                    <a:lstStyle/>
                    <a:p>
                      <a:pPr algn="ctr"/>
                      <a:r>
                        <a:rPr lang="pl-PL" sz="800" dirty="0"/>
                        <a:t>2.</a:t>
                      </a:r>
                    </a:p>
                  </a:txBody>
                  <a:tcPr anchor="ctr"/>
                </a:tc>
                <a:tc>
                  <a:txBody>
                    <a:bodyPr/>
                    <a:lstStyle/>
                    <a:p>
                      <a:pPr algn="ctr"/>
                      <a:r>
                        <a:rPr lang="pl-PL" sz="800" dirty="0"/>
                        <a:t>3.</a:t>
                      </a:r>
                    </a:p>
                  </a:txBody>
                  <a:tcPr anchor="ctr"/>
                </a:tc>
                <a:tc>
                  <a:txBody>
                    <a:bodyPr/>
                    <a:lstStyle/>
                    <a:p>
                      <a:pPr algn="ctr"/>
                      <a:r>
                        <a:rPr lang="pl-PL" sz="800" dirty="0"/>
                        <a:t>4.</a:t>
                      </a:r>
                    </a:p>
                  </a:txBody>
                  <a:tcPr anchor="ctr"/>
                </a:tc>
                <a:tc>
                  <a:txBody>
                    <a:bodyPr/>
                    <a:lstStyle/>
                    <a:p>
                      <a:pPr algn="ctr"/>
                      <a:r>
                        <a:rPr lang="pl-PL" sz="800" dirty="0"/>
                        <a:t>5.</a:t>
                      </a:r>
                    </a:p>
                  </a:txBody>
                  <a:tcPr anchor="ctr"/>
                </a:tc>
                <a:tc>
                  <a:txBody>
                    <a:bodyPr/>
                    <a:lstStyle/>
                    <a:p>
                      <a:pPr algn="ctr"/>
                      <a:r>
                        <a:rPr lang="pl-PL" sz="800" dirty="0"/>
                        <a:t>6.</a:t>
                      </a:r>
                    </a:p>
                  </a:txBody>
                  <a:tcPr anchor="ctr"/>
                </a:tc>
                <a:extLst>
                  <a:ext uri="{0D108BD9-81ED-4DB2-BD59-A6C34878D82A}">
                    <a16:rowId xmlns:a16="http://schemas.microsoft.com/office/drawing/2014/main" val="2717724148"/>
                  </a:ext>
                </a:extLst>
              </a:tr>
              <a:tr h="232761">
                <a:tc>
                  <a:txBody>
                    <a:bodyPr/>
                    <a:lstStyle/>
                    <a:p>
                      <a:pPr algn="r"/>
                      <a:r>
                        <a:rPr lang="pl-PL" sz="1000" dirty="0"/>
                        <a:t>1.</a:t>
                      </a:r>
                    </a:p>
                  </a:txBody>
                  <a:tcPr anchor="ctr"/>
                </a:tc>
                <a:tc>
                  <a:txBody>
                    <a:bodyPr/>
                    <a:lstStyle/>
                    <a:p>
                      <a:pPr algn="l"/>
                      <a:r>
                        <a:rPr lang="pl-PL" sz="1000" b="0" i="0" kern="1200" dirty="0">
                          <a:solidFill>
                            <a:schemeClr val="dk1"/>
                          </a:solidFill>
                          <a:effectLst/>
                          <a:latin typeface="+mn-lt"/>
                          <a:ea typeface="+mn-ea"/>
                          <a:cs typeface="+mn-cs"/>
                        </a:rPr>
                        <a:t>Przychód ogółem</a:t>
                      </a:r>
                      <a:endParaRPr lang="pl-PL" sz="1000" dirty="0"/>
                    </a:p>
                  </a:txBody>
                  <a:tcPr anchor="ctr"/>
                </a:tc>
                <a:tc>
                  <a:txBody>
                    <a:bodyPr/>
                    <a:lstStyle/>
                    <a:p>
                      <a:pPr algn="r"/>
                      <a:r>
                        <a:rPr lang="pl-PL" sz="1000" b="0" i="0" kern="1200" dirty="0">
                          <a:solidFill>
                            <a:schemeClr val="dk1"/>
                          </a:solidFill>
                          <a:effectLst/>
                          <a:latin typeface="+mn-lt"/>
                          <a:ea typeface="+mn-ea"/>
                          <a:cs typeface="+mn-cs"/>
                        </a:rPr>
                        <a:t>tys. zł</a:t>
                      </a:r>
                      <a:endParaRPr lang="pl-PL" sz="1000" dirty="0"/>
                    </a:p>
                  </a:txBody>
                  <a:tcPr anchor="ctr"/>
                </a:tc>
                <a:tc>
                  <a:txBody>
                    <a:bodyPr/>
                    <a:lstStyle/>
                    <a:p>
                      <a:pPr algn="r"/>
                      <a:r>
                        <a:rPr lang="pl-PL" sz="1000" b="0" i="0" kern="1200" dirty="0">
                          <a:solidFill>
                            <a:schemeClr val="dk1"/>
                          </a:solidFill>
                          <a:effectLst/>
                          <a:latin typeface="+mn-lt"/>
                          <a:ea typeface="+mn-ea"/>
                          <a:cs typeface="+mn-cs"/>
                        </a:rPr>
                        <a:t>24 753,39</a:t>
                      </a:r>
                      <a:endParaRPr lang="pl-PL" sz="1000" dirty="0"/>
                    </a:p>
                  </a:txBody>
                  <a:tcPr anchor="ctr"/>
                </a:tc>
                <a:tc>
                  <a:txBody>
                    <a:bodyPr/>
                    <a:lstStyle/>
                    <a:p>
                      <a:pPr algn="r"/>
                      <a:r>
                        <a:rPr lang="pl-PL" sz="1000" b="0" i="0" kern="1200" dirty="0">
                          <a:solidFill>
                            <a:schemeClr val="dk1"/>
                          </a:solidFill>
                          <a:effectLst/>
                          <a:latin typeface="+mn-lt"/>
                          <a:ea typeface="+mn-ea"/>
                          <a:cs typeface="+mn-cs"/>
                        </a:rPr>
                        <a:t>17 750,98</a:t>
                      </a:r>
                      <a:endParaRPr lang="pl-PL" sz="1000" dirty="0"/>
                    </a:p>
                  </a:txBody>
                  <a:tcPr anchor="ctr"/>
                </a:tc>
                <a:tc>
                  <a:txBody>
                    <a:bodyPr/>
                    <a:lstStyle/>
                    <a:p>
                      <a:pPr algn="r"/>
                      <a:r>
                        <a:rPr lang="pl-PL" sz="1000" b="0" i="0" kern="1200" dirty="0">
                          <a:solidFill>
                            <a:schemeClr val="dk1"/>
                          </a:solidFill>
                          <a:effectLst/>
                          <a:latin typeface="+mn-lt"/>
                          <a:ea typeface="+mn-ea"/>
                          <a:cs typeface="+mn-cs"/>
                        </a:rPr>
                        <a:t>0,717</a:t>
                      </a:r>
                      <a:endParaRPr lang="pl-PL" sz="1000" dirty="0"/>
                    </a:p>
                  </a:txBody>
                  <a:tcPr anchor="ctr"/>
                </a:tc>
                <a:extLst>
                  <a:ext uri="{0D108BD9-81ED-4DB2-BD59-A6C34878D82A}">
                    <a16:rowId xmlns:a16="http://schemas.microsoft.com/office/drawing/2014/main" val="2662714431"/>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rekompensaty</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4 128,71</a:t>
                      </a:r>
                      <a:endParaRPr lang="pl-PL" sz="1000" dirty="0"/>
                    </a:p>
                  </a:txBody>
                  <a:tcPr anchor="ctr"/>
                </a:tc>
                <a:tc>
                  <a:txBody>
                    <a:bodyPr/>
                    <a:lstStyle/>
                    <a:p>
                      <a:pPr algn="r"/>
                      <a:r>
                        <a:rPr lang="pl-PL" sz="1000" b="0" i="0" kern="1200" dirty="0">
                          <a:solidFill>
                            <a:schemeClr val="dk1"/>
                          </a:solidFill>
                          <a:effectLst/>
                          <a:latin typeface="+mn-lt"/>
                          <a:ea typeface="+mn-ea"/>
                          <a:cs typeface="+mn-cs"/>
                        </a:rPr>
                        <a:t>235,10</a:t>
                      </a:r>
                      <a:endParaRPr lang="pl-PL" sz="1000" dirty="0"/>
                    </a:p>
                  </a:txBody>
                  <a:tcPr anchor="ctr"/>
                </a:tc>
                <a:tc>
                  <a:txBody>
                    <a:bodyPr/>
                    <a:lstStyle/>
                    <a:p>
                      <a:pPr algn="r"/>
                      <a:r>
                        <a:rPr lang="pl-PL" sz="1000" b="0" i="0" kern="1200" dirty="0">
                          <a:solidFill>
                            <a:schemeClr val="dk1"/>
                          </a:solidFill>
                          <a:effectLst/>
                          <a:latin typeface="+mn-lt"/>
                          <a:ea typeface="+mn-ea"/>
                          <a:cs typeface="+mn-cs"/>
                        </a:rPr>
                        <a:t>0,057</a:t>
                      </a:r>
                      <a:endParaRPr lang="pl-PL" sz="1000" dirty="0"/>
                    </a:p>
                  </a:txBody>
                  <a:tcPr anchor="ctr"/>
                </a:tc>
                <a:extLst>
                  <a:ext uri="{0D108BD9-81ED-4DB2-BD59-A6C34878D82A}">
                    <a16:rowId xmlns:a16="http://schemas.microsoft.com/office/drawing/2014/main" val="2112225507"/>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za energię pobraną GJ</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14 448,46</a:t>
                      </a:r>
                      <a:endParaRPr lang="pl-PL" sz="1000" dirty="0"/>
                    </a:p>
                  </a:txBody>
                  <a:tcPr anchor="ctr"/>
                </a:tc>
                <a:tc>
                  <a:txBody>
                    <a:bodyPr/>
                    <a:lstStyle/>
                    <a:p>
                      <a:pPr algn="r"/>
                      <a:r>
                        <a:rPr lang="pl-PL" sz="1000" b="0" i="0" kern="1200" dirty="0">
                          <a:solidFill>
                            <a:schemeClr val="dk1"/>
                          </a:solidFill>
                          <a:effectLst/>
                          <a:latin typeface="+mn-lt"/>
                          <a:ea typeface="+mn-ea"/>
                          <a:cs typeface="+mn-cs"/>
                        </a:rPr>
                        <a:t>11 460,31</a:t>
                      </a:r>
                      <a:endParaRPr lang="pl-PL" sz="1000" dirty="0"/>
                    </a:p>
                  </a:txBody>
                  <a:tcPr anchor="ctr"/>
                </a:tc>
                <a:tc>
                  <a:txBody>
                    <a:bodyPr/>
                    <a:lstStyle/>
                    <a:p>
                      <a:pPr algn="r"/>
                      <a:r>
                        <a:rPr lang="pl-PL" sz="1000" b="0" i="0" kern="1200" dirty="0">
                          <a:solidFill>
                            <a:schemeClr val="dk1"/>
                          </a:solidFill>
                          <a:effectLst/>
                          <a:latin typeface="+mn-lt"/>
                          <a:ea typeface="+mn-ea"/>
                          <a:cs typeface="+mn-cs"/>
                        </a:rPr>
                        <a:t>0,793</a:t>
                      </a:r>
                      <a:endParaRPr lang="pl-PL" sz="1000" dirty="0"/>
                    </a:p>
                  </a:txBody>
                  <a:tcPr anchor="ctr"/>
                </a:tc>
                <a:extLst>
                  <a:ext uri="{0D108BD9-81ED-4DB2-BD59-A6C34878D82A}">
                    <a16:rowId xmlns:a16="http://schemas.microsoft.com/office/drawing/2014/main" val="3396660495"/>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za moc zamówioną MW</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6 169,98</a:t>
                      </a:r>
                      <a:endParaRPr lang="pl-PL" sz="1000" dirty="0"/>
                    </a:p>
                  </a:txBody>
                  <a:tcPr anchor="ctr"/>
                </a:tc>
                <a:tc>
                  <a:txBody>
                    <a:bodyPr/>
                    <a:lstStyle/>
                    <a:p>
                      <a:pPr algn="r"/>
                      <a:r>
                        <a:rPr lang="pl-PL" sz="1000" b="0" i="0" kern="1200" dirty="0">
                          <a:solidFill>
                            <a:schemeClr val="dk1"/>
                          </a:solidFill>
                          <a:effectLst/>
                          <a:latin typeface="+mn-lt"/>
                          <a:ea typeface="+mn-ea"/>
                          <a:cs typeface="+mn-cs"/>
                        </a:rPr>
                        <a:t>6 051,63</a:t>
                      </a:r>
                      <a:endParaRPr lang="pl-PL" sz="1000" dirty="0"/>
                    </a:p>
                  </a:txBody>
                  <a:tcPr anchor="ctr"/>
                </a:tc>
                <a:tc>
                  <a:txBody>
                    <a:bodyPr/>
                    <a:lstStyle/>
                    <a:p>
                      <a:pPr algn="r"/>
                      <a:r>
                        <a:rPr lang="pl-PL" sz="1000" b="0" i="0" kern="1200" dirty="0">
                          <a:solidFill>
                            <a:schemeClr val="dk1"/>
                          </a:solidFill>
                          <a:effectLst/>
                          <a:latin typeface="+mn-lt"/>
                          <a:ea typeface="+mn-ea"/>
                          <a:cs typeface="+mn-cs"/>
                        </a:rPr>
                        <a:t>0,981</a:t>
                      </a:r>
                      <a:endParaRPr lang="pl-PL" sz="1000" dirty="0"/>
                    </a:p>
                  </a:txBody>
                  <a:tcPr anchor="ctr"/>
                </a:tc>
                <a:extLst>
                  <a:ext uri="{0D108BD9-81ED-4DB2-BD59-A6C34878D82A}">
                    <a16:rowId xmlns:a16="http://schemas.microsoft.com/office/drawing/2014/main" val="293933495"/>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nośnik ciepła - m3</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6,24</a:t>
                      </a:r>
                      <a:endParaRPr lang="pl-PL" sz="1000" dirty="0"/>
                    </a:p>
                  </a:txBody>
                  <a:tcPr anchor="ctr"/>
                </a:tc>
                <a:tc>
                  <a:txBody>
                    <a:bodyPr/>
                    <a:lstStyle/>
                    <a:p>
                      <a:pPr algn="r"/>
                      <a:r>
                        <a:rPr lang="pl-PL" sz="1000" b="0" i="0" kern="1200" dirty="0">
                          <a:solidFill>
                            <a:schemeClr val="dk1"/>
                          </a:solidFill>
                          <a:effectLst/>
                          <a:latin typeface="+mn-lt"/>
                          <a:ea typeface="+mn-ea"/>
                          <a:cs typeface="+mn-cs"/>
                        </a:rPr>
                        <a:t>3,94</a:t>
                      </a:r>
                      <a:endParaRPr lang="pl-PL" sz="1000" dirty="0"/>
                    </a:p>
                  </a:txBody>
                  <a:tcPr anchor="ctr"/>
                </a:tc>
                <a:tc>
                  <a:txBody>
                    <a:bodyPr/>
                    <a:lstStyle/>
                    <a:p>
                      <a:pPr algn="r"/>
                      <a:r>
                        <a:rPr lang="pl-PL" sz="1000" b="0" i="0" kern="1200" dirty="0">
                          <a:solidFill>
                            <a:schemeClr val="dk1"/>
                          </a:solidFill>
                          <a:effectLst/>
                          <a:latin typeface="+mn-lt"/>
                          <a:ea typeface="+mn-ea"/>
                          <a:cs typeface="+mn-cs"/>
                        </a:rPr>
                        <a:t>0,631</a:t>
                      </a:r>
                      <a:endParaRPr lang="pl-PL" sz="1000" dirty="0"/>
                    </a:p>
                  </a:txBody>
                  <a:tcPr anchor="ctr"/>
                </a:tc>
                <a:extLst>
                  <a:ext uri="{0D108BD9-81ED-4DB2-BD59-A6C34878D82A}">
                    <a16:rowId xmlns:a16="http://schemas.microsoft.com/office/drawing/2014/main" val="1208309094"/>
                  </a:ext>
                </a:extLst>
              </a:tr>
              <a:tr h="523713">
                <a:tc>
                  <a:txBody>
                    <a:bodyPr/>
                    <a:lstStyle/>
                    <a:p>
                      <a:pPr algn="r"/>
                      <a:r>
                        <a:rPr lang="pl-PL" sz="1000" dirty="0"/>
                        <a:t>2.</a:t>
                      </a:r>
                    </a:p>
                  </a:txBody>
                  <a:tcPr anchor="ctr"/>
                </a:tc>
                <a:tc>
                  <a:txBody>
                    <a:bodyPr/>
                    <a:lstStyle/>
                    <a:p>
                      <a:pPr algn="l"/>
                      <a:r>
                        <a:rPr lang="pl-PL" sz="1000" b="0" i="0" kern="1200" dirty="0">
                          <a:solidFill>
                            <a:schemeClr val="dk1"/>
                          </a:solidFill>
                          <a:effectLst/>
                          <a:latin typeface="+mn-lt"/>
                          <a:ea typeface="+mn-ea"/>
                          <a:cs typeface="+mn-cs"/>
                        </a:rPr>
                        <a:t>Ilość sprzedanej energii cieplnej wg urządzeń pomiarowych</a:t>
                      </a:r>
                      <a:endParaRPr lang="pl-PL" sz="1000" dirty="0"/>
                    </a:p>
                  </a:txBody>
                  <a:tcPr anchor="ctr"/>
                </a:tc>
                <a:tc>
                  <a:txBody>
                    <a:bodyPr/>
                    <a:lstStyle/>
                    <a:p>
                      <a:pPr algn="r"/>
                      <a:r>
                        <a:rPr lang="pl-PL" sz="1000" b="0" i="0" kern="1200" dirty="0">
                          <a:solidFill>
                            <a:schemeClr val="dk1"/>
                          </a:solidFill>
                          <a:effectLst/>
                          <a:latin typeface="+mn-lt"/>
                          <a:ea typeface="+mn-ea"/>
                          <a:cs typeface="+mn-cs"/>
                        </a:rPr>
                        <a:t>GJ</a:t>
                      </a:r>
                      <a:endParaRPr lang="pl-PL" sz="1000" dirty="0"/>
                    </a:p>
                  </a:txBody>
                  <a:tcPr anchor="ctr"/>
                </a:tc>
                <a:tc>
                  <a:txBody>
                    <a:bodyPr/>
                    <a:lstStyle/>
                    <a:p>
                      <a:pPr algn="r"/>
                      <a:r>
                        <a:rPr lang="pl-PL" sz="1000" b="0" i="0" kern="1200" dirty="0">
                          <a:solidFill>
                            <a:schemeClr val="dk1"/>
                          </a:solidFill>
                          <a:effectLst/>
                          <a:latin typeface="+mn-lt"/>
                          <a:ea typeface="+mn-ea"/>
                          <a:cs typeface="+mn-cs"/>
                        </a:rPr>
                        <a:t>158 966,78</a:t>
                      </a:r>
                      <a:endParaRPr lang="pl-PL" sz="1000" dirty="0"/>
                    </a:p>
                  </a:txBody>
                  <a:tcPr anchor="ctr"/>
                </a:tc>
                <a:tc>
                  <a:txBody>
                    <a:bodyPr/>
                    <a:lstStyle/>
                    <a:p>
                      <a:pPr algn="r"/>
                      <a:r>
                        <a:rPr lang="pl-PL" sz="1000" b="0" i="0" kern="1200" dirty="0">
                          <a:solidFill>
                            <a:schemeClr val="dk1"/>
                          </a:solidFill>
                          <a:effectLst/>
                          <a:latin typeface="+mn-lt"/>
                          <a:ea typeface="+mn-ea"/>
                          <a:cs typeface="+mn-cs"/>
                        </a:rPr>
                        <a:t>158 391,00</a:t>
                      </a:r>
                      <a:endParaRPr lang="pl-PL" sz="1000" dirty="0"/>
                    </a:p>
                  </a:txBody>
                  <a:tcPr anchor="ctr"/>
                </a:tc>
                <a:tc>
                  <a:txBody>
                    <a:bodyPr/>
                    <a:lstStyle/>
                    <a:p>
                      <a:pPr algn="r"/>
                      <a:r>
                        <a:rPr lang="pl-PL" sz="1000" b="0" i="0" kern="1200" dirty="0">
                          <a:solidFill>
                            <a:schemeClr val="dk1"/>
                          </a:solidFill>
                          <a:effectLst/>
                          <a:latin typeface="+mn-lt"/>
                          <a:ea typeface="+mn-ea"/>
                          <a:cs typeface="+mn-cs"/>
                        </a:rPr>
                        <a:t>0,996</a:t>
                      </a:r>
                      <a:endParaRPr lang="pl-PL" sz="1000" dirty="0"/>
                    </a:p>
                  </a:txBody>
                  <a:tcPr anchor="ctr"/>
                </a:tc>
                <a:extLst>
                  <a:ext uri="{0D108BD9-81ED-4DB2-BD59-A6C34878D82A}">
                    <a16:rowId xmlns:a16="http://schemas.microsoft.com/office/drawing/2014/main" val="1176886128"/>
                  </a:ext>
                </a:extLst>
              </a:tr>
              <a:tr h="523713">
                <a:tc>
                  <a:txBody>
                    <a:bodyPr/>
                    <a:lstStyle/>
                    <a:p>
                      <a:pPr algn="r"/>
                      <a:r>
                        <a:rPr lang="pl-PL" sz="1000" dirty="0"/>
                        <a:t>3.</a:t>
                      </a:r>
                    </a:p>
                  </a:txBody>
                  <a:tcPr anchor="ctr"/>
                </a:tc>
                <a:tc>
                  <a:txBody>
                    <a:bodyPr/>
                    <a:lstStyle/>
                    <a:p>
                      <a:pPr algn="l"/>
                      <a:r>
                        <a:rPr lang="pl-PL" sz="1000" b="0" i="0" kern="1200" dirty="0">
                          <a:solidFill>
                            <a:schemeClr val="dk1"/>
                          </a:solidFill>
                          <a:effectLst/>
                          <a:latin typeface="+mn-lt"/>
                          <a:ea typeface="+mn-ea"/>
                          <a:cs typeface="+mn-cs"/>
                        </a:rPr>
                        <a:t>Moc zamówiona przez odbiorców na dzień 31 grudnia:</a:t>
                      </a:r>
                      <a:endParaRPr lang="pl-PL" sz="1000" dirty="0"/>
                    </a:p>
                  </a:txBody>
                  <a:tcPr anchor="ctr"/>
                </a:tc>
                <a:tc>
                  <a:txBody>
                    <a:bodyPr/>
                    <a:lstStyle/>
                    <a:p>
                      <a:pPr algn="r"/>
                      <a:r>
                        <a:rPr lang="pl-PL" sz="1000" b="0" i="0" kern="1200" dirty="0">
                          <a:solidFill>
                            <a:schemeClr val="dk1"/>
                          </a:solidFill>
                          <a:effectLst/>
                          <a:latin typeface="+mn-lt"/>
                          <a:ea typeface="+mn-ea"/>
                          <a:cs typeface="+mn-cs"/>
                        </a:rPr>
                        <a:t>MW</a:t>
                      </a:r>
                      <a:endParaRPr lang="pl-PL" sz="1000" dirty="0"/>
                    </a:p>
                  </a:txBody>
                  <a:tcPr anchor="ctr"/>
                </a:tc>
                <a:tc>
                  <a:txBody>
                    <a:bodyPr/>
                    <a:lstStyle/>
                    <a:p>
                      <a:pPr algn="r"/>
                      <a:r>
                        <a:rPr lang="pl-PL" sz="1000" b="0" i="0" kern="1200" dirty="0">
                          <a:solidFill>
                            <a:schemeClr val="dk1"/>
                          </a:solidFill>
                          <a:effectLst/>
                          <a:latin typeface="+mn-lt"/>
                          <a:ea typeface="+mn-ea"/>
                          <a:cs typeface="+mn-cs"/>
                        </a:rPr>
                        <a:t>28,8434</a:t>
                      </a:r>
                      <a:endParaRPr lang="pl-PL" sz="1000" dirty="0"/>
                    </a:p>
                  </a:txBody>
                  <a:tcPr anchor="ctr"/>
                </a:tc>
                <a:tc>
                  <a:txBody>
                    <a:bodyPr/>
                    <a:lstStyle/>
                    <a:p>
                      <a:pPr algn="r"/>
                      <a:r>
                        <a:rPr lang="pl-PL" sz="1000" b="0" i="0" kern="1200" dirty="0">
                          <a:solidFill>
                            <a:schemeClr val="dk1"/>
                          </a:solidFill>
                          <a:effectLst/>
                          <a:latin typeface="+mn-lt"/>
                          <a:ea typeface="+mn-ea"/>
                          <a:cs typeface="+mn-cs"/>
                        </a:rPr>
                        <a:t>28,7885</a:t>
                      </a:r>
                      <a:endParaRPr lang="pl-PL" sz="1000" dirty="0"/>
                    </a:p>
                  </a:txBody>
                  <a:tcPr anchor="ctr"/>
                </a:tc>
                <a:tc>
                  <a:txBody>
                    <a:bodyPr/>
                    <a:lstStyle/>
                    <a:p>
                      <a:pPr algn="r"/>
                      <a:r>
                        <a:rPr lang="pl-PL" sz="1000" b="0" i="0" kern="1200" dirty="0">
                          <a:solidFill>
                            <a:schemeClr val="dk1"/>
                          </a:solidFill>
                          <a:effectLst/>
                          <a:latin typeface="+mn-lt"/>
                          <a:ea typeface="+mn-ea"/>
                          <a:cs typeface="+mn-cs"/>
                        </a:rPr>
                        <a:t>0,998</a:t>
                      </a:r>
                      <a:endParaRPr lang="pl-PL" sz="1000" dirty="0"/>
                    </a:p>
                  </a:txBody>
                  <a:tcPr anchor="ctr"/>
                </a:tc>
                <a:extLst>
                  <a:ext uri="{0D108BD9-81ED-4DB2-BD59-A6C34878D82A}">
                    <a16:rowId xmlns:a16="http://schemas.microsoft.com/office/drawing/2014/main" val="2165093333"/>
                  </a:ext>
                </a:extLst>
              </a:tr>
              <a:tr h="498111">
                <a:tc>
                  <a:txBody>
                    <a:bodyPr/>
                    <a:lstStyle/>
                    <a:p>
                      <a:pPr algn="r"/>
                      <a:r>
                        <a:rPr lang="pl-PL" sz="1000" dirty="0"/>
                        <a:t>4.</a:t>
                      </a:r>
                    </a:p>
                  </a:txBody>
                  <a:tcPr anchor="ctr"/>
                </a:tc>
                <a:tc>
                  <a:txBody>
                    <a:bodyPr/>
                    <a:lstStyle/>
                    <a:p>
                      <a:pPr algn="l"/>
                      <a:r>
                        <a:rPr lang="pl-PL" sz="1000" b="0" i="0" kern="1200" dirty="0">
                          <a:solidFill>
                            <a:schemeClr val="dk1"/>
                          </a:solidFill>
                          <a:effectLst/>
                          <a:latin typeface="+mn-lt"/>
                          <a:ea typeface="+mn-ea"/>
                          <a:cs typeface="+mn-cs"/>
                        </a:rPr>
                        <a:t>Jednostkowa cena ciepła (w.1/2)</a:t>
                      </a:r>
                      <a:endParaRPr lang="pl-PL" sz="1000" dirty="0"/>
                    </a:p>
                  </a:txBody>
                  <a:tcPr anchor="ctr"/>
                </a:tc>
                <a:tc>
                  <a:txBody>
                    <a:bodyPr/>
                    <a:lstStyle/>
                    <a:p>
                      <a:pPr algn="r"/>
                      <a:r>
                        <a:rPr lang="pl-PL" sz="1000" b="0" i="0" kern="1200" dirty="0">
                          <a:solidFill>
                            <a:schemeClr val="dk1"/>
                          </a:solidFill>
                          <a:effectLst/>
                          <a:latin typeface="+mn-lt"/>
                          <a:ea typeface="+mn-ea"/>
                          <a:cs typeface="+mn-cs"/>
                        </a:rPr>
                        <a:t>zł/GJ</a:t>
                      </a:r>
                      <a:endParaRPr lang="pl-PL" sz="1000" dirty="0"/>
                    </a:p>
                  </a:txBody>
                  <a:tcPr anchor="ctr"/>
                </a:tc>
                <a:tc>
                  <a:txBody>
                    <a:bodyPr/>
                    <a:lstStyle/>
                    <a:p>
                      <a:pPr algn="r"/>
                      <a:r>
                        <a:rPr lang="pl-PL" sz="1000" b="0" i="0" kern="1200" dirty="0">
                          <a:solidFill>
                            <a:schemeClr val="dk1"/>
                          </a:solidFill>
                          <a:effectLst/>
                          <a:latin typeface="+mn-lt"/>
                          <a:ea typeface="+mn-ea"/>
                          <a:cs typeface="+mn-cs"/>
                        </a:rPr>
                        <a:t>155,71</a:t>
                      </a:r>
                      <a:endParaRPr lang="pl-PL" sz="1000" dirty="0"/>
                    </a:p>
                  </a:txBody>
                  <a:tcPr anchor="ctr"/>
                </a:tc>
                <a:tc>
                  <a:txBody>
                    <a:bodyPr/>
                    <a:lstStyle/>
                    <a:p>
                      <a:pPr algn="r"/>
                      <a:r>
                        <a:rPr lang="pl-PL" sz="1000" b="0" i="0" kern="1200" dirty="0">
                          <a:solidFill>
                            <a:schemeClr val="dk1"/>
                          </a:solidFill>
                          <a:effectLst/>
                          <a:latin typeface="+mn-lt"/>
                          <a:ea typeface="+mn-ea"/>
                          <a:cs typeface="+mn-cs"/>
                        </a:rPr>
                        <a:t>112,07</a:t>
                      </a:r>
                      <a:endParaRPr lang="pl-PL" sz="1000" dirty="0"/>
                    </a:p>
                  </a:txBody>
                  <a:tcPr anchor="ctr"/>
                </a:tc>
                <a:tc>
                  <a:txBody>
                    <a:bodyPr/>
                    <a:lstStyle/>
                    <a:p>
                      <a:pPr algn="r"/>
                      <a:r>
                        <a:rPr lang="pl-PL" sz="1000" b="0" i="0" kern="1200" dirty="0">
                          <a:solidFill>
                            <a:schemeClr val="dk1"/>
                          </a:solidFill>
                          <a:effectLst/>
                          <a:latin typeface="+mn-lt"/>
                          <a:ea typeface="+mn-ea"/>
                          <a:cs typeface="+mn-cs"/>
                        </a:rPr>
                        <a:t>0,720</a:t>
                      </a:r>
                      <a:endParaRPr lang="pl-PL" sz="1000" dirty="0"/>
                    </a:p>
                  </a:txBody>
                  <a:tcPr anchor="ctr"/>
                </a:tc>
                <a:extLst>
                  <a:ext uri="{0D108BD9-81ED-4DB2-BD59-A6C34878D82A}">
                    <a16:rowId xmlns:a16="http://schemas.microsoft.com/office/drawing/2014/main" val="195891602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E50F0-19AF-ABA9-214B-502A737823D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41A1310-5A9C-3D0D-CC16-C57C2C4A1940}"/>
              </a:ext>
            </a:extLst>
          </p:cNvPr>
          <p:cNvSpPr>
            <a:spLocks noGrp="1"/>
          </p:cNvSpPr>
          <p:nvPr>
            <p:ph type="title"/>
          </p:nvPr>
        </p:nvSpPr>
        <p:spPr>
          <a:xfrm>
            <a:off x="714348" y="428610"/>
            <a:ext cx="7772400" cy="428628"/>
          </a:xfrm>
        </p:spPr>
        <p:txBody>
          <a:bodyPr>
            <a:noAutofit/>
          </a:bodyPr>
          <a:lstStyle/>
          <a:p>
            <a:r>
              <a:rPr lang="pl-PL" sz="1800" i="1"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56630D24-6E1C-C6D9-36FE-03DE1D29D661}"/>
              </a:ext>
            </a:extLst>
          </p:cNvPr>
          <p:cNvGraphicFramePr/>
          <p:nvPr>
            <p:extLst>
              <p:ext uri="{D42A27DB-BD31-4B8C-83A1-F6EECF244321}">
                <p14:modId xmlns:p14="http://schemas.microsoft.com/office/powerpoint/2010/main" val="1675564335"/>
              </p:ext>
            </p:extLst>
          </p:nvPr>
        </p:nvGraphicFramePr>
        <p:xfrm>
          <a:off x="714348" y="857238"/>
          <a:ext cx="7772400" cy="39433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7610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6891D-42A5-B1F1-8213-F5F242CCE7B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1C60771-3AFB-A6E0-651C-DA0B275DDCAA}"/>
              </a:ext>
            </a:extLst>
          </p:cNvPr>
          <p:cNvSpPr>
            <a:spLocks noGrp="1"/>
          </p:cNvSpPr>
          <p:nvPr>
            <p:ph type="title"/>
          </p:nvPr>
        </p:nvSpPr>
        <p:spPr>
          <a:xfrm>
            <a:off x="714348" y="428610"/>
            <a:ext cx="7772400" cy="428628"/>
          </a:xfrm>
        </p:spPr>
        <p:txBody>
          <a:bodyPr>
            <a:noAutofit/>
          </a:bodyPr>
          <a:lstStyle/>
          <a:p>
            <a:r>
              <a:rPr lang="pl-PL" sz="1800" i="1"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3EEAEC6D-C197-E5A9-BB9A-C94E292EDA9E}"/>
              </a:ext>
            </a:extLst>
          </p:cNvPr>
          <p:cNvGraphicFramePr/>
          <p:nvPr>
            <p:extLst>
              <p:ext uri="{D42A27DB-BD31-4B8C-83A1-F6EECF244321}">
                <p14:modId xmlns:p14="http://schemas.microsoft.com/office/powerpoint/2010/main" val="3779090167"/>
              </p:ext>
            </p:extLst>
          </p:nvPr>
        </p:nvGraphicFramePr>
        <p:xfrm>
          <a:off x="714348" y="857238"/>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1353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D8186-0F58-B8B8-5BE6-30C1F5E1627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2A10986-9290-4FCC-B253-EA77670FA1C9}"/>
              </a:ext>
            </a:extLst>
          </p:cNvPr>
          <p:cNvSpPr>
            <a:spLocks noGrp="1"/>
          </p:cNvSpPr>
          <p:nvPr>
            <p:ph type="title"/>
          </p:nvPr>
        </p:nvSpPr>
        <p:spPr>
          <a:xfrm>
            <a:off x="714348" y="428610"/>
            <a:ext cx="7772400" cy="428628"/>
          </a:xfrm>
        </p:spPr>
        <p:txBody>
          <a:bodyPr>
            <a:noAutofit/>
          </a:bodyPr>
          <a:lstStyle/>
          <a:p>
            <a:r>
              <a:rPr lang="pl-PL" sz="1800" i="1"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2BFFC68E-A192-D27C-14D3-6F0C9F911965}"/>
              </a:ext>
            </a:extLst>
          </p:cNvPr>
          <p:cNvGraphicFramePr/>
          <p:nvPr>
            <p:extLst>
              <p:ext uri="{D42A27DB-BD31-4B8C-83A1-F6EECF244321}">
                <p14:modId xmlns:p14="http://schemas.microsoft.com/office/powerpoint/2010/main" val="1863685975"/>
              </p:ext>
            </p:extLst>
          </p:nvPr>
        </p:nvGraphicFramePr>
        <p:xfrm>
          <a:off x="714348" y="857238"/>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8029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8E7FC-1B47-D05E-8616-F13F9C09FFD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46DFBA8-3243-4A05-41E6-637FB00C75B1}"/>
              </a:ext>
            </a:extLst>
          </p:cNvPr>
          <p:cNvSpPr>
            <a:spLocks noGrp="1"/>
          </p:cNvSpPr>
          <p:nvPr>
            <p:ph type="title"/>
          </p:nvPr>
        </p:nvSpPr>
        <p:spPr>
          <a:xfrm>
            <a:off x="714348" y="428610"/>
            <a:ext cx="7772400" cy="428628"/>
          </a:xfrm>
        </p:spPr>
        <p:txBody>
          <a:bodyPr>
            <a:noAutofit/>
          </a:bodyPr>
          <a:lstStyle/>
          <a:p>
            <a:r>
              <a:rPr lang="pl-PL" sz="1800" i="1"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7986B3CD-A2B8-CE01-F616-047704A0FF15}"/>
              </a:ext>
            </a:extLst>
          </p:cNvPr>
          <p:cNvGraphicFramePr/>
          <p:nvPr>
            <p:extLst>
              <p:ext uri="{D42A27DB-BD31-4B8C-83A1-F6EECF244321}">
                <p14:modId xmlns:p14="http://schemas.microsoft.com/office/powerpoint/2010/main" val="1473686173"/>
              </p:ext>
            </p:extLst>
          </p:nvPr>
        </p:nvGraphicFramePr>
        <p:xfrm>
          <a:off x="714348" y="857238"/>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144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Autofit/>
          </a:bodyPr>
          <a:lstStyle/>
          <a:p>
            <a:pPr lvl="0"/>
            <a:r>
              <a:rPr lang="pl-PL" sz="1800" i="1" dirty="0"/>
              <a:t>5. Dane finansowe ogółem [zł]</a:t>
            </a:r>
            <a:br>
              <a:rPr lang="pl-PL" sz="1800" i="1" dirty="0"/>
            </a:br>
            <a:br>
              <a:rPr lang="pl-PL" sz="1800" i="1" dirty="0"/>
            </a:br>
            <a:br>
              <a:rPr lang="pl-PL" sz="1800" dirty="0"/>
            </a:br>
            <a:endParaRPr lang="pl-PL" sz="1800" dirty="0"/>
          </a:p>
        </p:txBody>
      </p:sp>
      <p:graphicFrame>
        <p:nvGraphicFramePr>
          <p:cNvPr id="8" name="Tabela 7"/>
          <p:cNvGraphicFramePr>
            <a:graphicFrameLocks noGrp="1"/>
          </p:cNvGraphicFramePr>
          <p:nvPr>
            <p:extLst>
              <p:ext uri="{D42A27DB-BD31-4B8C-83A1-F6EECF244321}">
                <p14:modId xmlns:p14="http://schemas.microsoft.com/office/powerpoint/2010/main" val="2319586551"/>
              </p:ext>
            </p:extLst>
          </p:nvPr>
        </p:nvGraphicFramePr>
        <p:xfrm>
          <a:off x="642909" y="1574157"/>
          <a:ext cx="7858183" cy="1929460"/>
        </p:xfrm>
        <a:graphic>
          <a:graphicData uri="http://schemas.openxmlformats.org/drawingml/2006/table">
            <a:tbl>
              <a:tblPr firstRow="1" bandRow="1">
                <a:tableStyleId>{5C22544A-7EE6-4342-B048-85BDC9FD1C3A}</a:tableStyleId>
              </a:tblPr>
              <a:tblGrid>
                <a:gridCol w="770410">
                  <a:extLst>
                    <a:ext uri="{9D8B030D-6E8A-4147-A177-3AD203B41FA5}">
                      <a16:colId xmlns:a16="http://schemas.microsoft.com/office/drawing/2014/main" val="20000"/>
                    </a:ext>
                  </a:extLst>
                </a:gridCol>
                <a:gridCol w="1848985">
                  <a:extLst>
                    <a:ext uri="{9D8B030D-6E8A-4147-A177-3AD203B41FA5}">
                      <a16:colId xmlns:a16="http://schemas.microsoft.com/office/drawing/2014/main" val="20001"/>
                    </a:ext>
                  </a:extLst>
                </a:gridCol>
                <a:gridCol w="1309697">
                  <a:extLst>
                    <a:ext uri="{9D8B030D-6E8A-4147-A177-3AD203B41FA5}">
                      <a16:colId xmlns:a16="http://schemas.microsoft.com/office/drawing/2014/main" val="20002"/>
                    </a:ext>
                  </a:extLst>
                </a:gridCol>
                <a:gridCol w="1309697">
                  <a:extLst>
                    <a:ext uri="{9D8B030D-6E8A-4147-A177-3AD203B41FA5}">
                      <a16:colId xmlns:a16="http://schemas.microsoft.com/office/drawing/2014/main" val="20003"/>
                    </a:ext>
                  </a:extLst>
                </a:gridCol>
                <a:gridCol w="1309697">
                  <a:extLst>
                    <a:ext uri="{9D8B030D-6E8A-4147-A177-3AD203B41FA5}">
                      <a16:colId xmlns:a16="http://schemas.microsoft.com/office/drawing/2014/main" val="20004"/>
                    </a:ext>
                  </a:extLst>
                </a:gridCol>
                <a:gridCol w="1309697">
                  <a:extLst>
                    <a:ext uri="{9D8B030D-6E8A-4147-A177-3AD203B41FA5}">
                      <a16:colId xmlns:a16="http://schemas.microsoft.com/office/drawing/2014/main" val="20005"/>
                    </a:ext>
                  </a:extLst>
                </a:gridCol>
              </a:tblGrid>
              <a:tr h="711514">
                <a:tc>
                  <a:txBody>
                    <a:bodyPr/>
                    <a:lstStyle/>
                    <a:p>
                      <a:pPr algn="ctr"/>
                      <a:r>
                        <a:rPr lang="pl-PL" sz="1200" dirty="0"/>
                        <a:t>Rok</a:t>
                      </a:r>
                    </a:p>
                  </a:txBody>
                  <a:tcPr anchor="ctr"/>
                </a:tc>
                <a:tc>
                  <a:txBody>
                    <a:bodyPr/>
                    <a:lstStyle/>
                    <a:p>
                      <a:pPr algn="ctr"/>
                      <a:r>
                        <a:rPr lang="pl-PL" sz="1200" b="1" kern="1200" dirty="0">
                          <a:solidFill>
                            <a:schemeClr val="lt1"/>
                          </a:solidFill>
                          <a:latin typeface="+mn-lt"/>
                          <a:ea typeface="+mn-ea"/>
                          <a:cs typeface="+mn-cs"/>
                        </a:rPr>
                        <a:t>Przychody ogółem</a:t>
                      </a:r>
                      <a:endParaRPr lang="pl-PL" sz="1200" dirty="0"/>
                    </a:p>
                  </a:txBody>
                  <a:tcPr anchor="ctr"/>
                </a:tc>
                <a:tc>
                  <a:txBody>
                    <a:bodyPr/>
                    <a:lstStyle/>
                    <a:p>
                      <a:pPr algn="ctr"/>
                      <a:r>
                        <a:rPr lang="pl-PL" sz="1200" b="1" kern="1200" dirty="0">
                          <a:solidFill>
                            <a:schemeClr val="lt1"/>
                          </a:solidFill>
                          <a:latin typeface="+mn-lt"/>
                          <a:ea typeface="+mn-ea"/>
                          <a:cs typeface="+mn-cs"/>
                        </a:rPr>
                        <a:t>Koszty</a:t>
                      </a:r>
                    </a:p>
                    <a:p>
                      <a:pPr algn="ctr"/>
                      <a:r>
                        <a:rPr lang="pl-PL" sz="1200" b="1" kern="1200" dirty="0">
                          <a:solidFill>
                            <a:schemeClr val="lt1"/>
                          </a:solidFill>
                          <a:latin typeface="+mn-lt"/>
                          <a:ea typeface="+mn-ea"/>
                          <a:cs typeface="+mn-cs"/>
                        </a:rPr>
                        <a:t>ogółem</a:t>
                      </a:r>
                      <a:endParaRPr lang="pl-PL" sz="1200" dirty="0"/>
                    </a:p>
                  </a:txBody>
                  <a:tcPr anchor="ctr"/>
                </a:tc>
                <a:tc>
                  <a:txBody>
                    <a:bodyPr/>
                    <a:lstStyle/>
                    <a:p>
                      <a:pPr algn="ctr"/>
                      <a:r>
                        <a:rPr lang="pl-PL" sz="1200" b="1" kern="1200" dirty="0">
                          <a:solidFill>
                            <a:schemeClr val="lt1"/>
                          </a:solidFill>
                          <a:latin typeface="+mn-lt"/>
                          <a:ea typeface="+mn-ea"/>
                          <a:cs typeface="+mn-cs"/>
                        </a:rPr>
                        <a:t>Wynik finansowy </a:t>
                      </a:r>
                    </a:p>
                    <a:p>
                      <a:pPr algn="ctr"/>
                      <a:r>
                        <a:rPr lang="pl-PL" sz="1200" b="1" kern="1200" dirty="0">
                          <a:solidFill>
                            <a:schemeClr val="lt1"/>
                          </a:solidFill>
                          <a:latin typeface="+mn-lt"/>
                          <a:ea typeface="+mn-ea"/>
                          <a:cs typeface="+mn-cs"/>
                        </a:rPr>
                        <a:t>brutto</a:t>
                      </a:r>
                      <a:endParaRPr lang="pl-PL" sz="1200" dirty="0"/>
                    </a:p>
                  </a:txBody>
                  <a:tcPr anchor="ctr"/>
                </a:tc>
                <a:tc>
                  <a:txBody>
                    <a:bodyPr/>
                    <a:lstStyle/>
                    <a:p>
                      <a:pPr algn="ctr"/>
                      <a:r>
                        <a:rPr lang="pl-PL" sz="1200" b="1" kern="1200" dirty="0">
                          <a:solidFill>
                            <a:schemeClr val="lt1"/>
                          </a:solidFill>
                          <a:latin typeface="+mn-lt"/>
                          <a:ea typeface="+mn-ea"/>
                          <a:cs typeface="+mn-cs"/>
                        </a:rPr>
                        <a:t>Podatek</a:t>
                      </a:r>
                    </a:p>
                    <a:p>
                      <a:pPr algn="ctr"/>
                      <a:r>
                        <a:rPr lang="pl-PL" sz="1200" b="1" kern="1200" dirty="0">
                          <a:solidFill>
                            <a:schemeClr val="lt1"/>
                          </a:solidFill>
                          <a:latin typeface="+mn-lt"/>
                          <a:ea typeface="+mn-ea"/>
                          <a:cs typeface="+mn-cs"/>
                        </a:rPr>
                        <a:t>dochodowy</a:t>
                      </a:r>
                      <a:endParaRPr lang="pl-PL" sz="1200" dirty="0"/>
                    </a:p>
                  </a:txBody>
                  <a:tcPr anchor="ctr"/>
                </a:tc>
                <a:tc>
                  <a:txBody>
                    <a:bodyPr/>
                    <a:lstStyle/>
                    <a:p>
                      <a:pPr algn="ctr"/>
                      <a:r>
                        <a:rPr lang="pl-PL" sz="1200" b="1" kern="1200" dirty="0">
                          <a:solidFill>
                            <a:schemeClr val="lt1"/>
                          </a:solidFill>
                          <a:latin typeface="+mn-lt"/>
                          <a:ea typeface="+mn-ea"/>
                          <a:cs typeface="+mn-cs"/>
                        </a:rPr>
                        <a:t>Wynik finansowy</a:t>
                      </a:r>
                    </a:p>
                    <a:p>
                      <a:pPr algn="ctr"/>
                      <a:r>
                        <a:rPr lang="pl-PL" sz="1200" b="1" kern="1200" dirty="0">
                          <a:solidFill>
                            <a:schemeClr val="lt1"/>
                          </a:solidFill>
                          <a:latin typeface="+mn-lt"/>
                          <a:ea typeface="+mn-ea"/>
                          <a:cs typeface="+mn-cs"/>
                        </a:rPr>
                        <a:t>netto</a:t>
                      </a:r>
                      <a:endParaRPr lang="pl-PL" sz="1200" dirty="0"/>
                    </a:p>
                  </a:txBody>
                  <a:tcPr anchor="ctr"/>
                </a:tc>
                <a:extLst>
                  <a:ext uri="{0D108BD9-81ED-4DB2-BD59-A6C34878D82A}">
                    <a16:rowId xmlns:a16="http://schemas.microsoft.com/office/drawing/2014/main" val="10000"/>
                  </a:ext>
                </a:extLst>
              </a:tr>
              <a:tr h="405982">
                <a:tc>
                  <a:txBody>
                    <a:bodyPr/>
                    <a:lstStyle/>
                    <a:p>
                      <a:pPr algn="ctr"/>
                      <a:r>
                        <a:rPr lang="pl-PL" sz="1200" b="1" dirty="0"/>
                        <a:t>2024</a:t>
                      </a:r>
                    </a:p>
                  </a:txBody>
                  <a:tcPr anchor="ctr"/>
                </a:tc>
                <a:tc>
                  <a:txBody>
                    <a:bodyPr/>
                    <a:lstStyle/>
                    <a:p>
                      <a:pPr algn="ctr"/>
                      <a:r>
                        <a:rPr lang="pl-PL" sz="1200" dirty="0"/>
                        <a:t>18 689 149,02</a:t>
                      </a:r>
                    </a:p>
                  </a:txBody>
                  <a:tcPr anchor="ctr"/>
                </a:tc>
                <a:tc>
                  <a:txBody>
                    <a:bodyPr/>
                    <a:lstStyle/>
                    <a:p>
                      <a:pPr algn="ctr"/>
                      <a:r>
                        <a:rPr lang="pl-PL" sz="1200" dirty="0"/>
                        <a:t>18 645 048,77</a:t>
                      </a:r>
                    </a:p>
                  </a:txBody>
                  <a:tcPr anchor="ctr"/>
                </a:tc>
                <a:tc>
                  <a:txBody>
                    <a:bodyPr/>
                    <a:lstStyle/>
                    <a:p>
                      <a:pPr algn="ctr"/>
                      <a:r>
                        <a:rPr lang="pl-PL" sz="1200" dirty="0"/>
                        <a:t>44 100,25</a:t>
                      </a:r>
                    </a:p>
                  </a:txBody>
                  <a:tcPr anchor="ctr"/>
                </a:tc>
                <a:tc>
                  <a:txBody>
                    <a:bodyPr/>
                    <a:lstStyle/>
                    <a:p>
                      <a:pPr algn="ctr"/>
                      <a:r>
                        <a:rPr lang="pl-PL" sz="1200" dirty="0"/>
                        <a:t>29 921,00</a:t>
                      </a:r>
                    </a:p>
                  </a:txBody>
                  <a:tcPr anchor="ctr"/>
                </a:tc>
                <a:tc>
                  <a:txBody>
                    <a:bodyPr/>
                    <a:lstStyle/>
                    <a:p>
                      <a:pPr algn="ctr"/>
                      <a:r>
                        <a:rPr lang="pl-PL" sz="1200" dirty="0"/>
                        <a:t>14 179,25</a:t>
                      </a:r>
                    </a:p>
                  </a:txBody>
                  <a:tcPr anchor="ctr"/>
                </a:tc>
                <a:extLst>
                  <a:ext uri="{0D108BD9-81ED-4DB2-BD59-A6C34878D82A}">
                    <a16:rowId xmlns:a16="http://schemas.microsoft.com/office/drawing/2014/main" val="10001"/>
                  </a:ext>
                </a:extLst>
              </a:tr>
              <a:tr h="405982">
                <a:tc>
                  <a:txBody>
                    <a:bodyPr/>
                    <a:lstStyle/>
                    <a:p>
                      <a:pPr algn="ctr"/>
                      <a:r>
                        <a:rPr lang="pl-PL" sz="1200" b="1" dirty="0"/>
                        <a:t>2023</a:t>
                      </a:r>
                    </a:p>
                  </a:txBody>
                  <a:tcPr anchor="ctr"/>
                </a:tc>
                <a:tc>
                  <a:txBody>
                    <a:bodyPr/>
                    <a:lstStyle/>
                    <a:p>
                      <a:pPr algn="ctr"/>
                      <a:r>
                        <a:rPr lang="pl-PL" sz="1200" dirty="0"/>
                        <a:t>25 758 959,59</a:t>
                      </a:r>
                    </a:p>
                  </a:txBody>
                  <a:tcPr anchor="ctr"/>
                </a:tc>
                <a:tc>
                  <a:txBody>
                    <a:bodyPr/>
                    <a:lstStyle/>
                    <a:p>
                      <a:pPr algn="ctr"/>
                      <a:r>
                        <a:rPr lang="pl-PL" sz="1200" dirty="0"/>
                        <a:t>25 281 914,09</a:t>
                      </a:r>
                    </a:p>
                  </a:txBody>
                  <a:tcPr anchor="ctr"/>
                </a:tc>
                <a:tc>
                  <a:txBody>
                    <a:bodyPr/>
                    <a:lstStyle/>
                    <a:p>
                      <a:pPr algn="ctr"/>
                      <a:r>
                        <a:rPr lang="pl-PL" sz="1200" kern="1200" dirty="0">
                          <a:solidFill>
                            <a:schemeClr val="dk1"/>
                          </a:solidFill>
                          <a:latin typeface="+mn-lt"/>
                          <a:ea typeface="+mn-ea"/>
                          <a:cs typeface="+mn-cs"/>
                        </a:rPr>
                        <a:t>477 045,50</a:t>
                      </a:r>
                      <a:endParaRPr lang="pl-PL" sz="1200" dirty="0"/>
                    </a:p>
                  </a:txBody>
                  <a:tcPr anchor="ctr"/>
                </a:tc>
                <a:tc>
                  <a:txBody>
                    <a:bodyPr/>
                    <a:lstStyle/>
                    <a:p>
                      <a:pPr algn="ctr"/>
                      <a:r>
                        <a:rPr lang="pl-PL" sz="1200" kern="1200" dirty="0">
                          <a:solidFill>
                            <a:schemeClr val="dk1"/>
                          </a:solidFill>
                          <a:latin typeface="+mn-lt"/>
                          <a:ea typeface="+mn-ea"/>
                          <a:cs typeface="+mn-cs"/>
                        </a:rPr>
                        <a:t>110 295,00</a:t>
                      </a:r>
                      <a:endParaRPr lang="pl-PL" sz="1200" dirty="0"/>
                    </a:p>
                  </a:txBody>
                  <a:tcPr anchor="ctr"/>
                </a:tc>
                <a:tc>
                  <a:txBody>
                    <a:bodyPr/>
                    <a:lstStyle/>
                    <a:p>
                      <a:pPr algn="ctr"/>
                      <a:r>
                        <a:rPr lang="pl-PL" sz="1200" dirty="0"/>
                        <a:t>366 750,50</a:t>
                      </a:r>
                    </a:p>
                  </a:txBody>
                  <a:tcPr anchor="ctr"/>
                </a:tc>
                <a:extLst>
                  <a:ext uri="{0D108BD9-81ED-4DB2-BD59-A6C34878D82A}">
                    <a16:rowId xmlns:a16="http://schemas.microsoft.com/office/drawing/2014/main" val="10002"/>
                  </a:ext>
                </a:extLst>
              </a:tr>
              <a:tr h="405982">
                <a:tc>
                  <a:txBody>
                    <a:bodyPr/>
                    <a:lstStyle/>
                    <a:p>
                      <a:pPr algn="ctr"/>
                      <a:r>
                        <a:rPr lang="pl-PL" sz="1200" b="1" dirty="0"/>
                        <a:t>2022</a:t>
                      </a:r>
                    </a:p>
                  </a:txBody>
                  <a:tcPr anchor="ctr"/>
                </a:tc>
                <a:tc>
                  <a:txBody>
                    <a:bodyPr/>
                    <a:lstStyle/>
                    <a:p>
                      <a:pPr algn="ctr"/>
                      <a:r>
                        <a:rPr lang="pl-PL" sz="1200" kern="1200" dirty="0">
                          <a:solidFill>
                            <a:schemeClr val="dk1"/>
                          </a:solidFill>
                          <a:latin typeface="+mn-lt"/>
                          <a:ea typeface="+mn-ea"/>
                          <a:cs typeface="+mn-cs"/>
                        </a:rPr>
                        <a:t>20 330 038,80</a:t>
                      </a:r>
                      <a:endParaRPr lang="pl-PL" sz="1200" dirty="0"/>
                    </a:p>
                  </a:txBody>
                  <a:tcPr anchor="ctr"/>
                </a:tc>
                <a:tc>
                  <a:txBody>
                    <a:bodyPr/>
                    <a:lstStyle/>
                    <a:p>
                      <a:pPr algn="ctr"/>
                      <a:r>
                        <a:rPr lang="pl-PL" sz="1200" kern="1200" dirty="0">
                          <a:solidFill>
                            <a:schemeClr val="dk1"/>
                          </a:solidFill>
                          <a:latin typeface="+mn-lt"/>
                          <a:ea typeface="+mn-ea"/>
                          <a:cs typeface="+mn-cs"/>
                        </a:rPr>
                        <a:t>20 382 926,85</a:t>
                      </a:r>
                      <a:endParaRPr lang="pl-PL" sz="1200" dirty="0"/>
                    </a:p>
                  </a:txBody>
                  <a:tcPr anchor="ctr"/>
                </a:tc>
                <a:tc>
                  <a:txBody>
                    <a:bodyPr/>
                    <a:lstStyle/>
                    <a:p>
                      <a:pPr algn="ctr"/>
                      <a:r>
                        <a:rPr lang="pl-PL" sz="1200" kern="1200" dirty="0">
                          <a:solidFill>
                            <a:schemeClr val="dk1"/>
                          </a:solidFill>
                          <a:latin typeface="+mn-lt"/>
                          <a:ea typeface="+mn-ea"/>
                          <a:cs typeface="+mn-cs"/>
                        </a:rPr>
                        <a:t>-52 888,05</a:t>
                      </a:r>
                      <a:endParaRPr lang="pl-PL" sz="1200" dirty="0"/>
                    </a:p>
                  </a:txBody>
                  <a:tcPr anchor="ctr"/>
                </a:tc>
                <a:tc>
                  <a:txBody>
                    <a:bodyPr/>
                    <a:lstStyle/>
                    <a:p>
                      <a:pPr algn="ctr"/>
                      <a:r>
                        <a:rPr lang="pl-PL" sz="1200" kern="1200" dirty="0">
                          <a:solidFill>
                            <a:schemeClr val="dk1"/>
                          </a:solidFill>
                          <a:latin typeface="+mn-lt"/>
                          <a:ea typeface="+mn-ea"/>
                          <a:cs typeface="+mn-cs"/>
                        </a:rPr>
                        <a:t>21 114,00</a:t>
                      </a:r>
                      <a:endParaRPr lang="pl-PL" sz="1200" dirty="0"/>
                    </a:p>
                  </a:txBody>
                  <a:tcPr anchor="ctr"/>
                </a:tc>
                <a:tc>
                  <a:txBody>
                    <a:bodyPr/>
                    <a:lstStyle/>
                    <a:p>
                      <a:pPr algn="ctr"/>
                      <a:r>
                        <a:rPr lang="pl-PL" sz="1200" kern="1200" dirty="0">
                          <a:solidFill>
                            <a:schemeClr val="dk1"/>
                          </a:solidFill>
                          <a:latin typeface="+mn-lt"/>
                          <a:ea typeface="+mn-ea"/>
                          <a:cs typeface="+mn-cs"/>
                        </a:rPr>
                        <a:t>-74 002,05</a:t>
                      </a:r>
                      <a:endParaRPr lang="pl-PL" sz="1200" dirty="0"/>
                    </a:p>
                  </a:txBody>
                  <a:tcPr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645F4-4A45-75D3-8479-78CD6713644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D247594-9D00-D92B-762E-085A8509AC19}"/>
              </a:ext>
            </a:extLst>
          </p:cNvPr>
          <p:cNvSpPr>
            <a:spLocks noGrp="1"/>
          </p:cNvSpPr>
          <p:nvPr>
            <p:ph type="title"/>
          </p:nvPr>
        </p:nvSpPr>
        <p:spPr>
          <a:xfrm>
            <a:off x="714348" y="428610"/>
            <a:ext cx="7772400" cy="428628"/>
          </a:xfrm>
        </p:spPr>
        <p:txBody>
          <a:bodyPr>
            <a:noAutofit/>
          </a:bodyPr>
          <a:lstStyle/>
          <a:p>
            <a:pPr lvl="0"/>
            <a:r>
              <a:rPr lang="pl-PL" sz="1800" i="1" dirty="0"/>
              <a:t>5. Dane finansowe ogółem [zł]</a:t>
            </a:r>
            <a:br>
              <a:rPr lang="pl-PL" sz="1800" i="1" dirty="0"/>
            </a:br>
            <a:br>
              <a:rPr lang="pl-PL" sz="1800" i="1" dirty="0"/>
            </a:br>
            <a:br>
              <a:rPr lang="pl-PL" sz="1800" dirty="0"/>
            </a:br>
            <a:endParaRPr lang="pl-PL" sz="1800" dirty="0"/>
          </a:p>
        </p:txBody>
      </p:sp>
      <p:graphicFrame>
        <p:nvGraphicFramePr>
          <p:cNvPr id="5" name="Wykres 4">
            <a:extLst>
              <a:ext uri="{FF2B5EF4-FFF2-40B4-BE49-F238E27FC236}">
                <a16:creationId xmlns:a16="http://schemas.microsoft.com/office/drawing/2014/main" id="{F93591CC-B65A-3B73-DD0F-560FC747831F}"/>
              </a:ext>
            </a:extLst>
          </p:cNvPr>
          <p:cNvGraphicFramePr/>
          <p:nvPr>
            <p:extLst>
              <p:ext uri="{D42A27DB-BD31-4B8C-83A1-F6EECF244321}">
                <p14:modId xmlns:p14="http://schemas.microsoft.com/office/powerpoint/2010/main" val="3623965787"/>
              </p:ext>
            </p:extLst>
          </p:nvPr>
        </p:nvGraphicFramePr>
        <p:xfrm>
          <a:off x="714348" y="857238"/>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9594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433D8-8FCD-D0E4-EE3B-186E735D883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B18B98D-1BD3-6E5C-9EEB-B8104713EA6B}"/>
              </a:ext>
            </a:extLst>
          </p:cNvPr>
          <p:cNvSpPr>
            <a:spLocks noGrp="1"/>
          </p:cNvSpPr>
          <p:nvPr>
            <p:ph type="title"/>
          </p:nvPr>
        </p:nvSpPr>
        <p:spPr>
          <a:xfrm>
            <a:off x="714348" y="428610"/>
            <a:ext cx="7772400" cy="428628"/>
          </a:xfrm>
        </p:spPr>
        <p:txBody>
          <a:bodyPr>
            <a:noAutofit/>
          </a:bodyPr>
          <a:lstStyle/>
          <a:p>
            <a:pPr lvl="0"/>
            <a:r>
              <a:rPr lang="pl-PL" sz="1800" i="1" dirty="0"/>
              <a:t>5. Dane finansowe ogółem [zł]</a:t>
            </a:r>
            <a:br>
              <a:rPr lang="pl-PL" sz="1800" i="1" dirty="0"/>
            </a:b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29138C4E-5A02-5C51-6E75-F217BFA1001B}"/>
              </a:ext>
            </a:extLst>
          </p:cNvPr>
          <p:cNvGraphicFramePr/>
          <p:nvPr>
            <p:extLst>
              <p:ext uri="{D42A27DB-BD31-4B8C-83A1-F6EECF244321}">
                <p14:modId xmlns:p14="http://schemas.microsoft.com/office/powerpoint/2010/main" val="1282159434"/>
              </p:ext>
            </p:extLst>
          </p:nvPr>
        </p:nvGraphicFramePr>
        <p:xfrm>
          <a:off x="714347" y="857238"/>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6937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rmAutofit/>
          </a:bodyPr>
          <a:lstStyle/>
          <a:p>
            <a:pPr lvl="0"/>
            <a:r>
              <a:rPr lang="pl-PL" sz="1800" i="1" dirty="0"/>
              <a:t>6. Zatrudnienie</a:t>
            </a:r>
            <a:endParaRPr lang="pl-PL" sz="3200" i="1" dirty="0"/>
          </a:p>
        </p:txBody>
      </p:sp>
      <p:graphicFrame>
        <p:nvGraphicFramePr>
          <p:cNvPr id="8" name="Tabela 7"/>
          <p:cNvGraphicFramePr>
            <a:graphicFrameLocks noGrp="1"/>
          </p:cNvGraphicFramePr>
          <p:nvPr>
            <p:extLst>
              <p:ext uri="{D42A27DB-BD31-4B8C-83A1-F6EECF244321}">
                <p14:modId xmlns:p14="http://schemas.microsoft.com/office/powerpoint/2010/main" val="3520281597"/>
              </p:ext>
            </p:extLst>
          </p:nvPr>
        </p:nvGraphicFramePr>
        <p:xfrm>
          <a:off x="642910" y="1037320"/>
          <a:ext cx="7772400" cy="2720902"/>
        </p:xfrm>
        <a:graphic>
          <a:graphicData uri="http://schemas.openxmlformats.org/drawingml/2006/table">
            <a:tbl>
              <a:tblPr firstRow="1" bandRow="1">
                <a:tableStyleId>{5C22544A-7EE6-4342-B048-85BDC9FD1C3A}</a:tableStyleId>
              </a:tblPr>
              <a:tblGrid>
                <a:gridCol w="777240">
                  <a:extLst>
                    <a:ext uri="{9D8B030D-6E8A-4147-A177-3AD203B41FA5}">
                      <a16:colId xmlns:a16="http://schemas.microsoft.com/office/drawing/2014/main" val="20000"/>
                    </a:ext>
                  </a:extLst>
                </a:gridCol>
                <a:gridCol w="2442754">
                  <a:extLst>
                    <a:ext uri="{9D8B030D-6E8A-4147-A177-3AD203B41FA5}">
                      <a16:colId xmlns:a16="http://schemas.microsoft.com/office/drawing/2014/main" val="20001"/>
                    </a:ext>
                  </a:extLst>
                </a:gridCol>
                <a:gridCol w="1443446">
                  <a:extLst>
                    <a:ext uri="{9D8B030D-6E8A-4147-A177-3AD203B41FA5}">
                      <a16:colId xmlns:a16="http://schemas.microsoft.com/office/drawing/2014/main" val="20002"/>
                    </a:ext>
                  </a:extLst>
                </a:gridCol>
                <a:gridCol w="1554480">
                  <a:extLst>
                    <a:ext uri="{9D8B030D-6E8A-4147-A177-3AD203B41FA5}">
                      <a16:colId xmlns:a16="http://schemas.microsoft.com/office/drawing/2014/main" val="20003"/>
                    </a:ext>
                  </a:extLst>
                </a:gridCol>
                <a:gridCol w="1554480">
                  <a:extLst>
                    <a:ext uri="{9D8B030D-6E8A-4147-A177-3AD203B41FA5}">
                      <a16:colId xmlns:a16="http://schemas.microsoft.com/office/drawing/2014/main" val="20006"/>
                    </a:ext>
                  </a:extLst>
                </a:gridCol>
              </a:tblGrid>
              <a:tr h="711514">
                <a:tc rowSpan="2">
                  <a:txBody>
                    <a:bodyPr/>
                    <a:lstStyle/>
                    <a:p>
                      <a:pPr algn="ctr">
                        <a:lnSpc>
                          <a:spcPct val="107000"/>
                        </a:lnSpc>
                        <a:spcAft>
                          <a:spcPts val="0"/>
                        </a:spcAft>
                      </a:pPr>
                      <a:r>
                        <a:rPr lang="pl-PL" sz="1200" b="1" dirty="0">
                          <a:solidFill>
                            <a:schemeClr val="bg1"/>
                          </a:solidFill>
                          <a:latin typeface="+mn-lt"/>
                          <a:ea typeface="Times New Roman"/>
                          <a:cs typeface="Times New Roman"/>
                        </a:rPr>
                        <a:t>Lp.</a:t>
                      </a:r>
                      <a:endParaRPr lang="pl-PL" sz="1200" dirty="0">
                        <a:solidFill>
                          <a:schemeClr val="bg1"/>
                        </a:solidFill>
                        <a:latin typeface="+mn-lt"/>
                        <a:ea typeface="Calibri"/>
                        <a:cs typeface="Times New Roman"/>
                      </a:endParaRPr>
                    </a:p>
                  </a:txBody>
                  <a:tcPr marL="44450" marR="44450" marT="0" marB="0" anchor="ctr"/>
                </a:tc>
                <a:tc rowSpan="2">
                  <a:txBody>
                    <a:bodyPr/>
                    <a:lstStyle/>
                    <a:p>
                      <a:pPr algn="ctr">
                        <a:lnSpc>
                          <a:spcPct val="107000"/>
                        </a:lnSpc>
                        <a:spcAft>
                          <a:spcPts val="0"/>
                        </a:spcAft>
                      </a:pPr>
                      <a:r>
                        <a:rPr lang="pl-PL" sz="1200" b="1" dirty="0">
                          <a:solidFill>
                            <a:schemeClr val="bg1"/>
                          </a:solidFill>
                          <a:latin typeface="+mn-lt"/>
                          <a:ea typeface="Times New Roman"/>
                          <a:cs typeface="Times New Roman"/>
                        </a:rPr>
                        <a:t>Wyszczególnienie</a:t>
                      </a:r>
                      <a:endParaRPr lang="pl-PL" sz="1200" dirty="0">
                        <a:solidFill>
                          <a:schemeClr val="bg1"/>
                        </a:solidFill>
                        <a:latin typeface="+mn-lt"/>
                        <a:ea typeface="Calibri"/>
                        <a:cs typeface="Times New Roman"/>
                      </a:endParaRPr>
                    </a:p>
                  </a:txBody>
                  <a:tcPr marL="44450" marR="44450" marT="0" marB="0" anchor="ctr"/>
                </a:tc>
                <a:tc gridSpan="2">
                  <a:txBody>
                    <a:bodyPr/>
                    <a:lstStyle/>
                    <a:p>
                      <a:pPr algn="ctr">
                        <a:lnSpc>
                          <a:spcPct val="107000"/>
                        </a:lnSpc>
                        <a:spcAft>
                          <a:spcPts val="0"/>
                        </a:spcAft>
                      </a:pPr>
                      <a:r>
                        <a:rPr lang="pl-PL" sz="1200" b="1" dirty="0">
                          <a:solidFill>
                            <a:schemeClr val="bg1"/>
                          </a:solidFill>
                          <a:latin typeface="+mn-lt"/>
                          <a:ea typeface="Times New Roman"/>
                          <a:cs typeface="Times New Roman"/>
                        </a:rPr>
                        <a:t>Średnioroczne</a:t>
                      </a:r>
                      <a:br>
                        <a:rPr lang="pl-PL" sz="1200" b="1" dirty="0">
                          <a:solidFill>
                            <a:schemeClr val="bg1"/>
                          </a:solidFill>
                          <a:latin typeface="+mn-lt"/>
                          <a:ea typeface="Times New Roman"/>
                          <a:cs typeface="Times New Roman"/>
                        </a:rPr>
                      </a:br>
                      <a:r>
                        <a:rPr lang="pl-PL" sz="1200" b="1" dirty="0">
                          <a:solidFill>
                            <a:schemeClr val="bg1"/>
                          </a:solidFill>
                          <a:latin typeface="+mn-lt"/>
                          <a:ea typeface="Times New Roman"/>
                          <a:cs typeface="Times New Roman"/>
                        </a:rPr>
                        <a:t>zatrudnienie</a:t>
                      </a:r>
                      <a:br>
                        <a:rPr lang="pl-PL" sz="1200" b="1" dirty="0">
                          <a:solidFill>
                            <a:schemeClr val="bg1"/>
                          </a:solidFill>
                          <a:latin typeface="+mn-lt"/>
                          <a:ea typeface="Times New Roman"/>
                          <a:cs typeface="Times New Roman"/>
                        </a:rPr>
                      </a:br>
                      <a:r>
                        <a:rPr lang="pl-PL" sz="1200" b="1" dirty="0">
                          <a:solidFill>
                            <a:schemeClr val="bg1"/>
                          </a:solidFill>
                          <a:latin typeface="+mn-lt"/>
                          <a:ea typeface="Times New Roman"/>
                          <a:cs typeface="Times New Roman"/>
                        </a:rPr>
                        <a:t> za:</a:t>
                      </a:r>
                      <a:endParaRPr lang="pl-PL" sz="1200" dirty="0">
                        <a:solidFill>
                          <a:schemeClr val="bg1"/>
                        </a:solidFill>
                        <a:latin typeface="+mn-lt"/>
                        <a:ea typeface="Calibri"/>
                        <a:cs typeface="Times New Roman"/>
                      </a:endParaRPr>
                    </a:p>
                  </a:txBody>
                  <a:tcPr marL="44450" marR="44450" marT="0" marB="0" anchor="ctr"/>
                </a:tc>
                <a:tc hMerge="1">
                  <a:txBody>
                    <a:bodyPr/>
                    <a:lstStyle/>
                    <a:p>
                      <a:endParaRPr lang="pl-PL"/>
                    </a:p>
                  </a:txBody>
                  <a:tcPr/>
                </a:tc>
                <a:tc rowSpan="2">
                  <a:txBody>
                    <a:bodyPr/>
                    <a:lstStyle/>
                    <a:p>
                      <a:pPr algn="ctr">
                        <a:lnSpc>
                          <a:spcPct val="107000"/>
                        </a:lnSpc>
                        <a:spcAft>
                          <a:spcPts val="0"/>
                        </a:spcAft>
                      </a:pPr>
                      <a:r>
                        <a:rPr lang="pl-PL" sz="1200" b="1" dirty="0">
                          <a:solidFill>
                            <a:schemeClr val="bg1"/>
                          </a:solidFill>
                          <a:latin typeface="+mn-lt"/>
                          <a:ea typeface="Times New Roman"/>
                          <a:cs typeface="Times New Roman"/>
                        </a:rPr>
                        <a:t>Zmiana</a:t>
                      </a:r>
                      <a:br>
                        <a:rPr lang="pl-PL" sz="1200" b="1" dirty="0">
                          <a:solidFill>
                            <a:schemeClr val="bg1"/>
                          </a:solidFill>
                          <a:latin typeface="+mn-lt"/>
                          <a:ea typeface="Times New Roman"/>
                          <a:cs typeface="Times New Roman"/>
                        </a:rPr>
                      </a:br>
                      <a:r>
                        <a:rPr lang="pl-PL" sz="1200" b="1" dirty="0">
                          <a:solidFill>
                            <a:schemeClr val="bg1"/>
                          </a:solidFill>
                          <a:latin typeface="+mn-lt"/>
                          <a:ea typeface="Times New Roman"/>
                          <a:cs typeface="Times New Roman"/>
                        </a:rPr>
                        <a:t>kol. 4-3</a:t>
                      </a:r>
                      <a:endParaRPr lang="pl-PL" sz="1200" dirty="0">
                        <a:solidFill>
                          <a:schemeClr val="bg1"/>
                        </a:solidFill>
                        <a:latin typeface="+mn-lt"/>
                        <a:ea typeface="Calibri"/>
                        <a:cs typeface="Times New Roman"/>
                      </a:endParaRPr>
                    </a:p>
                  </a:txBody>
                  <a:tcPr marL="44450" marR="44450" marT="0" marB="0" anchor="ctr"/>
                </a:tc>
                <a:extLst>
                  <a:ext uri="{0D108BD9-81ED-4DB2-BD59-A6C34878D82A}">
                    <a16:rowId xmlns:a16="http://schemas.microsoft.com/office/drawing/2014/main" val="10000"/>
                  </a:ext>
                </a:extLst>
              </a:tr>
              <a:tr h="465726">
                <a:tc vMerge="1">
                  <a:txBody>
                    <a:bodyPr/>
                    <a:lstStyle/>
                    <a:p>
                      <a:endParaRPr lang="pl-PL"/>
                    </a:p>
                  </a:txBody>
                  <a:tcPr/>
                </a:tc>
                <a:tc vMerge="1">
                  <a:txBody>
                    <a:bodyPr/>
                    <a:lstStyle/>
                    <a:p>
                      <a:endParaRPr lang="pl-PL"/>
                    </a:p>
                  </a:txBody>
                  <a:tcPr/>
                </a:tc>
                <a:tc>
                  <a:txBody>
                    <a:bodyPr/>
                    <a:lstStyle/>
                    <a:p>
                      <a:pPr algn="ctr">
                        <a:lnSpc>
                          <a:spcPct val="107000"/>
                        </a:lnSpc>
                        <a:spcAft>
                          <a:spcPts val="0"/>
                        </a:spcAft>
                      </a:pPr>
                      <a:r>
                        <a:rPr lang="pl-PL" sz="1200" b="1" dirty="0">
                          <a:solidFill>
                            <a:srgbClr val="000000"/>
                          </a:solidFill>
                          <a:latin typeface="+mn-lt"/>
                          <a:ea typeface="Times New Roman"/>
                          <a:cs typeface="Times New Roman"/>
                        </a:rPr>
                        <a:t>2023 r.</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b="1" dirty="0">
                          <a:solidFill>
                            <a:srgbClr val="000000"/>
                          </a:solidFill>
                          <a:latin typeface="+mn-lt"/>
                          <a:ea typeface="Times New Roman"/>
                          <a:cs typeface="Times New Roman"/>
                        </a:rPr>
                        <a:t> 2024 r.</a:t>
                      </a:r>
                      <a:endParaRPr lang="pl-PL" sz="1200" dirty="0">
                        <a:latin typeface="+mn-lt"/>
                        <a:ea typeface="Calibri"/>
                        <a:cs typeface="Times New Roman"/>
                      </a:endParaRPr>
                    </a:p>
                  </a:txBody>
                  <a:tcPr marL="44450" marR="44450" marT="0" marB="0" anchor="ctr"/>
                </a:tc>
                <a:tc vMerge="1">
                  <a:txBody>
                    <a:bodyPr/>
                    <a:lstStyle/>
                    <a:p>
                      <a:endParaRPr lang="pl-PL"/>
                    </a:p>
                  </a:txBody>
                  <a:tcPr/>
                </a:tc>
                <a:extLst>
                  <a:ext uri="{0D108BD9-81ED-4DB2-BD59-A6C34878D82A}">
                    <a16:rowId xmlns:a16="http://schemas.microsoft.com/office/drawing/2014/main" val="10001"/>
                  </a:ext>
                </a:extLst>
              </a:tr>
              <a:tr h="325716">
                <a:tc>
                  <a:txBody>
                    <a:bodyPr/>
                    <a:lstStyle/>
                    <a:p>
                      <a:pPr algn="ctr">
                        <a:lnSpc>
                          <a:spcPct val="107000"/>
                        </a:lnSpc>
                        <a:spcAft>
                          <a:spcPts val="0"/>
                        </a:spcAft>
                      </a:pPr>
                      <a:r>
                        <a:rPr lang="pl-PL" sz="1200" dirty="0">
                          <a:solidFill>
                            <a:srgbClr val="000000"/>
                          </a:solidFill>
                          <a:latin typeface="+mn-lt"/>
                          <a:ea typeface="Times New Roman"/>
                          <a:cs typeface="Times New Roman"/>
                        </a:rPr>
                        <a:t>1.</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2.</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3.</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4.</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7.</a:t>
                      </a:r>
                      <a:endParaRPr lang="pl-PL" sz="1200" dirty="0">
                        <a:latin typeface="+mn-lt"/>
                        <a:ea typeface="Calibri"/>
                        <a:cs typeface="Times New Roman"/>
                      </a:endParaRPr>
                    </a:p>
                  </a:txBody>
                  <a:tcPr marL="44450" marR="44450" marT="0" marB="0" anchor="ctr"/>
                </a:tc>
                <a:extLst>
                  <a:ext uri="{0D108BD9-81ED-4DB2-BD59-A6C34878D82A}">
                    <a16:rowId xmlns:a16="http://schemas.microsoft.com/office/drawing/2014/main" val="10002"/>
                  </a:ext>
                </a:extLst>
              </a:tr>
              <a:tr h="405982">
                <a:tc>
                  <a:txBody>
                    <a:bodyPr/>
                    <a:lstStyle/>
                    <a:p>
                      <a:pPr algn="ctr">
                        <a:lnSpc>
                          <a:spcPct val="107000"/>
                        </a:lnSpc>
                        <a:spcAft>
                          <a:spcPts val="0"/>
                        </a:spcAft>
                      </a:pPr>
                      <a:r>
                        <a:rPr lang="pl-PL" sz="1200" dirty="0">
                          <a:solidFill>
                            <a:srgbClr val="000000"/>
                          </a:solidFill>
                          <a:latin typeface="+mn-lt"/>
                          <a:ea typeface="Times New Roman"/>
                          <a:cs typeface="Times New Roman"/>
                        </a:rPr>
                        <a:t>1.</a:t>
                      </a:r>
                      <a:endParaRPr lang="pl-PL" sz="1200" dirty="0">
                        <a:latin typeface="+mn-lt"/>
                        <a:ea typeface="Calibri"/>
                        <a:cs typeface="Times New Roman"/>
                      </a:endParaRPr>
                    </a:p>
                  </a:txBody>
                  <a:tcPr marL="44450" marR="44450" marT="0" marB="0" anchor="ctr"/>
                </a:tc>
                <a:tc>
                  <a:txBody>
                    <a:bodyPr/>
                    <a:lstStyle/>
                    <a:p>
                      <a:pPr>
                        <a:lnSpc>
                          <a:spcPct val="107000"/>
                        </a:lnSpc>
                        <a:spcAft>
                          <a:spcPts val="0"/>
                        </a:spcAft>
                      </a:pPr>
                      <a:r>
                        <a:rPr lang="pl-PL" sz="1200" dirty="0">
                          <a:solidFill>
                            <a:srgbClr val="000000"/>
                          </a:solidFill>
                          <a:latin typeface="+mn-lt"/>
                          <a:ea typeface="Times New Roman"/>
                          <a:cs typeface="Times New Roman"/>
                        </a:rPr>
                        <a:t>Stanowiska robotnicze</a:t>
                      </a:r>
                      <a:endParaRPr lang="pl-PL" sz="1200" dirty="0">
                        <a:latin typeface="+mn-lt"/>
                        <a:ea typeface="Calibri"/>
                        <a:cs typeface="Times New Roman"/>
                      </a:endParaRPr>
                    </a:p>
                  </a:txBody>
                  <a:tcPr marL="44450" marR="44450" marT="0" marB="0" anchor="ctr"/>
                </a:tc>
                <a:tc>
                  <a:txBody>
                    <a:bodyPr/>
                    <a:lstStyle/>
                    <a:p>
                      <a:pPr algn="r">
                        <a:lnSpc>
                          <a:spcPct val="107000"/>
                        </a:lnSpc>
                        <a:spcAft>
                          <a:spcPts val="0"/>
                        </a:spcAft>
                      </a:pPr>
                      <a:r>
                        <a:rPr lang="pl-PL" sz="1200" dirty="0">
                          <a:solidFill>
                            <a:srgbClr val="000000"/>
                          </a:solidFill>
                          <a:latin typeface="+mn-lt"/>
                          <a:ea typeface="Times New Roman"/>
                          <a:cs typeface="Times New Roman"/>
                        </a:rPr>
                        <a:t>34,01</a:t>
                      </a:r>
                      <a:endParaRPr lang="pl-PL" sz="1200" dirty="0">
                        <a:latin typeface="+mn-lt"/>
                        <a:ea typeface="Calibri"/>
                        <a:cs typeface="Times New Roman"/>
                      </a:endParaRPr>
                    </a:p>
                  </a:txBody>
                  <a:tcPr marL="44450" marR="44450" marT="0" marB="0" anchor="ctr"/>
                </a:tc>
                <a:tc>
                  <a:txBody>
                    <a:bodyPr/>
                    <a:lstStyle/>
                    <a:p>
                      <a:pPr algn="r">
                        <a:lnSpc>
                          <a:spcPct val="107000"/>
                        </a:lnSpc>
                        <a:spcAft>
                          <a:spcPts val="0"/>
                        </a:spcAft>
                      </a:pPr>
                      <a:r>
                        <a:rPr lang="pl-PL" sz="1200" dirty="0">
                          <a:latin typeface="+mn-lt"/>
                          <a:ea typeface="Calibri"/>
                          <a:cs typeface="Times New Roman"/>
                        </a:rPr>
                        <a:t>34,83</a:t>
                      </a:r>
                    </a:p>
                  </a:txBody>
                  <a:tcPr marL="44450" marR="44450" marT="0" marB="0" anchor="ctr"/>
                </a:tc>
                <a:tc>
                  <a:txBody>
                    <a:bodyPr/>
                    <a:lstStyle/>
                    <a:p>
                      <a:pPr algn="r">
                        <a:lnSpc>
                          <a:spcPct val="107000"/>
                        </a:lnSpc>
                        <a:spcAft>
                          <a:spcPts val="0"/>
                        </a:spcAft>
                      </a:pPr>
                      <a:r>
                        <a:rPr lang="pl-PL" sz="1200" dirty="0">
                          <a:latin typeface="+mn-lt"/>
                          <a:ea typeface="Calibri"/>
                          <a:cs typeface="Times New Roman"/>
                        </a:rPr>
                        <a:t>0,93</a:t>
                      </a:r>
                    </a:p>
                  </a:txBody>
                  <a:tcPr marL="44450" marR="44450" marT="0" marB="0" anchor="ctr"/>
                </a:tc>
                <a:extLst>
                  <a:ext uri="{0D108BD9-81ED-4DB2-BD59-A6C34878D82A}">
                    <a16:rowId xmlns:a16="http://schemas.microsoft.com/office/drawing/2014/main" val="10003"/>
                  </a:ext>
                </a:extLst>
              </a:tr>
              <a:tr h="405982">
                <a:tc>
                  <a:txBody>
                    <a:bodyPr/>
                    <a:lstStyle/>
                    <a:p>
                      <a:pPr algn="ctr">
                        <a:lnSpc>
                          <a:spcPct val="107000"/>
                        </a:lnSpc>
                        <a:spcAft>
                          <a:spcPts val="0"/>
                        </a:spcAft>
                      </a:pPr>
                      <a:r>
                        <a:rPr lang="pl-PL" sz="1200" dirty="0">
                          <a:solidFill>
                            <a:srgbClr val="000000"/>
                          </a:solidFill>
                          <a:latin typeface="+mn-lt"/>
                          <a:ea typeface="Times New Roman"/>
                          <a:cs typeface="Times New Roman"/>
                        </a:rPr>
                        <a:t>2.</a:t>
                      </a:r>
                      <a:endParaRPr lang="pl-PL" sz="1200" dirty="0">
                        <a:latin typeface="+mn-lt"/>
                        <a:ea typeface="Calibri"/>
                        <a:cs typeface="Times New Roman"/>
                      </a:endParaRPr>
                    </a:p>
                  </a:txBody>
                  <a:tcPr marL="44450" marR="44450" marT="0" marB="0" anchor="ctr"/>
                </a:tc>
                <a:tc>
                  <a:txBody>
                    <a:bodyPr/>
                    <a:lstStyle/>
                    <a:p>
                      <a:pPr>
                        <a:lnSpc>
                          <a:spcPct val="107000"/>
                        </a:lnSpc>
                        <a:spcAft>
                          <a:spcPts val="0"/>
                        </a:spcAft>
                      </a:pPr>
                      <a:r>
                        <a:rPr lang="pl-PL" sz="1200" dirty="0">
                          <a:solidFill>
                            <a:srgbClr val="000000"/>
                          </a:solidFill>
                          <a:latin typeface="+mn-lt"/>
                          <a:ea typeface="Times New Roman"/>
                          <a:cs typeface="Times New Roman"/>
                        </a:rPr>
                        <a:t>Stanowiska nierobotnicze </a:t>
                      </a:r>
                      <a:endParaRPr lang="pl-PL" sz="1200" dirty="0">
                        <a:latin typeface="+mn-lt"/>
                        <a:ea typeface="Calibri"/>
                        <a:cs typeface="Times New Roman"/>
                      </a:endParaRPr>
                    </a:p>
                  </a:txBody>
                  <a:tcPr marL="44450" marR="44450" marT="0" marB="0" anchor="ctr"/>
                </a:tc>
                <a:tc>
                  <a:txBody>
                    <a:bodyPr/>
                    <a:lstStyle/>
                    <a:p>
                      <a:pPr algn="r">
                        <a:lnSpc>
                          <a:spcPct val="107000"/>
                        </a:lnSpc>
                        <a:spcAft>
                          <a:spcPts val="0"/>
                        </a:spcAft>
                      </a:pPr>
                      <a:r>
                        <a:rPr lang="pl-PL" sz="1200" dirty="0">
                          <a:solidFill>
                            <a:srgbClr val="000000"/>
                          </a:solidFill>
                          <a:latin typeface="+mn-lt"/>
                          <a:ea typeface="Times New Roman"/>
                          <a:cs typeface="Times New Roman"/>
                        </a:rPr>
                        <a:t>17,34</a:t>
                      </a:r>
                      <a:endParaRPr lang="pl-PL" sz="1200" dirty="0">
                        <a:latin typeface="+mn-lt"/>
                        <a:ea typeface="Calibri"/>
                        <a:cs typeface="Times New Roman"/>
                      </a:endParaRPr>
                    </a:p>
                  </a:txBody>
                  <a:tcPr marL="44450" marR="44450" marT="0" marB="0" anchor="ctr"/>
                </a:tc>
                <a:tc>
                  <a:txBody>
                    <a:bodyPr/>
                    <a:lstStyle/>
                    <a:p>
                      <a:pPr algn="r">
                        <a:lnSpc>
                          <a:spcPct val="107000"/>
                        </a:lnSpc>
                        <a:spcAft>
                          <a:spcPts val="0"/>
                        </a:spcAft>
                      </a:pPr>
                      <a:r>
                        <a:rPr lang="pl-PL" sz="1200" dirty="0">
                          <a:latin typeface="+mn-lt"/>
                          <a:ea typeface="Calibri"/>
                          <a:cs typeface="Times New Roman"/>
                        </a:rPr>
                        <a:t>18,40</a:t>
                      </a:r>
                    </a:p>
                  </a:txBody>
                  <a:tcPr marL="44450" marR="44450" marT="0" marB="0" anchor="ctr"/>
                </a:tc>
                <a:tc>
                  <a:txBody>
                    <a:bodyPr/>
                    <a:lstStyle/>
                    <a:p>
                      <a:pPr algn="r">
                        <a:lnSpc>
                          <a:spcPct val="107000"/>
                        </a:lnSpc>
                        <a:spcAft>
                          <a:spcPts val="0"/>
                        </a:spcAft>
                      </a:pPr>
                      <a:r>
                        <a:rPr lang="pl-PL" sz="1200" dirty="0">
                          <a:latin typeface="+mn-lt"/>
                          <a:ea typeface="Calibri"/>
                          <a:cs typeface="Times New Roman"/>
                        </a:rPr>
                        <a:t>1,04</a:t>
                      </a:r>
                    </a:p>
                  </a:txBody>
                  <a:tcPr marL="44450" marR="44450" marT="0" marB="0" anchor="ctr"/>
                </a:tc>
                <a:extLst>
                  <a:ext uri="{0D108BD9-81ED-4DB2-BD59-A6C34878D82A}">
                    <a16:rowId xmlns:a16="http://schemas.microsoft.com/office/drawing/2014/main" val="10004"/>
                  </a:ext>
                </a:extLst>
              </a:tr>
              <a:tr h="405982">
                <a:tc>
                  <a:txBody>
                    <a:bodyPr/>
                    <a:lstStyle/>
                    <a:p>
                      <a:pPr algn="ctr">
                        <a:lnSpc>
                          <a:spcPct val="107000"/>
                        </a:lnSpc>
                        <a:spcAft>
                          <a:spcPts val="0"/>
                        </a:spcAft>
                      </a:pPr>
                      <a:r>
                        <a:rPr lang="pl-PL" sz="1200" b="1" dirty="0">
                          <a:solidFill>
                            <a:srgbClr val="000000"/>
                          </a:solidFill>
                          <a:latin typeface="+mn-lt"/>
                          <a:ea typeface="Times New Roman"/>
                          <a:cs typeface="Times New Roman"/>
                        </a:rPr>
                        <a:t>3.</a:t>
                      </a:r>
                      <a:endParaRPr lang="pl-PL" sz="1200" dirty="0">
                        <a:latin typeface="+mn-lt"/>
                        <a:ea typeface="Calibri"/>
                        <a:cs typeface="Times New Roman"/>
                      </a:endParaRPr>
                    </a:p>
                  </a:txBody>
                  <a:tcPr marL="44450" marR="44450" marT="0" marB="0" anchor="ctr"/>
                </a:tc>
                <a:tc>
                  <a:txBody>
                    <a:bodyPr/>
                    <a:lstStyle/>
                    <a:p>
                      <a:pPr>
                        <a:lnSpc>
                          <a:spcPct val="107000"/>
                        </a:lnSpc>
                        <a:spcAft>
                          <a:spcPts val="0"/>
                        </a:spcAft>
                      </a:pPr>
                      <a:r>
                        <a:rPr lang="pl-PL" sz="1200" b="1" dirty="0">
                          <a:solidFill>
                            <a:srgbClr val="000000"/>
                          </a:solidFill>
                          <a:latin typeface="+mn-lt"/>
                          <a:ea typeface="Times New Roman"/>
                          <a:cs typeface="Times New Roman"/>
                        </a:rPr>
                        <a:t>Razem</a:t>
                      </a:r>
                      <a:endParaRPr lang="pl-PL" sz="1200" dirty="0">
                        <a:latin typeface="+mn-lt"/>
                        <a:ea typeface="Calibri"/>
                        <a:cs typeface="Times New Roman"/>
                      </a:endParaRPr>
                    </a:p>
                  </a:txBody>
                  <a:tcPr marL="44450" marR="44450" marT="0" marB="0" anchor="ctr"/>
                </a:tc>
                <a:tc>
                  <a:txBody>
                    <a:bodyPr/>
                    <a:lstStyle/>
                    <a:p>
                      <a:pPr algn="r">
                        <a:lnSpc>
                          <a:spcPct val="107000"/>
                        </a:lnSpc>
                        <a:spcAft>
                          <a:spcPts val="0"/>
                        </a:spcAft>
                      </a:pPr>
                      <a:r>
                        <a:rPr lang="pl-PL" sz="1200" b="1" dirty="0">
                          <a:latin typeface="+mn-lt"/>
                          <a:ea typeface="Calibri"/>
                          <a:cs typeface="Times New Roman"/>
                        </a:rPr>
                        <a:t>51,35</a:t>
                      </a:r>
                    </a:p>
                  </a:txBody>
                  <a:tcPr marL="44450" marR="44450" marT="0" marB="0" anchor="ctr"/>
                </a:tc>
                <a:tc>
                  <a:txBody>
                    <a:bodyPr/>
                    <a:lstStyle/>
                    <a:p>
                      <a:pPr algn="r">
                        <a:lnSpc>
                          <a:spcPct val="107000"/>
                        </a:lnSpc>
                        <a:spcAft>
                          <a:spcPts val="0"/>
                        </a:spcAft>
                      </a:pPr>
                      <a:r>
                        <a:rPr lang="pl-PL" sz="1200" b="1" dirty="0">
                          <a:latin typeface="+mn-lt"/>
                          <a:ea typeface="Calibri"/>
                          <a:cs typeface="Times New Roman"/>
                        </a:rPr>
                        <a:t>53,23</a:t>
                      </a:r>
                    </a:p>
                  </a:txBody>
                  <a:tcPr marL="44450" marR="44450" marT="0" marB="0" anchor="ctr"/>
                </a:tc>
                <a:tc>
                  <a:txBody>
                    <a:bodyPr/>
                    <a:lstStyle/>
                    <a:p>
                      <a:pPr algn="r">
                        <a:lnSpc>
                          <a:spcPct val="107000"/>
                        </a:lnSpc>
                        <a:spcAft>
                          <a:spcPts val="0"/>
                        </a:spcAft>
                      </a:pPr>
                      <a:r>
                        <a:rPr lang="pl-PL" sz="1200" b="1" dirty="0">
                          <a:latin typeface="+mn-lt"/>
                          <a:ea typeface="Calibri"/>
                          <a:cs typeface="Times New Roman"/>
                        </a:rPr>
                        <a:t>0,96</a:t>
                      </a:r>
                    </a:p>
                  </a:txBody>
                  <a:tcPr marL="44450" marR="44450" marT="0" marB="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411510"/>
            <a:ext cx="8229600" cy="421556"/>
          </a:xfrm>
        </p:spPr>
        <p:txBody>
          <a:bodyPr>
            <a:normAutofit/>
          </a:bodyPr>
          <a:lstStyle/>
          <a:p>
            <a:pPr lvl="0" algn="l"/>
            <a:r>
              <a:rPr lang="pl-PL" sz="1800" b="1" dirty="0"/>
              <a:t>1. </a:t>
            </a:r>
            <a:r>
              <a:rPr lang="pl-PL" sz="1800" b="1" i="1" dirty="0"/>
              <a:t>ZAKRES DZIAŁALNOŚCI SPÓŁKI</a:t>
            </a:r>
            <a:endParaRPr lang="pl-PL" sz="3600" i="1" dirty="0"/>
          </a:p>
        </p:txBody>
      </p:sp>
      <p:sp>
        <p:nvSpPr>
          <p:cNvPr id="5" name="pole tekstowe 4">
            <a:extLst>
              <a:ext uri="{FF2B5EF4-FFF2-40B4-BE49-F238E27FC236}">
                <a16:creationId xmlns:a16="http://schemas.microsoft.com/office/drawing/2014/main" id="{0CC22DED-144F-FC13-68C1-BCAE8042767D}"/>
              </a:ext>
            </a:extLst>
          </p:cNvPr>
          <p:cNvSpPr txBox="1"/>
          <p:nvPr/>
        </p:nvSpPr>
        <p:spPr>
          <a:xfrm>
            <a:off x="611560" y="951151"/>
            <a:ext cx="3960440" cy="2833724"/>
          </a:xfrm>
          <a:prstGeom prst="rect">
            <a:avLst/>
          </a:prstGeom>
          <a:noFill/>
        </p:spPr>
        <p:txBody>
          <a:bodyPr wrap="square" rtlCol="0">
            <a:spAutoFit/>
          </a:bodyPr>
          <a:lstStyle/>
          <a:p>
            <a:pPr indent="449580" algn="just">
              <a:lnSpc>
                <a:spcPct val="150000"/>
              </a:lnSpc>
              <a:buNone/>
            </a:pPr>
            <a:r>
              <a:rPr lang="pl-PL" sz="1200" i="0" dirty="0">
                <a:effectLst/>
                <a:ea typeface="Times New Roman" panose="02020603050405020304" pitchFamily="18" charset="0"/>
              </a:rPr>
              <a:t>Podstawowym przedmiotem działalności Spółki jest wytwarzanie i zaopatrywanie w parę wodną, gorącą wodę i powietrze do układów klimatyzacyjnych – nr PKD 35.30.Z.</a:t>
            </a:r>
            <a:endParaRPr lang="pl-PL" sz="1200" i="1" dirty="0">
              <a:effectLst/>
              <a:ea typeface="Times New Roman" panose="02020603050405020304" pitchFamily="18" charset="0"/>
            </a:endParaRPr>
          </a:p>
          <a:p>
            <a:pPr indent="449580" algn="just">
              <a:lnSpc>
                <a:spcPct val="150000"/>
              </a:lnSpc>
              <a:buNone/>
            </a:pPr>
            <a:r>
              <a:rPr lang="pl-PL" sz="1200" i="0" dirty="0">
                <a:effectLst/>
                <a:ea typeface="Times New Roman" panose="02020603050405020304" pitchFamily="18" charset="0"/>
              </a:rPr>
              <a:t>Działalność ciepłowniczą Spółka prowadzi w oparciu o udzielone przez Prezesa Urzędu Regulacji Energetyki koncesje w zakresie:</a:t>
            </a:r>
            <a:endParaRPr lang="pl-PL" sz="1200" i="1" dirty="0">
              <a:effectLst/>
              <a:ea typeface="Times New Roman" panose="02020603050405020304" pitchFamily="18" charset="0"/>
            </a:endParaRPr>
          </a:p>
          <a:p>
            <a:pPr marL="361950" indent="176213" algn="just">
              <a:lnSpc>
                <a:spcPct val="150000"/>
              </a:lnSpc>
              <a:buFont typeface="Arial" panose="020B0604020202020204" pitchFamily="34" charset="0"/>
              <a:buChar char="•"/>
            </a:pPr>
            <a:r>
              <a:rPr lang="pl-PL" sz="1200" i="0" dirty="0">
                <a:effectLst/>
                <a:ea typeface="Times New Roman" panose="02020603050405020304" pitchFamily="18" charset="0"/>
              </a:rPr>
              <a:t>wytwarzanie ciepła,</a:t>
            </a:r>
            <a:endParaRPr lang="pl-PL" sz="1200" i="1" dirty="0">
              <a:effectLst/>
              <a:ea typeface="Times New Roman" panose="02020603050405020304" pitchFamily="18" charset="0"/>
            </a:endParaRPr>
          </a:p>
          <a:p>
            <a:pPr marL="361950" indent="176213" algn="just">
              <a:lnSpc>
                <a:spcPct val="150000"/>
              </a:lnSpc>
              <a:buFont typeface="Arial" panose="020B0604020202020204" pitchFamily="34" charset="0"/>
              <a:buChar char="•"/>
            </a:pPr>
            <a:r>
              <a:rPr lang="pl-PL" sz="1200" i="0" dirty="0">
                <a:effectLst/>
                <a:ea typeface="Times New Roman" panose="02020603050405020304" pitchFamily="18" charset="0"/>
              </a:rPr>
              <a:t>przesyłanie i dystrybucja ciepła.</a:t>
            </a:r>
            <a:endParaRPr lang="pl-PL" sz="1200" i="1" dirty="0">
              <a:effectLst/>
              <a:ea typeface="Times New Roman" panose="02020603050405020304" pitchFamily="18" charset="0"/>
            </a:endParaRPr>
          </a:p>
          <a:p>
            <a:pPr algn="just">
              <a:lnSpc>
                <a:spcPct val="150000"/>
              </a:lnSpc>
            </a:pPr>
            <a:r>
              <a:rPr lang="pl-PL" sz="1200" i="0" dirty="0">
                <a:effectLst/>
                <a:ea typeface="Times New Roman" panose="02020603050405020304" pitchFamily="18" charset="0"/>
              </a:rPr>
              <a:t>Ww. koncesje zostały wydane na okres od 21 września 1998 r. do dnia 31 grudnia 2040 r. </a:t>
            </a:r>
            <a:endParaRPr lang="pl-PL" sz="1200" i="1" dirty="0">
              <a:effectLst/>
              <a:ea typeface="Times New Roman" panose="02020603050405020304" pitchFamily="18" charset="0"/>
            </a:endParaRPr>
          </a:p>
        </p:txBody>
      </p:sp>
      <p:sp>
        <p:nvSpPr>
          <p:cNvPr id="3" name="pole tekstowe 2">
            <a:extLst>
              <a:ext uri="{FF2B5EF4-FFF2-40B4-BE49-F238E27FC236}">
                <a16:creationId xmlns:a16="http://schemas.microsoft.com/office/drawing/2014/main" id="{3B99DABF-62FB-A120-4EBB-A816B72A1858}"/>
              </a:ext>
            </a:extLst>
          </p:cNvPr>
          <p:cNvSpPr txBox="1"/>
          <p:nvPr/>
        </p:nvSpPr>
        <p:spPr>
          <a:xfrm>
            <a:off x="4572000" y="833066"/>
            <a:ext cx="3960440" cy="3425553"/>
          </a:xfrm>
          <a:prstGeom prst="rect">
            <a:avLst/>
          </a:prstGeom>
          <a:noFill/>
        </p:spPr>
        <p:txBody>
          <a:bodyPr wrap="square" rtlCol="0">
            <a:spAutoFit/>
          </a:bodyPr>
          <a:lstStyle/>
          <a:p>
            <a:pPr algn="just">
              <a:lnSpc>
                <a:spcPct val="120000"/>
              </a:lnSpc>
            </a:pPr>
            <a:r>
              <a:rPr lang="pl-PL" sz="1200" b="1" i="1" dirty="0">
                <a:solidFill>
                  <a:schemeClr val="tx1"/>
                </a:solidFill>
              </a:rPr>
              <a:t>Dodatkowe przedmioty działalności Spółki:</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wytwarzanie energii elektrycznej, w tym ze źródeł odnawialnych (35.11.Z),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wykonywanie instalacji elektrycznych (43.21.Z),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wykonanie instalacji wodno–kanalizacyjnych, cieplnych, gazowych i klimatyzacyjnych (43.22.Z),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pozostałe specjalistyczne roboty budowlane, gdzie indziej nie sklasyfikowane (43.99.Z),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sprzedaż hurtowa odpadów i złomu (46.77.Z),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sprzedaż hurtowa niewyspecjalizowana (46.90.Z),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wynajem i zarządzanie nieruchomościami własnymi lub dzierżawionymi (68.20.Z),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wynajem i dzierżawa pojazdów samochodowych z</a:t>
            </a:r>
            <a:r>
              <a:rPr lang="pl-PL" sz="1200" i="0" dirty="0">
                <a:effectLst/>
                <a:ea typeface="Times New Roman" panose="02020603050405020304" pitchFamily="18" charset="0"/>
              </a:rPr>
              <a:t> </a:t>
            </a:r>
            <a:r>
              <a:rPr lang="pl-PL" sz="1200" dirty="0">
                <a:solidFill>
                  <a:schemeClr val="tx1"/>
                </a:solidFill>
              </a:rPr>
              <a:t>wyłączeniem motocykli (77.12.Z)</a:t>
            </a:r>
            <a:endParaRPr lang="pl-PL" sz="1200" dirty="0"/>
          </a:p>
          <a:p>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09AF5-F37F-D275-DDB2-B74C00E8F86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2475050-3F3C-67F5-B052-7FC3D84F9C42}"/>
              </a:ext>
            </a:extLst>
          </p:cNvPr>
          <p:cNvSpPr>
            <a:spLocks noGrp="1"/>
          </p:cNvSpPr>
          <p:nvPr>
            <p:ph type="title"/>
          </p:nvPr>
        </p:nvSpPr>
        <p:spPr>
          <a:xfrm>
            <a:off x="714348" y="428610"/>
            <a:ext cx="7772400" cy="428628"/>
          </a:xfrm>
        </p:spPr>
        <p:txBody>
          <a:bodyPr>
            <a:normAutofit/>
          </a:bodyPr>
          <a:lstStyle/>
          <a:p>
            <a:pPr lvl="0"/>
            <a:r>
              <a:rPr lang="pl-PL" sz="1800" i="1" dirty="0"/>
              <a:t>6. Zatrudnienie</a:t>
            </a:r>
            <a:endParaRPr lang="pl-PL" sz="3200" i="1" dirty="0"/>
          </a:p>
        </p:txBody>
      </p:sp>
      <p:graphicFrame>
        <p:nvGraphicFramePr>
          <p:cNvPr id="5" name="Wykres 4">
            <a:extLst>
              <a:ext uri="{FF2B5EF4-FFF2-40B4-BE49-F238E27FC236}">
                <a16:creationId xmlns:a16="http://schemas.microsoft.com/office/drawing/2014/main" id="{D18F414D-2C50-78E6-C1A2-E289E1FC57BB}"/>
              </a:ext>
            </a:extLst>
          </p:cNvPr>
          <p:cNvGraphicFramePr/>
          <p:nvPr>
            <p:extLst>
              <p:ext uri="{D42A27DB-BD31-4B8C-83A1-F6EECF244321}">
                <p14:modId xmlns:p14="http://schemas.microsoft.com/office/powerpoint/2010/main" val="2719693399"/>
              </p:ext>
            </p:extLst>
          </p:nvPr>
        </p:nvGraphicFramePr>
        <p:xfrm>
          <a:off x="714348" y="857238"/>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93546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285734"/>
            <a:ext cx="7772400" cy="428628"/>
          </a:xfrm>
        </p:spPr>
        <p:txBody>
          <a:bodyPr>
            <a:noAutofit/>
          </a:bodyPr>
          <a:lstStyle/>
          <a:p>
            <a:r>
              <a:rPr lang="pl-PL" sz="1800" i="1" dirty="0"/>
              <a:t>7. Wybrane pozycje Rachunku zysków i strat [zł]</a:t>
            </a:r>
            <a:br>
              <a:rPr lang="pl-PL" sz="1800" i="1" dirty="0"/>
            </a:br>
            <a:br>
              <a:rPr lang="pl-PL" sz="1800" i="1" dirty="0"/>
            </a:br>
            <a:r>
              <a:rPr lang="pl-PL" sz="1800" dirty="0"/>
              <a:t> </a:t>
            </a:r>
          </a:p>
        </p:txBody>
      </p:sp>
      <p:graphicFrame>
        <p:nvGraphicFramePr>
          <p:cNvPr id="5" name="Tabela 4"/>
          <p:cNvGraphicFramePr>
            <a:graphicFrameLocks noGrp="1"/>
          </p:cNvGraphicFramePr>
          <p:nvPr>
            <p:extLst>
              <p:ext uri="{D42A27DB-BD31-4B8C-83A1-F6EECF244321}">
                <p14:modId xmlns:p14="http://schemas.microsoft.com/office/powerpoint/2010/main" val="4222855900"/>
              </p:ext>
            </p:extLst>
          </p:nvPr>
        </p:nvGraphicFramePr>
        <p:xfrm>
          <a:off x="1214415" y="714362"/>
          <a:ext cx="6715171" cy="4135893"/>
        </p:xfrm>
        <a:graphic>
          <a:graphicData uri="http://schemas.openxmlformats.org/drawingml/2006/table">
            <a:tbl>
              <a:tblPr firstRow="1" bandRow="1">
                <a:tableStyleId>{5C22544A-7EE6-4342-B048-85BDC9FD1C3A}</a:tableStyleId>
              </a:tblPr>
              <a:tblGrid>
                <a:gridCol w="447678">
                  <a:extLst>
                    <a:ext uri="{9D8B030D-6E8A-4147-A177-3AD203B41FA5}">
                      <a16:colId xmlns:a16="http://schemas.microsoft.com/office/drawing/2014/main" val="20000"/>
                    </a:ext>
                  </a:extLst>
                </a:gridCol>
                <a:gridCol w="2813976">
                  <a:extLst>
                    <a:ext uri="{9D8B030D-6E8A-4147-A177-3AD203B41FA5}">
                      <a16:colId xmlns:a16="http://schemas.microsoft.com/office/drawing/2014/main" val="20001"/>
                    </a:ext>
                  </a:extLst>
                </a:gridCol>
                <a:gridCol w="1248059">
                  <a:extLst>
                    <a:ext uri="{9D8B030D-6E8A-4147-A177-3AD203B41FA5}">
                      <a16:colId xmlns:a16="http://schemas.microsoft.com/office/drawing/2014/main" val="20002"/>
                    </a:ext>
                  </a:extLst>
                </a:gridCol>
                <a:gridCol w="1182193">
                  <a:extLst>
                    <a:ext uri="{9D8B030D-6E8A-4147-A177-3AD203B41FA5}">
                      <a16:colId xmlns:a16="http://schemas.microsoft.com/office/drawing/2014/main" val="20003"/>
                    </a:ext>
                  </a:extLst>
                </a:gridCol>
                <a:gridCol w="1023265">
                  <a:extLst>
                    <a:ext uri="{9D8B030D-6E8A-4147-A177-3AD203B41FA5}">
                      <a16:colId xmlns:a16="http://schemas.microsoft.com/office/drawing/2014/main" val="20004"/>
                    </a:ext>
                  </a:extLst>
                </a:gridCol>
              </a:tblGrid>
              <a:tr h="182872">
                <a:tc>
                  <a:txBody>
                    <a:bodyPr/>
                    <a:lstStyle/>
                    <a:p>
                      <a:pPr algn="ctr">
                        <a:lnSpc>
                          <a:spcPct val="115000"/>
                        </a:lnSpc>
                        <a:spcAft>
                          <a:spcPts val="1000"/>
                        </a:spcAft>
                      </a:pPr>
                      <a:r>
                        <a:rPr lang="pl-PL" sz="1100" b="1" dirty="0">
                          <a:latin typeface="Calibri"/>
                          <a:ea typeface="Calibri"/>
                          <a:cs typeface="Times New Roman"/>
                        </a:rPr>
                        <a:t>L.p.</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Wyszczególnienie</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2023 rok</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2024 rok</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Zmiany</a:t>
                      </a:r>
                      <a:r>
                        <a:rPr lang="pl-PL" sz="1100" b="1" baseline="0" dirty="0">
                          <a:latin typeface="Calibri"/>
                          <a:ea typeface="Calibri"/>
                          <a:cs typeface="Times New Roman"/>
                        </a:rPr>
                        <a:t> </a:t>
                      </a:r>
                      <a:br>
                        <a:rPr lang="pl-PL" sz="1100" b="1" baseline="0" dirty="0">
                          <a:latin typeface="Calibri"/>
                          <a:ea typeface="Calibri"/>
                          <a:cs typeface="Times New Roman"/>
                        </a:rPr>
                      </a:br>
                      <a:r>
                        <a:rPr lang="pl-PL" sz="1100" b="1" dirty="0">
                          <a:latin typeface="Calibri"/>
                          <a:ea typeface="Calibri"/>
                          <a:cs typeface="Times New Roman"/>
                        </a:rPr>
                        <a:t>kol. 4-3</a:t>
                      </a:r>
                      <a:endParaRPr lang="pl-PL" sz="1100" dirty="0">
                        <a:latin typeface="Calibri"/>
                        <a:ea typeface="Calibri"/>
                        <a:cs typeface="Times New Roman"/>
                      </a:endParaRPr>
                    </a:p>
                  </a:txBody>
                  <a:tcPr marL="68580" marR="68580" marT="0" marB="0" anchor="ctr"/>
                </a:tc>
                <a:extLst>
                  <a:ext uri="{0D108BD9-81ED-4DB2-BD59-A6C34878D82A}">
                    <a16:rowId xmlns:a16="http://schemas.microsoft.com/office/drawing/2014/main" val="10000"/>
                  </a:ext>
                </a:extLst>
              </a:tr>
              <a:tr h="135164">
                <a:tc>
                  <a:txBody>
                    <a:bodyPr/>
                    <a:lstStyle/>
                    <a:p>
                      <a:pPr algn="ctr">
                        <a:lnSpc>
                          <a:spcPct val="115000"/>
                        </a:lnSpc>
                        <a:spcAft>
                          <a:spcPts val="1000"/>
                        </a:spcAft>
                      </a:pPr>
                      <a:r>
                        <a:rPr lang="pl-PL" sz="600" dirty="0">
                          <a:latin typeface="Calibri"/>
                          <a:ea typeface="Calibri"/>
                          <a:cs typeface="Times New Roman"/>
                        </a:rPr>
                        <a:t>1.</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2.</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3.</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4.</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5.</a:t>
                      </a:r>
                    </a:p>
                  </a:txBody>
                  <a:tcPr marL="68580" marR="68580" marT="0" marB="0" anchor="ctr"/>
                </a:tc>
                <a:extLst>
                  <a:ext uri="{0D108BD9-81ED-4DB2-BD59-A6C34878D82A}">
                    <a16:rowId xmlns:a16="http://schemas.microsoft.com/office/drawing/2014/main" val="10001"/>
                  </a:ext>
                </a:extLst>
              </a:tr>
              <a:tr h="373334">
                <a:tc>
                  <a:txBody>
                    <a:bodyPr/>
                    <a:lstStyle/>
                    <a:p>
                      <a:pPr algn="ctr">
                        <a:lnSpc>
                          <a:spcPct val="115000"/>
                        </a:lnSpc>
                        <a:spcAft>
                          <a:spcPts val="1000"/>
                        </a:spcAft>
                      </a:pPr>
                      <a:r>
                        <a:rPr lang="pl-PL" sz="1100" b="1" dirty="0">
                          <a:latin typeface="Calibri"/>
                          <a:ea typeface="Calibri"/>
                          <a:cs typeface="Times New Roman"/>
                        </a:rPr>
                        <a:t>1.</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Przychody netto ze sprzedaży</a:t>
                      </a:r>
                      <a:endParaRPr lang="pl-PL" sz="1100" dirty="0">
                        <a:latin typeface="Calibri"/>
                        <a:ea typeface="Calibri"/>
                        <a:cs typeface="Times New Roman"/>
                      </a:endParaRPr>
                    </a:p>
                    <a:p>
                      <a:pPr algn="l">
                        <a:lnSpc>
                          <a:spcPct val="115000"/>
                        </a:lnSpc>
                        <a:spcAft>
                          <a:spcPts val="1000"/>
                        </a:spcAft>
                      </a:pPr>
                      <a:r>
                        <a:rPr lang="pl-PL" sz="1100" b="1" dirty="0">
                          <a:latin typeface="Calibri"/>
                          <a:ea typeface="Calibri"/>
                          <a:cs typeface="Times New Roman"/>
                        </a:rPr>
                        <a:t> i zrównane z nimi, w tym:</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25 431 020,31</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19 273 054,83</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-6 157 965,48</a:t>
                      </a:r>
                    </a:p>
                  </a:txBody>
                  <a:tcPr marL="9525" marR="9525" marT="9525" marB="0" anchor="ctr"/>
                </a:tc>
                <a:extLst>
                  <a:ext uri="{0D108BD9-81ED-4DB2-BD59-A6C34878D82A}">
                    <a16:rowId xmlns:a16="http://schemas.microsoft.com/office/drawing/2014/main" val="10002"/>
                  </a:ext>
                </a:extLst>
              </a:tr>
              <a:tr h="278747">
                <a:tc>
                  <a:txBody>
                    <a:bodyPr/>
                    <a:lstStyle/>
                    <a:p>
                      <a:pPr algn="ctr">
                        <a:lnSpc>
                          <a:spcPct val="115000"/>
                        </a:lnSpc>
                        <a:spcAft>
                          <a:spcPts val="1000"/>
                        </a:spcAft>
                      </a:pPr>
                      <a:r>
                        <a:rPr lang="pl-PL" sz="1100" dirty="0">
                          <a:latin typeface="Calibri"/>
                          <a:ea typeface="Calibri"/>
                          <a:cs typeface="Times New Roman"/>
                        </a:rPr>
                        <a:t>a.</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przychody netto ze sprzedaży produktów </a:t>
                      </a: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25 430 368,07</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18 335 104,01</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-7 095 264,06</a:t>
                      </a:r>
                    </a:p>
                  </a:txBody>
                  <a:tcPr marL="9525" marR="9525" marT="9525" marB="0" anchor="ctr"/>
                </a:tc>
                <a:extLst>
                  <a:ext uri="{0D108BD9-81ED-4DB2-BD59-A6C34878D82A}">
                    <a16:rowId xmlns:a16="http://schemas.microsoft.com/office/drawing/2014/main" val="10003"/>
                  </a:ext>
                </a:extLst>
              </a:tr>
              <a:tr h="278747">
                <a:tc>
                  <a:txBody>
                    <a:bodyPr/>
                    <a:lstStyle/>
                    <a:p>
                      <a:pPr algn="ctr">
                        <a:lnSpc>
                          <a:spcPct val="115000"/>
                        </a:lnSpc>
                        <a:spcAft>
                          <a:spcPts val="1000"/>
                        </a:spcAft>
                      </a:pPr>
                      <a:r>
                        <a:rPr lang="pl-PL" sz="1100" dirty="0">
                          <a:latin typeface="Calibri"/>
                          <a:ea typeface="Calibri"/>
                          <a:cs typeface="Times New Roman"/>
                        </a:rPr>
                        <a:t>b.</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przychody ze sprzedaży towarów i materiałów</a:t>
                      </a: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140 337,75</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140 855,10</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517,35</a:t>
                      </a:r>
                    </a:p>
                  </a:txBody>
                  <a:tcPr marL="9525" marR="9525" marT="9525" marB="0" anchor="ctr"/>
                </a:tc>
                <a:extLst>
                  <a:ext uri="{0D108BD9-81ED-4DB2-BD59-A6C34878D82A}">
                    <a16:rowId xmlns:a16="http://schemas.microsoft.com/office/drawing/2014/main" val="10004"/>
                  </a:ext>
                </a:extLst>
              </a:tr>
              <a:tr h="278747">
                <a:tc>
                  <a:txBody>
                    <a:bodyPr/>
                    <a:lstStyle/>
                    <a:p>
                      <a:pPr algn="ctr">
                        <a:lnSpc>
                          <a:spcPct val="115000"/>
                        </a:lnSpc>
                        <a:spcAft>
                          <a:spcPts val="1000"/>
                        </a:spcAft>
                      </a:pPr>
                      <a:r>
                        <a:rPr lang="pl-PL" sz="1100" b="1" dirty="0">
                          <a:latin typeface="Calibri"/>
                          <a:ea typeface="Calibri"/>
                          <a:cs typeface="Times New Roman"/>
                        </a:rPr>
                        <a:t>2.</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Koszty działalności operacyjnej, w tym :</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24 342 100,19</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18 891 135,14</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-5 450 965,05</a:t>
                      </a:r>
                    </a:p>
                  </a:txBody>
                  <a:tcPr marL="9525" marR="9525" marT="9525" marB="0" anchor="ctr"/>
                </a:tc>
                <a:extLst>
                  <a:ext uri="{0D108BD9-81ED-4DB2-BD59-A6C34878D82A}">
                    <a16:rowId xmlns:a16="http://schemas.microsoft.com/office/drawing/2014/main" val="10005"/>
                  </a:ext>
                </a:extLst>
              </a:tr>
              <a:tr h="182872">
                <a:tc>
                  <a:txBody>
                    <a:bodyPr/>
                    <a:lstStyle/>
                    <a:p>
                      <a:pPr algn="ctr">
                        <a:lnSpc>
                          <a:spcPct val="115000"/>
                        </a:lnSpc>
                        <a:spcAft>
                          <a:spcPts val="1000"/>
                        </a:spcAft>
                      </a:pPr>
                      <a:r>
                        <a:rPr lang="pl-PL" sz="1100" dirty="0">
                          <a:latin typeface="Calibri"/>
                          <a:ea typeface="Calibri"/>
                          <a:cs typeface="Times New Roman"/>
                        </a:rPr>
                        <a:t>a.</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amortyzacja</a:t>
                      </a: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1 218 579,42</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1 254 613,32</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36 033,90</a:t>
                      </a:r>
                    </a:p>
                  </a:txBody>
                  <a:tcPr marL="9525" marR="9525" marT="9525" marB="0" anchor="ctr"/>
                </a:tc>
                <a:extLst>
                  <a:ext uri="{0D108BD9-81ED-4DB2-BD59-A6C34878D82A}">
                    <a16:rowId xmlns:a16="http://schemas.microsoft.com/office/drawing/2014/main" val="10006"/>
                  </a:ext>
                </a:extLst>
              </a:tr>
              <a:tr h="182872">
                <a:tc>
                  <a:txBody>
                    <a:bodyPr/>
                    <a:lstStyle/>
                    <a:p>
                      <a:pPr algn="ctr">
                        <a:lnSpc>
                          <a:spcPct val="115000"/>
                        </a:lnSpc>
                        <a:spcAft>
                          <a:spcPts val="1000"/>
                        </a:spcAft>
                      </a:pPr>
                      <a:r>
                        <a:rPr lang="pl-PL" sz="1100" dirty="0">
                          <a:latin typeface="Calibri"/>
                          <a:ea typeface="Calibri"/>
                          <a:cs typeface="Times New Roman"/>
                        </a:rPr>
                        <a:t>b.</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zużycie materiałów i energii</a:t>
                      </a: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16 120 696,06</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9 497 915,52</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-6 622 780,54</a:t>
                      </a:r>
                    </a:p>
                  </a:txBody>
                  <a:tcPr marL="9525" marR="9525" marT="9525" marB="0" anchor="ctr"/>
                </a:tc>
                <a:extLst>
                  <a:ext uri="{0D108BD9-81ED-4DB2-BD59-A6C34878D82A}">
                    <a16:rowId xmlns:a16="http://schemas.microsoft.com/office/drawing/2014/main" val="10007"/>
                  </a:ext>
                </a:extLst>
              </a:tr>
              <a:tr h="182872">
                <a:tc>
                  <a:txBody>
                    <a:bodyPr/>
                    <a:lstStyle/>
                    <a:p>
                      <a:pPr algn="ctr">
                        <a:lnSpc>
                          <a:spcPct val="115000"/>
                        </a:lnSpc>
                        <a:spcAft>
                          <a:spcPts val="1000"/>
                        </a:spcAft>
                      </a:pPr>
                      <a:r>
                        <a:rPr lang="pl-PL" sz="1100" dirty="0">
                          <a:latin typeface="Calibri"/>
                          <a:ea typeface="Calibri"/>
                          <a:cs typeface="Times New Roman"/>
                        </a:rPr>
                        <a:t>c.</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usługi obce (w tym remonty)</a:t>
                      </a: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637 327,66</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1 456 025,41</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818 697,75</a:t>
                      </a:r>
                    </a:p>
                  </a:txBody>
                  <a:tcPr marL="9525" marR="9525" marT="9525" marB="0" anchor="ctr"/>
                </a:tc>
                <a:extLst>
                  <a:ext uri="{0D108BD9-81ED-4DB2-BD59-A6C34878D82A}">
                    <a16:rowId xmlns:a16="http://schemas.microsoft.com/office/drawing/2014/main" val="10008"/>
                  </a:ext>
                </a:extLst>
              </a:tr>
              <a:tr h="182872">
                <a:tc>
                  <a:txBody>
                    <a:bodyPr/>
                    <a:lstStyle/>
                    <a:p>
                      <a:pPr algn="ctr">
                        <a:lnSpc>
                          <a:spcPct val="115000"/>
                        </a:lnSpc>
                        <a:spcAft>
                          <a:spcPts val="1000"/>
                        </a:spcAft>
                      </a:pPr>
                      <a:r>
                        <a:rPr lang="pl-PL" sz="1100" dirty="0">
                          <a:latin typeface="Calibri"/>
                          <a:ea typeface="Calibri"/>
                          <a:cs typeface="Times New Roman"/>
                        </a:rPr>
                        <a:t>d.</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Wynagrodzenia z pochodnymi</a:t>
                      </a: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4 339 815,67</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4 608 977,24</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269 161,57</a:t>
                      </a:r>
                    </a:p>
                  </a:txBody>
                  <a:tcPr marL="9525" marR="9525" marT="9525" marB="0" anchor="ctr"/>
                </a:tc>
                <a:extLst>
                  <a:ext uri="{0D108BD9-81ED-4DB2-BD59-A6C34878D82A}">
                    <a16:rowId xmlns:a16="http://schemas.microsoft.com/office/drawing/2014/main" val="10009"/>
                  </a:ext>
                </a:extLst>
              </a:tr>
              <a:tr h="182872">
                <a:tc>
                  <a:txBody>
                    <a:bodyPr/>
                    <a:lstStyle/>
                    <a:p>
                      <a:pPr algn="ctr">
                        <a:lnSpc>
                          <a:spcPct val="115000"/>
                        </a:lnSpc>
                        <a:spcAft>
                          <a:spcPts val="1000"/>
                        </a:spcAft>
                      </a:pPr>
                      <a:r>
                        <a:rPr lang="pl-PL" sz="1100" b="1" dirty="0">
                          <a:latin typeface="Calibri"/>
                          <a:ea typeface="Calibri"/>
                          <a:cs typeface="Times New Roman"/>
                        </a:rPr>
                        <a:t>3.</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ze sprzedaży </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1 088 920,12</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381 919,69</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-707 000,43</a:t>
                      </a:r>
                    </a:p>
                  </a:txBody>
                  <a:tcPr marL="9525" marR="9525" marT="9525" marB="0" anchor="ctr"/>
                </a:tc>
                <a:extLst>
                  <a:ext uri="{0D108BD9-81ED-4DB2-BD59-A6C34878D82A}">
                    <a16:rowId xmlns:a16="http://schemas.microsoft.com/office/drawing/2014/main" val="10010"/>
                  </a:ext>
                </a:extLst>
              </a:tr>
              <a:tr h="182872">
                <a:tc>
                  <a:txBody>
                    <a:bodyPr/>
                    <a:lstStyle/>
                    <a:p>
                      <a:pPr algn="ctr">
                        <a:lnSpc>
                          <a:spcPct val="115000"/>
                        </a:lnSpc>
                        <a:spcAft>
                          <a:spcPts val="1000"/>
                        </a:spcAft>
                      </a:pPr>
                      <a:r>
                        <a:rPr lang="pl-PL" sz="1100" b="1" dirty="0">
                          <a:latin typeface="Calibri"/>
                          <a:ea typeface="Calibri"/>
                          <a:cs typeface="Times New Roman"/>
                        </a:rPr>
                        <a:t>4.</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Pozostałe przychody operacyjne</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176 450,96</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206 718,85</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30 267,89</a:t>
                      </a:r>
                    </a:p>
                  </a:txBody>
                  <a:tcPr marL="9525" marR="9525" marT="9525" marB="0" anchor="ctr"/>
                </a:tc>
                <a:extLst>
                  <a:ext uri="{0D108BD9-81ED-4DB2-BD59-A6C34878D82A}">
                    <a16:rowId xmlns:a16="http://schemas.microsoft.com/office/drawing/2014/main" val="10011"/>
                  </a:ext>
                </a:extLst>
              </a:tr>
              <a:tr h="182872">
                <a:tc>
                  <a:txBody>
                    <a:bodyPr/>
                    <a:lstStyle/>
                    <a:p>
                      <a:pPr algn="ctr">
                        <a:lnSpc>
                          <a:spcPct val="115000"/>
                        </a:lnSpc>
                        <a:spcAft>
                          <a:spcPts val="1000"/>
                        </a:spcAft>
                      </a:pPr>
                      <a:r>
                        <a:rPr lang="pl-PL" sz="1100" b="1" dirty="0">
                          <a:latin typeface="Calibri"/>
                          <a:ea typeface="Calibri"/>
                          <a:cs typeface="Times New Roman"/>
                        </a:rPr>
                        <a:t>5.</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Pozostałe koszty operacyjne</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210 886,76</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172 639,93</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-38 246,83</a:t>
                      </a:r>
                    </a:p>
                  </a:txBody>
                  <a:tcPr marL="9525" marR="9525" marT="9525" marB="0" anchor="ctr"/>
                </a:tc>
                <a:extLst>
                  <a:ext uri="{0D108BD9-81ED-4DB2-BD59-A6C34878D82A}">
                    <a16:rowId xmlns:a16="http://schemas.microsoft.com/office/drawing/2014/main" val="10012"/>
                  </a:ext>
                </a:extLst>
              </a:tr>
              <a:tr h="278747">
                <a:tc>
                  <a:txBody>
                    <a:bodyPr/>
                    <a:lstStyle/>
                    <a:p>
                      <a:pPr algn="ctr">
                        <a:lnSpc>
                          <a:spcPct val="115000"/>
                        </a:lnSpc>
                        <a:spcAft>
                          <a:spcPts val="1000"/>
                        </a:spcAft>
                      </a:pPr>
                      <a:r>
                        <a:rPr lang="pl-PL" sz="1100" b="1" dirty="0">
                          <a:latin typeface="Calibri"/>
                          <a:ea typeface="Calibri"/>
                          <a:cs typeface="Times New Roman"/>
                        </a:rPr>
                        <a:t>6.</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z działalności operacyjnej</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1 054 484,32</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415 998,61</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-638 485,71</a:t>
                      </a:r>
                    </a:p>
                  </a:txBody>
                  <a:tcPr marL="9525" marR="9525" marT="9525" marB="0" anchor="ctr"/>
                </a:tc>
                <a:extLst>
                  <a:ext uri="{0D108BD9-81ED-4DB2-BD59-A6C34878D82A}">
                    <a16:rowId xmlns:a16="http://schemas.microsoft.com/office/drawing/2014/main" val="10013"/>
                  </a:ext>
                </a:extLst>
              </a:tr>
              <a:tr h="182872">
                <a:tc>
                  <a:txBody>
                    <a:bodyPr/>
                    <a:lstStyle/>
                    <a:p>
                      <a:pPr algn="ctr">
                        <a:lnSpc>
                          <a:spcPct val="115000"/>
                        </a:lnSpc>
                        <a:spcAft>
                          <a:spcPts val="1000"/>
                        </a:spcAft>
                      </a:pPr>
                      <a:r>
                        <a:rPr lang="pl-PL" sz="1100" b="1" dirty="0">
                          <a:latin typeface="Calibri"/>
                          <a:ea typeface="Calibri"/>
                          <a:cs typeface="Times New Roman"/>
                        </a:rPr>
                        <a:t>7.</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Przychody finansowe</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11 802,83</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6 471,06</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-5 331,77</a:t>
                      </a:r>
                    </a:p>
                  </a:txBody>
                  <a:tcPr marL="9525" marR="9525" marT="9525" marB="0" anchor="ctr"/>
                </a:tc>
                <a:extLst>
                  <a:ext uri="{0D108BD9-81ED-4DB2-BD59-A6C34878D82A}">
                    <a16:rowId xmlns:a16="http://schemas.microsoft.com/office/drawing/2014/main" val="10014"/>
                  </a:ext>
                </a:extLst>
              </a:tr>
              <a:tr h="182872">
                <a:tc>
                  <a:txBody>
                    <a:bodyPr/>
                    <a:lstStyle/>
                    <a:p>
                      <a:pPr algn="ctr">
                        <a:lnSpc>
                          <a:spcPct val="115000"/>
                        </a:lnSpc>
                        <a:spcAft>
                          <a:spcPts val="1000"/>
                        </a:spcAft>
                      </a:pPr>
                      <a:r>
                        <a:rPr lang="pl-PL" sz="1100" b="1" dirty="0">
                          <a:latin typeface="Calibri"/>
                          <a:ea typeface="Calibri"/>
                          <a:cs typeface="Times New Roman"/>
                        </a:rPr>
                        <a:t>8.</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Koszty finansowe</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589 241,65</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378 369,42</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-210 872,23</a:t>
                      </a:r>
                    </a:p>
                  </a:txBody>
                  <a:tcPr marL="9525" marR="9525" marT="9525" marB="0" anchor="ctr"/>
                </a:tc>
                <a:extLst>
                  <a:ext uri="{0D108BD9-81ED-4DB2-BD59-A6C34878D82A}">
                    <a16:rowId xmlns:a16="http://schemas.microsoft.com/office/drawing/2014/main" val="10015"/>
                  </a:ext>
                </a:extLst>
              </a:tr>
              <a:tr h="182872">
                <a:tc>
                  <a:txBody>
                    <a:bodyPr/>
                    <a:lstStyle/>
                    <a:p>
                      <a:pPr algn="ctr">
                        <a:lnSpc>
                          <a:spcPct val="115000"/>
                        </a:lnSpc>
                        <a:spcAft>
                          <a:spcPts val="1000"/>
                        </a:spcAft>
                      </a:pPr>
                      <a:r>
                        <a:rPr lang="pl-PL" sz="1100" b="1" dirty="0">
                          <a:latin typeface="Calibri"/>
                          <a:ea typeface="Calibri"/>
                          <a:cs typeface="Times New Roman"/>
                        </a:rPr>
                        <a:t>9.</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brutto</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477 045,50</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44 100,25</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-432 945,25</a:t>
                      </a:r>
                    </a:p>
                  </a:txBody>
                  <a:tcPr marL="9525" marR="9525" marT="9525" marB="0" anchor="ctr"/>
                </a:tc>
                <a:extLst>
                  <a:ext uri="{0D108BD9-81ED-4DB2-BD59-A6C34878D82A}">
                    <a16:rowId xmlns:a16="http://schemas.microsoft.com/office/drawing/2014/main" val="10016"/>
                  </a:ext>
                </a:extLst>
              </a:tr>
              <a:tr h="55346">
                <a:tc>
                  <a:txBody>
                    <a:bodyPr/>
                    <a:lstStyle/>
                    <a:p>
                      <a:pPr algn="ctr">
                        <a:lnSpc>
                          <a:spcPct val="115000"/>
                        </a:lnSpc>
                        <a:spcAft>
                          <a:spcPts val="1000"/>
                        </a:spcAft>
                      </a:pPr>
                      <a:r>
                        <a:rPr lang="pl-PL" sz="1100" b="1" dirty="0">
                          <a:latin typeface="Calibri"/>
                          <a:ea typeface="Calibri"/>
                          <a:cs typeface="Times New Roman"/>
                        </a:rPr>
                        <a:t>10.</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netto</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dirty="0">
                          <a:latin typeface="Calibri"/>
                          <a:ea typeface="Calibri"/>
                          <a:cs typeface="Times New Roman"/>
                        </a:rPr>
                        <a:t>366 750,50</a:t>
                      </a:r>
                    </a:p>
                  </a:txBody>
                  <a:tcPr marL="68580" marR="68580" marT="0" marB="0" anchor="ctr"/>
                </a:tc>
                <a:tc>
                  <a:txBody>
                    <a:bodyPr/>
                    <a:lstStyle/>
                    <a:p>
                      <a:pPr algn="ctr">
                        <a:lnSpc>
                          <a:spcPct val="115000"/>
                        </a:lnSpc>
                        <a:spcAft>
                          <a:spcPts val="1000"/>
                        </a:spcAft>
                      </a:pPr>
                      <a:r>
                        <a:rPr lang="pl-PL" sz="1100" dirty="0">
                          <a:latin typeface="+mn-lt"/>
                          <a:ea typeface="Calibri"/>
                          <a:cs typeface="Times New Roman"/>
                        </a:rPr>
                        <a:t>14 179,25</a:t>
                      </a:r>
                      <a:endParaRPr lang="pl-PL" sz="1100" dirty="0">
                        <a:latin typeface="Calibri"/>
                        <a:ea typeface="Calibri"/>
                        <a:cs typeface="Times New Roman"/>
                      </a:endParaRPr>
                    </a:p>
                  </a:txBody>
                  <a:tcPr marL="68580" marR="68580" marT="0" marB="0" anchor="ctr"/>
                </a:tc>
                <a:tc>
                  <a:txBody>
                    <a:bodyPr/>
                    <a:lstStyle/>
                    <a:p>
                      <a:pPr algn="ctr" fontAlgn="b"/>
                      <a:r>
                        <a:rPr lang="pl-PL" sz="1100" b="0" i="0" u="none" strike="noStrike" dirty="0">
                          <a:solidFill>
                            <a:srgbClr val="000000"/>
                          </a:solidFill>
                          <a:effectLst/>
                          <a:latin typeface="Calibri" panose="020F0502020204030204" pitchFamily="34" charset="0"/>
                        </a:rPr>
                        <a:t>-352 571,25</a:t>
                      </a:r>
                    </a:p>
                  </a:txBody>
                  <a:tcPr marL="9525" marR="9525" marT="9525" marB="0" anchor="ctr"/>
                </a:tc>
                <a:extLst>
                  <a:ext uri="{0D108BD9-81ED-4DB2-BD59-A6C34878D82A}">
                    <a16:rowId xmlns:a16="http://schemas.microsoft.com/office/drawing/2014/main" val="10017"/>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357172"/>
            <a:ext cx="7772400" cy="428628"/>
          </a:xfrm>
        </p:spPr>
        <p:txBody>
          <a:bodyPr>
            <a:noAutofit/>
          </a:bodyPr>
          <a:lstStyle/>
          <a:p>
            <a:r>
              <a:rPr lang="pl-PL" sz="1800" i="1" dirty="0"/>
              <a:t>8. Wyjaśnienia do wybranych pozycji Rachunku zysków i strat </a:t>
            </a:r>
            <a:br>
              <a:rPr lang="pl-PL" sz="1800" i="1" dirty="0"/>
            </a:br>
            <a:r>
              <a:rPr lang="pl-PL" sz="1800" i="1" dirty="0"/>
              <a:t>za 2024 rok </a:t>
            </a:r>
            <a:br>
              <a:rPr lang="pl-PL" sz="1800" dirty="0"/>
            </a:br>
            <a:endParaRPr lang="pl-PL" sz="1800" dirty="0"/>
          </a:p>
        </p:txBody>
      </p:sp>
      <p:sp>
        <p:nvSpPr>
          <p:cNvPr id="3" name="Symbol zastępczy tekstu 2"/>
          <p:cNvSpPr>
            <a:spLocks noGrp="1"/>
          </p:cNvSpPr>
          <p:nvPr>
            <p:ph type="body" idx="1"/>
          </p:nvPr>
        </p:nvSpPr>
        <p:spPr>
          <a:xfrm>
            <a:off x="500034" y="928676"/>
            <a:ext cx="8143932" cy="3714776"/>
          </a:xfrm>
        </p:spPr>
        <p:txBody>
          <a:bodyPr anchor="t">
            <a:noAutofit/>
          </a:bodyPr>
          <a:lstStyle/>
          <a:p>
            <a:pPr indent="538163" algn="just">
              <a:lnSpc>
                <a:spcPct val="150000"/>
              </a:lnSpc>
            </a:pPr>
            <a:r>
              <a:rPr lang="pl-PL" sz="1100" dirty="0">
                <a:solidFill>
                  <a:schemeClr val="tx1"/>
                </a:solidFill>
                <a:effectLst/>
                <a:latin typeface="+mj-lt"/>
                <a:ea typeface="Times New Roman" panose="02020603050405020304" pitchFamily="18" charset="0"/>
              </a:rPr>
              <a:t>Rok obrachunkowy 2024 zamknął się w Spółce zyskiem netto w wysokości 14</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179,25 zł, natomiast za 2023r. zysk wyniósł 366</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750,50 zł, a za 2022r. wygenerowano stratę netto na poziomie 74</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002,05 zł. Wynik netto za 2024r. był niższy w porównaniu z rokiem 2023 o 352</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571,25 zł. Spółka w 2024r. wypracowała dodatni wynik finansowy na sprzedaży, który wynosi 381</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919,69 zł, przy osiągniętym za</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2023r. w wysokości 1 088 920,12 zł. </a:t>
            </a:r>
          </a:p>
          <a:p>
            <a:pPr indent="538163" algn="just">
              <a:lnSpc>
                <a:spcPct val="150000"/>
              </a:lnSpc>
            </a:pPr>
            <a:r>
              <a:rPr lang="pl-PL" sz="1100" dirty="0">
                <a:solidFill>
                  <a:schemeClr val="tx1"/>
                </a:solidFill>
                <a:effectLst/>
                <a:latin typeface="+mj-lt"/>
                <a:ea typeface="Times New Roman" panose="02020603050405020304" pitchFamily="18" charset="0"/>
              </a:rPr>
              <a:t>Koszty kalkulacyjne działalności operacyjnej dotyczące 2024r. zamknęły się kwotą 18 094 039,42 zł, a w 2023r. wyniosły 24</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481</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785,68 zł. W roku 2024r. odnotowano zmniejszenie kosztów w porównaniu z 2023 r. o 6</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387</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746,26 zł, co wynikało głównie z</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obniżenia ceny jednostkowej miału węglowego. Za 2024r. średnia cena zużycia miału węglowego wyniosła 490,94 zł/ Mg, a w 2023r. była na poziomie 1 170,56 zł/Mg. W Spółce od 2018r. został znacznie zwiększony zakres pozostałej działalności usługowo – handlowej. Wartość wykonanych usług budowlanych w 2024r. wyniosła 181 768,70 zł natomiast sprzedaż towarów wyniosła 140</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855,10 zł. </a:t>
            </a:r>
          </a:p>
          <a:p>
            <a:pPr indent="538163" algn="just">
              <a:lnSpc>
                <a:spcPct val="150000"/>
              </a:lnSpc>
            </a:pPr>
            <a:r>
              <a:rPr lang="pl-PL" sz="1100" dirty="0">
                <a:solidFill>
                  <a:schemeClr val="tx1"/>
                </a:solidFill>
                <a:effectLst/>
                <a:latin typeface="+mj-lt"/>
                <a:ea typeface="Times New Roman" panose="02020603050405020304" pitchFamily="18" charset="0"/>
              </a:rPr>
              <a:t>W 2024r. jednostka wygenerowała łączne przychody ze sprzedaży produktów i towarów w kwocie 18</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475</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959,11 zł, przy osiągniętych za 2023r. 25</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570</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705,80 zł.</a:t>
            </a:r>
          </a:p>
          <a:p>
            <a:pPr indent="538163" algn="just">
              <a:lnSpc>
                <a:spcPct val="150000"/>
              </a:lnSpc>
            </a:pPr>
            <a:r>
              <a:rPr lang="pl-PL" sz="1100" dirty="0">
                <a:solidFill>
                  <a:schemeClr val="tx1"/>
                </a:solidFill>
                <a:effectLst/>
                <a:latin typeface="+mj-lt"/>
                <a:ea typeface="Times New Roman" panose="02020603050405020304" pitchFamily="18" charset="0"/>
              </a:rPr>
              <a:t> W porównaniu z 2023r. przychody z tytułu sprzedaży produktów w 2024r. spadły o 7 095 264,06 zł. Uzyskana wartość przychodów ze sprzedaży ciepła w 2024r. wyniosła 17 750 975,34 zł i w porównaniu z rokiem poprzednim była niższa aż o 7 002 420,44 zł. </a:t>
            </a:r>
          </a:p>
          <a:p>
            <a:pPr indent="449580" algn="just">
              <a:lnSpc>
                <a:spcPct val="150000"/>
              </a:lnSpc>
            </a:pPr>
            <a:r>
              <a:rPr lang="pl-PL" sz="1000" dirty="0">
                <a:solidFill>
                  <a:schemeClr val="tx1"/>
                </a:solidFill>
                <a:effectLst/>
                <a:latin typeface="+mj-lt"/>
                <a:ea typeface="Times New Roman" panose="02020603050405020304" pitchFamily="18" charset="0"/>
              </a:rPr>
              <a:t> </a:t>
            </a:r>
          </a:p>
          <a:p>
            <a:pPr algn="just">
              <a:lnSpc>
                <a:spcPct val="150000"/>
              </a:lnSpc>
            </a:pPr>
            <a:r>
              <a:rPr lang="pl-PL" sz="1000" dirty="0">
                <a:solidFill>
                  <a:schemeClr val="tx1"/>
                </a:solidFill>
                <a:effectLst/>
                <a:latin typeface="Times New Roman" panose="02020603050405020304" pitchFamily="18" charset="0"/>
                <a:ea typeface="Times New Roman" panose="02020603050405020304" pitchFamily="18" charset="0"/>
              </a:rPr>
              <a:t>	</a:t>
            </a:r>
            <a:endParaRPr lang="pl-PL" sz="11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71472" y="357172"/>
            <a:ext cx="8143932" cy="428628"/>
          </a:xfrm>
        </p:spPr>
        <p:txBody>
          <a:bodyPr>
            <a:noAutofit/>
          </a:bodyPr>
          <a:lstStyle/>
          <a:p>
            <a:pPr defTabSz="540000"/>
            <a:r>
              <a:rPr lang="pl-PL" sz="1800" i="1" dirty="0"/>
              <a:t>8. Wyjaśnienia do wybranych pozycji Rachunku zysków i strat </a:t>
            </a:r>
            <a:br>
              <a:rPr lang="pl-PL" sz="1800" i="1" dirty="0"/>
            </a:br>
            <a:r>
              <a:rPr lang="pl-PL" sz="1800" i="1" dirty="0"/>
              <a:t>za 2024 rok –c.d.</a:t>
            </a:r>
            <a:br>
              <a:rPr lang="pl-PL" sz="1800" i="1" dirty="0"/>
            </a:br>
            <a:endParaRPr lang="pl-PL" sz="1800" i="1" dirty="0"/>
          </a:p>
        </p:txBody>
      </p:sp>
      <p:sp>
        <p:nvSpPr>
          <p:cNvPr id="3" name="Symbol zastępczy tekstu 2"/>
          <p:cNvSpPr>
            <a:spLocks noGrp="1"/>
          </p:cNvSpPr>
          <p:nvPr>
            <p:ph type="body" idx="1"/>
          </p:nvPr>
        </p:nvSpPr>
        <p:spPr>
          <a:xfrm>
            <a:off x="571472" y="987574"/>
            <a:ext cx="8143932" cy="3714776"/>
          </a:xfrm>
        </p:spPr>
        <p:txBody>
          <a:bodyPr anchor="t">
            <a:normAutofit lnSpcReduction="10000"/>
          </a:bodyPr>
          <a:lstStyle/>
          <a:p>
            <a:pPr indent="538163" algn="just" defTabSz="540000">
              <a:lnSpc>
                <a:spcPct val="150000"/>
              </a:lnSpc>
            </a:pPr>
            <a:r>
              <a:rPr lang="pl-PL" sz="1100" dirty="0">
                <a:solidFill>
                  <a:schemeClr val="tx1"/>
                </a:solidFill>
                <a:effectLst/>
                <a:latin typeface="+mj-lt"/>
                <a:ea typeface="Times New Roman" panose="02020603050405020304" pitchFamily="18" charset="0"/>
              </a:rPr>
              <a:t>Od 01 marca 2024r. w rozliczeniach z odbiorcami obowiązywała nowa taryfa dla ciepła, która została zatwierdzona przez Prezesa URE decyzją Nr OGD.4210.50.2023.368.XXI.DJ z dnia 02 lutego 2024r. Ww. taryfa dla ciepła opublikowana została w Biuletynie Branżowym Urzędu Regulacji Energetyki nr 52 (2811) z dnia 02 lutego 2024r. Średni wzrost cen i stawek opłat za ciepło wyniósł ok. 15% i</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wynikał w</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szczególności ze zwiększenia kosztów zakupu gazu ziemnego, zakresu remontów urządzeń ciepłowniczych, podwyżki płacy minimalnej od 1 stycznia i 1 lipca 2024 r., inflacyjnego wzrostu kosztów materiałów i usług oraz wzrostu amortyzacji w wyniku zrealizowania szeroko zakrojonych inwestycji dotyczących działalności koncesjonowanej. </a:t>
            </a:r>
          </a:p>
          <a:p>
            <a:pPr indent="538163" algn="just" defTabSz="540000">
              <a:lnSpc>
                <a:spcPct val="150000"/>
              </a:lnSpc>
            </a:pPr>
            <a:r>
              <a:rPr lang="pl-PL" sz="1100" dirty="0">
                <a:solidFill>
                  <a:schemeClr val="tx1"/>
                </a:solidFill>
                <a:effectLst/>
                <a:latin typeface="+mj-lt"/>
                <a:ea typeface="Times New Roman" panose="02020603050405020304" pitchFamily="18" charset="0"/>
              </a:rPr>
              <a:t>Dla porównania zmiany cen i stawek opłat za ciepło w 2023r. kształtowały się następująco: w styczniu wzrost ok. 14%, w maju obniżka ok.</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50% - źródła gazowe, a od 16 listopada z uwagi na poprawę sytuacji na rynku paliw w 2023r. i korektami cen miału węglowego w</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dół nastąpiła obniżka taryfy o ok. 40% w źródłach opalanych węglem. </a:t>
            </a:r>
          </a:p>
          <a:p>
            <a:pPr indent="538163" algn="just" defTabSz="540000">
              <a:lnSpc>
                <a:spcPct val="150000"/>
              </a:lnSpc>
            </a:pPr>
            <a:r>
              <a:rPr lang="pl-PL" sz="1100" dirty="0">
                <a:solidFill>
                  <a:schemeClr val="tx1"/>
                </a:solidFill>
                <a:effectLst/>
                <a:latin typeface="+mj-lt"/>
                <a:ea typeface="Times New Roman" panose="02020603050405020304" pitchFamily="18" charset="0"/>
              </a:rPr>
              <a:t>Podjęte przez Rząd działania złagodziły w ostatnich latach skutki wzrostu cen ciepła dla odbiorców. Ustawą z dnia 15 września 2022r. o szczególnych rozwiązaniach w zakresie niektórych źródeł ciepła w związku z sytuacją na rynku paliw (tj.. Dz.U. z 2023 poz. 1772, ze</a:t>
            </a:r>
            <a:r>
              <a:rPr lang="pl-PL" sz="1100" i="0" dirty="0">
                <a:effectLst/>
                <a:ea typeface="Times New Roman" panose="02020603050405020304" pitchFamily="18" charset="0"/>
              </a:rPr>
              <a:t> </a:t>
            </a:r>
            <a:r>
              <a:rPr lang="pl-PL" sz="1100" dirty="0">
                <a:solidFill>
                  <a:schemeClr val="tx1"/>
                </a:solidFill>
                <a:effectLst/>
                <a:latin typeface="+mj-lt"/>
                <a:ea typeface="Times New Roman" panose="02020603050405020304" pitchFamily="18" charset="0"/>
              </a:rPr>
              <a:t>zm.), w okresie od 01 października 2022 roku, wprowadzony został system dopłat dla sprzedawców ciepła dostarczanego do odbiorców uprawnionych, o których mowa w art. 4 ust.1 ww. ustawy, do których zaliczone są: gospodarstwa domowe, szpitale, żłobki, przedszkola, szkoły, domy pomocy społecznej i inne instytucje użyteczności publicznej, a także spółdzielnie mieszkaniowe, wspólnoty mieszkaniowe, które zapewniają dostawy ciepła do lokali mieszkalnych i lokali instytucji użyteczności publicznej.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85734"/>
            <a:ext cx="8143932" cy="428628"/>
          </a:xfrm>
        </p:spPr>
        <p:txBody>
          <a:bodyPr>
            <a:noAutofit/>
          </a:bodyPr>
          <a:lstStyle/>
          <a:p>
            <a:pPr defTabSz="540000"/>
            <a:r>
              <a:rPr lang="pl-PL" sz="1800" i="1" dirty="0"/>
              <a:t>8. Wyjaśnienia do wybranych pozycji Rachunku zysków i strat </a:t>
            </a:r>
            <a:br>
              <a:rPr lang="pl-PL" sz="1800" i="1" dirty="0"/>
            </a:br>
            <a:r>
              <a:rPr lang="pl-PL" sz="1800" i="1" dirty="0"/>
              <a:t>za 2024 rok – c.d.</a:t>
            </a:r>
            <a:br>
              <a:rPr lang="pl-PL" sz="2000" dirty="0"/>
            </a:br>
            <a:endParaRPr lang="pl-PL" sz="2000" dirty="0"/>
          </a:p>
        </p:txBody>
      </p:sp>
      <mc:AlternateContent xmlns:mc="http://schemas.openxmlformats.org/markup-compatibility/2006" xmlns:a14="http://schemas.microsoft.com/office/drawing/2010/main">
        <mc:Choice Requires="a14">
          <p:sp>
            <p:nvSpPr>
              <p:cNvPr id="3" name="Symbol zastępczy tekstu 2"/>
              <p:cNvSpPr>
                <a:spLocks noGrp="1"/>
              </p:cNvSpPr>
              <p:nvPr>
                <p:ph type="body" idx="1"/>
              </p:nvPr>
            </p:nvSpPr>
            <p:spPr>
              <a:xfrm>
                <a:off x="500034" y="843558"/>
                <a:ext cx="8143932" cy="3714776"/>
              </a:xfrm>
            </p:spPr>
            <p:txBody>
              <a:bodyPr anchor="t">
                <a:noAutofit/>
              </a:bodyPr>
              <a:lstStyle/>
              <a:p>
                <a:pPr indent="538163" algn="just" defTabSz="540000">
                  <a:lnSpc>
                    <a:spcPct val="150000"/>
                  </a:lnSpc>
                </a:pPr>
                <a:r>
                  <a:rPr lang="pl-PL" sz="900" dirty="0">
                    <a:solidFill>
                      <a:schemeClr val="tx1"/>
                    </a:solidFill>
                    <a:latin typeface="+mj-lt"/>
                  </a:rPr>
                  <a:t>Zastosowane przez KEC „KOMEC” w 2024r. średnie ceny wytwarzania ciepła z rekompensatą (tj. do 30.06.2024r. jednoskładnikowe nie wyższe niż 103,82</a:t>
                </a:r>
                <a:r>
                  <a:rPr lang="pl-PL" sz="900" i="0" dirty="0">
                    <a:effectLst/>
                    <a:ea typeface="Times New Roman" panose="02020603050405020304" pitchFamily="18" charset="0"/>
                  </a:rPr>
                  <a:t> </a:t>
                </a:r>
                <a:r>
                  <a:rPr lang="pl-PL" sz="900" dirty="0">
                    <a:solidFill>
                      <a:schemeClr val="tx1"/>
                    </a:solidFill>
                    <a:latin typeface="+mj-lt"/>
                  </a:rPr>
                  <a:t>zł/GJ dla źródeł węglowych i 150,95 zł/GJ dla źródeł gazowych, od 01.07.2024r. 119,39 zł/GJ dla wszystkich źródeł) wpłynęły z jednej strony na obniżenie cen ciepła dla ww.</a:t>
                </a:r>
                <a:r>
                  <a:rPr lang="pl-PL" sz="900" i="0" dirty="0">
                    <a:effectLst/>
                    <a:ea typeface="Times New Roman" panose="02020603050405020304" pitchFamily="18" charset="0"/>
                  </a:rPr>
                  <a:t> </a:t>
                </a:r>
                <a:r>
                  <a:rPr lang="pl-PL" sz="900" dirty="0">
                    <a:solidFill>
                      <a:schemeClr val="tx1"/>
                    </a:solidFill>
                    <a:latin typeface="+mj-lt"/>
                  </a:rPr>
                  <a:t>odbiorców, a z drugiej strony powstały należne wyrównania do cen ciepła dla Spółki. Wyrównania należne Spółce zaliczane są do przychodów ze sprzedaży ciepła i</a:t>
                </a:r>
                <a:r>
                  <a:rPr lang="pl-PL" sz="900" i="0" dirty="0">
                    <a:effectLst/>
                    <a:ea typeface="Times New Roman" panose="02020603050405020304" pitchFamily="18" charset="0"/>
                  </a:rPr>
                  <a:t> </a:t>
                </a:r>
                <a:r>
                  <a:rPr lang="pl-PL" sz="900" dirty="0">
                    <a:solidFill>
                      <a:schemeClr val="tx1"/>
                    </a:solidFill>
                    <a:latin typeface="+mj-lt"/>
                  </a:rPr>
                  <a:t>wypłacane na wniosek przedsiębiorstwa energetycznego przez Zarządcę Rozliczeń S.A. w Warszawie. Spółce w 2024r. przysługiwało wyrównanie do stosowanych cen z</a:t>
                </a:r>
                <a:r>
                  <a:rPr lang="pl-PL" sz="900" i="0" dirty="0">
                    <a:effectLst/>
                    <a:ea typeface="Times New Roman" panose="02020603050405020304" pitchFamily="18" charset="0"/>
                  </a:rPr>
                  <a:t> </a:t>
                </a:r>
                <a:r>
                  <a:rPr lang="pl-PL" sz="900" dirty="0">
                    <a:solidFill>
                      <a:schemeClr val="tx1"/>
                    </a:solidFill>
                    <a:latin typeface="+mj-lt"/>
                  </a:rPr>
                  <a:t>rekompensatą od 01 marca 2024r. tj. z dniem wprowadzenia nowej taryfy dla ciepła. Do 30 czerwca 2024r. dotyczyło dostawy ciepła ze źródła Mazurska 15 - gr. B.1 i</a:t>
                </a:r>
                <a:r>
                  <a:rPr lang="pl-PL" sz="900" i="0" dirty="0">
                    <a:effectLst/>
                    <a:ea typeface="Times New Roman" panose="02020603050405020304" pitchFamily="18" charset="0"/>
                  </a:rPr>
                  <a:t> </a:t>
                </a:r>
                <a:r>
                  <a:rPr lang="pl-PL" sz="900" dirty="0">
                    <a:solidFill>
                      <a:schemeClr val="tx1"/>
                    </a:solidFill>
                    <a:latin typeface="+mj-lt"/>
                  </a:rPr>
                  <a:t>Limanowskiego 22 – gr. C.1, a od 1 lipca 2024r. przysługuje jedynie do wytworzonego ciepła w źródle gazowym - gr. C.1. Wysokość wyrównania do cen ciepła za 2024r. wyniosła 100 497,20 zł netto. Kwota wynikająca z rozliczenia rekompensaty i wyrównania za okres od 22.10.2022r. do 28.02.2024r., dokonanego w 2024r. była na poziomie 134 604,04 zł netto. Dla porównania wartość dopłat do cen ciepła za 2023r. wyniosła 4 128 712,74 zł, a za 2022r. 1 135 199,27 zł.</a:t>
                </a:r>
              </a:p>
              <a:p>
                <a:pPr indent="538163" algn="just" defTabSz="540000">
                  <a:lnSpc>
                    <a:spcPct val="150000"/>
                  </a:lnSpc>
                </a:pPr>
                <a:r>
                  <a:rPr lang="pl-PL" sz="900" dirty="0">
                    <a:solidFill>
                      <a:schemeClr val="tx1"/>
                    </a:solidFill>
                    <a:latin typeface="+mj-lt"/>
                  </a:rPr>
                  <a:t>Poziom cen i opłat za ciepło i jednocześnie rentowność Spółki są uzależniona głównie od kształtowania się cen surowców do produkcji ciepła, kosztów energii elektrycznej, remontów, wynagrodzeń oraz wolumenu produkcji ciepła. Należy podkreślić, że Spółka posiada instalację (źródło przy ul. Rynkowej) emitującą gazy cieplarniane, która do dnia 15 listopada 2019r. była objęta Krajowym Planem Rozdziału Uprawnień do emisji </a:t>
                </a:r>
                <a14:m>
                  <m:oMath xmlns:m="http://schemas.openxmlformats.org/officeDocument/2006/math">
                    <m:sSub>
                      <m:sSubPr>
                        <m:ctrlPr>
                          <a:rPr lang="pl-PL" sz="900" i="1">
                            <a:solidFill>
                              <a:schemeClr val="tx1"/>
                            </a:solidFill>
                            <a:latin typeface="Cambria Math" panose="02040503050406030204" pitchFamily="18" charset="0"/>
                          </a:rPr>
                        </m:ctrlPr>
                      </m:sSubPr>
                      <m:e>
                        <m:r>
                          <m:rPr>
                            <m:sty m:val="p"/>
                          </m:rPr>
                          <a:rPr lang="pl-PL" sz="900">
                            <a:solidFill>
                              <a:schemeClr val="tx1"/>
                            </a:solidFill>
                            <a:latin typeface="Cambria Math" panose="02040503050406030204" pitchFamily="18" charset="0"/>
                          </a:rPr>
                          <m:t>CO</m:t>
                        </m:r>
                      </m:e>
                      <m:sub>
                        <m:r>
                          <a:rPr lang="pl-PL" sz="900">
                            <a:solidFill>
                              <a:schemeClr val="tx1"/>
                            </a:solidFill>
                            <a:latin typeface="Cambria Math" panose="02040503050406030204" pitchFamily="18" charset="0"/>
                          </a:rPr>
                          <m:t>2</m:t>
                        </m:r>
                      </m:sub>
                    </m:sSub>
                  </m:oMath>
                </a14:m>
                <a:r>
                  <a:rPr lang="pl-PL" sz="900" dirty="0">
                    <a:solidFill>
                      <a:schemeClr val="tx1"/>
                    </a:solidFill>
                    <a:latin typeface="+mj-lt"/>
                  </a:rPr>
                  <a:t>. W wyniku przeprowadzonej modernizacji 4 szt. kotłów w</a:t>
                </a:r>
                <a:r>
                  <a:rPr lang="pl-PL" sz="900" dirty="0">
                    <a:ea typeface="Times New Roman" panose="02020603050405020304" pitchFamily="18" charset="0"/>
                  </a:rPr>
                  <a:t> </a:t>
                </a:r>
                <a:r>
                  <a:rPr lang="pl-PL" sz="900" dirty="0">
                    <a:solidFill>
                      <a:schemeClr val="tx1"/>
                    </a:solidFill>
                    <a:latin typeface="+mj-lt"/>
                  </a:rPr>
                  <a:t>tym źródle, ww. instalacja przestała spełniać warunki ustawowe, które spowodowały wyjście z systemu EU ETS. Wobec powyższego od tej daty KEC „KOMEC” nie ma obowiązku rozliczania uprawnień do emisji dwutlenku węgla w ww. systemie, co wpłynęło odpowiednio na niższy poziom cen i stawek opłat za ciepło. Przy założeniu, że</a:t>
                </a:r>
                <a:r>
                  <a:rPr lang="pl-PL" sz="900" dirty="0">
                    <a:ea typeface="Times New Roman" panose="02020603050405020304" pitchFamily="18" charset="0"/>
                  </a:rPr>
                  <a:t> </a:t>
                </a:r>
                <a:r>
                  <a:rPr lang="pl-PL" sz="900" dirty="0">
                    <a:solidFill>
                      <a:schemeClr val="tx1"/>
                    </a:solidFill>
                    <a:latin typeface="+mj-lt"/>
                  </a:rPr>
                  <a:t>nadal ww. instalacja funkcjonowałaby w dotychczasowych warunkach można szacować, że koszt zakupu emisji dwutlenku węgla do rozliczenia z EU ETS wyniósłby ok.</a:t>
                </a:r>
                <a:r>
                  <a:rPr lang="pl-PL" sz="900" dirty="0">
                    <a:ea typeface="Times New Roman" panose="02020603050405020304" pitchFamily="18" charset="0"/>
                  </a:rPr>
                  <a:t>  </a:t>
                </a:r>
                <a:r>
                  <a:rPr lang="pl-PL" sz="900" dirty="0">
                    <a:solidFill>
                      <a:schemeClr val="tx1"/>
                    </a:solidFill>
                    <a:latin typeface="+mj-lt"/>
                  </a:rPr>
                  <a:t>5</a:t>
                </a:r>
                <a:r>
                  <a:rPr lang="pl-PL" sz="900" dirty="0">
                    <a:ea typeface="Times New Roman" panose="02020603050405020304" pitchFamily="18" charset="0"/>
                  </a:rPr>
                  <a:t> </a:t>
                </a:r>
                <a:r>
                  <a:rPr lang="pl-PL" sz="900" dirty="0">
                    <a:solidFill>
                      <a:schemeClr val="tx1"/>
                    </a:solidFill>
                    <a:latin typeface="+mj-lt"/>
                  </a:rPr>
                  <a:t>mln zł/rok (tj. przewidywany roczny zakup uprawnień do emisji </a:t>
                </a:r>
                <a14:m>
                  <m:oMath xmlns:m="http://schemas.openxmlformats.org/officeDocument/2006/math">
                    <m:sSub>
                      <m:sSubPr>
                        <m:ctrlPr>
                          <a:rPr lang="pl-PL" sz="900" i="1" smtClean="0">
                            <a:solidFill>
                              <a:schemeClr val="tx1"/>
                            </a:solidFill>
                            <a:latin typeface="Cambria Math" panose="02040503050406030204" pitchFamily="18" charset="0"/>
                          </a:rPr>
                        </m:ctrlPr>
                      </m:sSubPr>
                      <m:e>
                        <m:r>
                          <m:rPr>
                            <m:sty m:val="p"/>
                          </m:rPr>
                          <a:rPr lang="pl-PL" sz="900" b="0" i="0" smtClean="0">
                            <a:solidFill>
                              <a:schemeClr val="tx1"/>
                            </a:solidFill>
                            <a:latin typeface="Cambria Math" panose="02040503050406030204" pitchFamily="18" charset="0"/>
                          </a:rPr>
                          <m:t>CO</m:t>
                        </m:r>
                      </m:e>
                      <m:sub>
                        <m:r>
                          <a:rPr lang="pl-PL" sz="900" b="0" i="0" smtClean="0">
                            <a:solidFill>
                              <a:schemeClr val="tx1"/>
                            </a:solidFill>
                            <a:latin typeface="Cambria Math" panose="02040503050406030204" pitchFamily="18" charset="0"/>
                          </a:rPr>
                          <m:t>2</m:t>
                        </m:r>
                      </m:sub>
                    </m:sSub>
                  </m:oMath>
                </a14:m>
                <a:r>
                  <a:rPr lang="pl-PL" sz="900" dirty="0">
                    <a:solidFill>
                      <a:schemeClr val="tx1"/>
                    </a:solidFill>
                    <a:latin typeface="+mj-lt"/>
                  </a:rPr>
                  <a:t> to 15 tys. ton, w cenie 330 zł/tonę).</a:t>
                </a:r>
              </a:p>
              <a:p>
                <a:pPr algn="just" defTabSz="540000">
                  <a:lnSpc>
                    <a:spcPct val="150000"/>
                  </a:lnSpc>
                </a:pPr>
                <a:r>
                  <a:rPr lang="pl-PL" sz="900" dirty="0">
                    <a:solidFill>
                      <a:schemeClr val="tx1"/>
                    </a:solidFill>
                    <a:latin typeface="+mj-lt"/>
                  </a:rPr>
                  <a:t>Celem optymalizowania przyszłych kosztów wytwarzania i dystrybucji ciepła, niezbędne jest wytyczenie w Spółce priorytetowych, kompleksowych działań inwestycyjnych. Realizacja ww. zamierzeń powinna być poprzedzona szeroko zakrojoną analizą techniczną, prawną i ekonomiczną dokonaną przez specjalistów w przedmiotowej dziedzinie. </a:t>
                </a:r>
              </a:p>
              <a:p>
                <a:pPr algn="just" defTabSz="540000">
                  <a:lnSpc>
                    <a:spcPct val="150000"/>
                  </a:lnSpc>
                </a:pPr>
                <a:endParaRPr lang="pl-PL" sz="1000" dirty="0">
                  <a:solidFill>
                    <a:schemeClr val="tx1"/>
                  </a:solidFill>
                  <a:effectLst/>
                  <a:latin typeface="+mj-lt"/>
                  <a:ea typeface="Times New Roman" panose="02020603050405020304" pitchFamily="18" charset="0"/>
                </a:endParaRPr>
              </a:p>
              <a:p>
                <a:pPr algn="just" defTabSz="540000">
                  <a:lnSpc>
                    <a:spcPct val="150000"/>
                  </a:lnSpc>
                </a:pPr>
                <a:endParaRPr lang="pl-PL" sz="1000" dirty="0">
                  <a:solidFill>
                    <a:schemeClr val="tx1"/>
                  </a:solidFill>
                  <a:effectLst/>
                  <a:latin typeface="+mj-lt"/>
                  <a:ea typeface="Times New Roman" panose="02020603050405020304" pitchFamily="18" charset="0"/>
                </a:endParaRPr>
              </a:p>
              <a:p>
                <a:pPr algn="just" defTabSz="540000">
                  <a:lnSpc>
                    <a:spcPct val="150000"/>
                  </a:lnSpc>
                </a:pPr>
                <a:endParaRPr lang="pl-PL" sz="1000" dirty="0">
                  <a:solidFill>
                    <a:schemeClr val="tx1"/>
                  </a:solidFill>
                  <a:effectLst/>
                  <a:latin typeface="+mj-lt"/>
                  <a:ea typeface="Times New Roman" panose="02020603050405020304" pitchFamily="18" charset="0"/>
                </a:endParaRPr>
              </a:p>
              <a:p>
                <a:pPr algn="just" defTabSz="540000">
                  <a:lnSpc>
                    <a:spcPct val="150000"/>
                  </a:lnSpc>
                </a:pPr>
                <a:endParaRPr lang="pl-PL" sz="1000" dirty="0">
                  <a:solidFill>
                    <a:schemeClr val="tx1"/>
                  </a:solidFill>
                </a:endParaRPr>
              </a:p>
            </p:txBody>
          </p:sp>
        </mc:Choice>
        <mc:Fallback xmlns="">
          <p:sp>
            <p:nvSpPr>
              <p:cNvPr id="3" name="Symbol zastępczy tekstu 2"/>
              <p:cNvSpPr>
                <a:spLocks noGrp="1" noRot="1" noChangeAspect="1" noMove="1" noResize="1" noEditPoints="1" noAdjustHandles="1" noChangeArrowheads="1" noChangeShapeType="1" noTextEdit="1"/>
              </p:cNvSpPr>
              <p:nvPr>
                <p:ph type="body" idx="1"/>
              </p:nvPr>
            </p:nvSpPr>
            <p:spPr>
              <a:xfrm>
                <a:off x="500034" y="843558"/>
                <a:ext cx="8143932" cy="3714776"/>
              </a:xfrm>
              <a:blipFill>
                <a:blip r:embed="rId3"/>
                <a:stretch>
                  <a:fillRect/>
                </a:stretch>
              </a:blipFill>
            </p:spPr>
            <p:txBody>
              <a:bodyPr/>
              <a:lstStyle/>
              <a:p>
                <a:r>
                  <a:rPr lang="pl-PL">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5800" y="142858"/>
            <a:ext cx="7772400" cy="484676"/>
          </a:xfrm>
        </p:spPr>
        <p:txBody>
          <a:bodyPr>
            <a:noAutofit/>
          </a:bodyPr>
          <a:lstStyle/>
          <a:p>
            <a:r>
              <a:rPr lang="pl-PL" sz="1800" i="1" dirty="0"/>
              <a:t>9. Działalność Spółki w roku 2024 (najważniejsze zdarzenia, zrealizowane cele i osiągnięcia).</a:t>
            </a:r>
            <a:br>
              <a:rPr lang="pl-PL" sz="1800" dirty="0"/>
            </a:br>
            <a:br>
              <a:rPr lang="pl-PL" sz="1800" u="sng" dirty="0"/>
            </a:br>
            <a:br>
              <a:rPr lang="pl-PL" sz="1800" dirty="0"/>
            </a:br>
            <a:endParaRPr lang="pl-PL" sz="1800" dirty="0"/>
          </a:p>
        </p:txBody>
      </p:sp>
      <p:graphicFrame>
        <p:nvGraphicFramePr>
          <p:cNvPr id="6" name="Tabela 5">
            <a:extLst>
              <a:ext uri="{FF2B5EF4-FFF2-40B4-BE49-F238E27FC236}">
                <a16:creationId xmlns:a16="http://schemas.microsoft.com/office/drawing/2014/main" id="{033B6E57-5362-4F85-ABAD-ECD3E1A9A901}"/>
              </a:ext>
            </a:extLst>
          </p:cNvPr>
          <p:cNvGraphicFramePr>
            <a:graphicFrameLocks noGrp="1"/>
          </p:cNvGraphicFramePr>
          <p:nvPr>
            <p:extLst>
              <p:ext uri="{D42A27DB-BD31-4B8C-83A1-F6EECF244321}">
                <p14:modId xmlns:p14="http://schemas.microsoft.com/office/powerpoint/2010/main" val="3459667674"/>
              </p:ext>
            </p:extLst>
          </p:nvPr>
        </p:nvGraphicFramePr>
        <p:xfrm>
          <a:off x="919471" y="1112210"/>
          <a:ext cx="7378081" cy="3753928"/>
        </p:xfrm>
        <a:graphic>
          <a:graphicData uri="http://schemas.openxmlformats.org/drawingml/2006/table">
            <a:tbl>
              <a:tblPr>
                <a:tableStyleId>{5C22544A-7EE6-4342-B048-85BDC9FD1C3A}</a:tableStyleId>
              </a:tblPr>
              <a:tblGrid>
                <a:gridCol w="443790">
                  <a:extLst>
                    <a:ext uri="{9D8B030D-6E8A-4147-A177-3AD203B41FA5}">
                      <a16:colId xmlns:a16="http://schemas.microsoft.com/office/drawing/2014/main" val="99713266"/>
                    </a:ext>
                  </a:extLst>
                </a:gridCol>
                <a:gridCol w="4996651">
                  <a:extLst>
                    <a:ext uri="{9D8B030D-6E8A-4147-A177-3AD203B41FA5}">
                      <a16:colId xmlns:a16="http://schemas.microsoft.com/office/drawing/2014/main" val="3481454606"/>
                    </a:ext>
                  </a:extLst>
                </a:gridCol>
                <a:gridCol w="1176848">
                  <a:extLst>
                    <a:ext uri="{9D8B030D-6E8A-4147-A177-3AD203B41FA5}">
                      <a16:colId xmlns:a16="http://schemas.microsoft.com/office/drawing/2014/main" val="525031762"/>
                    </a:ext>
                  </a:extLst>
                </a:gridCol>
                <a:gridCol w="760792">
                  <a:extLst>
                    <a:ext uri="{9D8B030D-6E8A-4147-A177-3AD203B41FA5}">
                      <a16:colId xmlns:a16="http://schemas.microsoft.com/office/drawing/2014/main" val="4223726554"/>
                    </a:ext>
                  </a:extLst>
                </a:gridCol>
              </a:tblGrid>
              <a:tr h="514959">
                <a:tc>
                  <a:txBody>
                    <a:bodyPr/>
                    <a:lstStyle/>
                    <a:p>
                      <a:pPr algn="ctr" fontAlgn="ctr"/>
                      <a:r>
                        <a:rPr lang="pl-PL" sz="1100" b="1" u="none" strike="noStrike" dirty="0">
                          <a:solidFill>
                            <a:schemeClr val="bg1"/>
                          </a:solidFill>
                          <a:effectLst/>
                        </a:rPr>
                        <a:t>Lp.</a:t>
                      </a:r>
                      <a:endParaRPr lang="pl-PL" sz="1100" b="1" i="0" u="none" strike="noStrike" dirty="0">
                        <a:solidFill>
                          <a:schemeClr val="bg1"/>
                        </a:solidFill>
                        <a:effectLst/>
                        <a:latin typeface="Times New Roman" panose="02020603050405020304" pitchFamily="18" charset="0"/>
                      </a:endParaRPr>
                    </a:p>
                  </a:txBody>
                  <a:tcPr marL="5287" marR="5287" marT="5287" marB="0" anchor="ctr">
                    <a:solidFill>
                      <a:schemeClr val="accent1"/>
                    </a:solidFill>
                  </a:tcPr>
                </a:tc>
                <a:tc>
                  <a:txBody>
                    <a:bodyPr/>
                    <a:lstStyle/>
                    <a:p>
                      <a:pPr algn="ctr" fontAlgn="ctr"/>
                      <a:r>
                        <a:rPr lang="pl-PL" sz="1100" b="1" u="none" strike="noStrike" dirty="0">
                          <a:solidFill>
                            <a:schemeClr val="bg1"/>
                          </a:solidFill>
                          <a:effectLst/>
                        </a:rPr>
                        <a:t>Nazwa zadania</a:t>
                      </a:r>
                      <a:endParaRPr lang="pl-PL" sz="1100" b="1" i="0" u="none" strike="noStrike" dirty="0">
                        <a:solidFill>
                          <a:schemeClr val="bg1"/>
                        </a:solidFill>
                        <a:effectLst/>
                        <a:latin typeface="Times New Roman" panose="02020603050405020304" pitchFamily="18" charset="0"/>
                      </a:endParaRPr>
                    </a:p>
                  </a:txBody>
                  <a:tcPr marL="5287" marR="5287" marT="5287" marB="0" anchor="ctr">
                    <a:solidFill>
                      <a:schemeClr val="accent1"/>
                    </a:solidFill>
                  </a:tcPr>
                </a:tc>
                <a:tc>
                  <a:txBody>
                    <a:bodyPr/>
                    <a:lstStyle/>
                    <a:p>
                      <a:pPr algn="ctr" fontAlgn="ctr"/>
                      <a:r>
                        <a:rPr lang="pl-PL" sz="1100" b="1" u="none" strike="noStrike" dirty="0">
                          <a:solidFill>
                            <a:schemeClr val="bg1"/>
                          </a:solidFill>
                          <a:effectLst/>
                        </a:rPr>
                        <a:t>Wykonanie</a:t>
                      </a:r>
                    </a:p>
                    <a:p>
                      <a:pPr algn="ctr" fontAlgn="ctr"/>
                      <a:r>
                        <a:rPr lang="pl-PL" sz="1100" b="1" u="none" strike="noStrike" dirty="0">
                          <a:solidFill>
                            <a:schemeClr val="bg1"/>
                          </a:solidFill>
                          <a:effectLst/>
                        </a:rPr>
                        <a:t>w 2024 r.</a:t>
                      </a:r>
                    </a:p>
                    <a:p>
                      <a:pPr algn="ctr" fontAlgn="ctr"/>
                      <a:r>
                        <a:rPr lang="pl-PL" sz="1100" b="1" u="none" strike="noStrike" dirty="0">
                          <a:solidFill>
                            <a:schemeClr val="bg1"/>
                          </a:solidFill>
                          <a:effectLst/>
                        </a:rPr>
                        <a:t>[zł]</a:t>
                      </a:r>
                      <a:endParaRPr lang="pl-PL" sz="1100" b="1" i="0" u="none" strike="noStrike" dirty="0">
                        <a:solidFill>
                          <a:schemeClr val="bg1"/>
                        </a:solidFill>
                        <a:effectLst/>
                        <a:latin typeface="Times New Roman" panose="02020603050405020304" pitchFamily="18" charset="0"/>
                      </a:endParaRPr>
                    </a:p>
                  </a:txBody>
                  <a:tcPr marL="5287" marR="5287" marT="5287" marB="0" anchor="ctr">
                    <a:solidFill>
                      <a:schemeClr val="accent1"/>
                    </a:solidFill>
                  </a:tcPr>
                </a:tc>
                <a:tc>
                  <a:txBody>
                    <a:bodyPr/>
                    <a:lstStyle/>
                    <a:p>
                      <a:pPr algn="ctr" fontAlgn="ctr"/>
                      <a:r>
                        <a:rPr lang="pl-PL" sz="1100" b="1" u="none" strike="noStrike" dirty="0">
                          <a:solidFill>
                            <a:schemeClr val="bg1"/>
                          </a:solidFill>
                          <a:effectLst/>
                        </a:rPr>
                        <a:t>Sposób</a:t>
                      </a:r>
                    </a:p>
                    <a:p>
                      <a:pPr algn="ctr" fontAlgn="ctr"/>
                      <a:r>
                        <a:rPr lang="pl-PL" sz="1100" b="1" u="none" strike="noStrike" dirty="0">
                          <a:solidFill>
                            <a:schemeClr val="bg1"/>
                          </a:solidFill>
                          <a:effectLst/>
                        </a:rPr>
                        <a:t> wykonania</a:t>
                      </a:r>
                    </a:p>
                    <a:p>
                      <a:pPr algn="l" fontAlgn="ctr"/>
                      <a:r>
                        <a:rPr lang="pl-PL" sz="1100" b="1" u="none" strike="noStrike" dirty="0">
                          <a:solidFill>
                            <a:schemeClr val="bg1"/>
                          </a:solidFill>
                          <a:effectLst/>
                        </a:rPr>
                        <a:t> </a:t>
                      </a:r>
                      <a:endParaRPr lang="pl-PL" sz="1100" b="1" i="0" u="none" strike="noStrike" dirty="0">
                        <a:solidFill>
                          <a:schemeClr val="bg1"/>
                        </a:solidFill>
                        <a:effectLst/>
                        <a:latin typeface="Calibri" panose="020F0502020204030204" pitchFamily="34" charset="0"/>
                      </a:endParaRPr>
                    </a:p>
                  </a:txBody>
                  <a:tcPr marL="5287" marR="5287" marT="5287" marB="0" anchor="ctr">
                    <a:solidFill>
                      <a:schemeClr val="accent1"/>
                    </a:solidFill>
                  </a:tcPr>
                </a:tc>
                <a:extLst>
                  <a:ext uri="{0D108BD9-81ED-4DB2-BD59-A6C34878D82A}">
                    <a16:rowId xmlns:a16="http://schemas.microsoft.com/office/drawing/2014/main" val="2658719743"/>
                  </a:ext>
                </a:extLst>
              </a:tr>
              <a:tr h="157742">
                <a:tc>
                  <a:txBody>
                    <a:bodyPr/>
                    <a:lstStyle/>
                    <a:p>
                      <a:pPr algn="ctr" fontAlgn="ctr"/>
                      <a:r>
                        <a:rPr lang="pl-PL" sz="800" u="none" strike="noStrike" dirty="0">
                          <a:effectLst/>
                        </a:rPr>
                        <a:t>1.</a:t>
                      </a:r>
                      <a:endParaRPr lang="pl-PL" sz="8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800" u="none" strike="noStrike" dirty="0">
                          <a:effectLst/>
                        </a:rPr>
                        <a:t>2.</a:t>
                      </a:r>
                      <a:endParaRPr lang="pl-PL" sz="8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800" u="none" strike="noStrike" dirty="0">
                          <a:effectLst/>
                        </a:rPr>
                        <a:t>3.</a:t>
                      </a:r>
                      <a:endParaRPr lang="pl-PL" sz="8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800" u="none" strike="noStrike" dirty="0">
                          <a:effectLst/>
                        </a:rPr>
                        <a:t>4.</a:t>
                      </a:r>
                      <a:endParaRPr lang="pl-PL" sz="8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2297092249"/>
                  </a:ext>
                </a:extLst>
              </a:tr>
              <a:tr h="310661">
                <a:tc>
                  <a:txBody>
                    <a:bodyPr/>
                    <a:lstStyle/>
                    <a:p>
                      <a:pPr algn="ctr" fontAlgn="ctr"/>
                      <a:r>
                        <a:rPr lang="pl-PL" sz="1100" u="none" strike="noStrike" dirty="0">
                          <a:effectLst/>
                        </a:rPr>
                        <a:t>1.</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just" fontAlgn="ctr"/>
                      <a:r>
                        <a:rPr lang="pl-PL" sz="1100" u="none" strike="noStrike" dirty="0">
                          <a:effectLst/>
                        </a:rPr>
                        <a:t>Roboty modernizacyjne kotła WR-5 nr technologiczny K4 zainstalowanego w ciepłowni na ul. Rynkowej </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190 000,00</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zlecony</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1056593875"/>
                  </a:ext>
                </a:extLst>
              </a:tr>
              <a:tr h="413163">
                <a:tc>
                  <a:txBody>
                    <a:bodyPr/>
                    <a:lstStyle/>
                    <a:p>
                      <a:pPr algn="ctr" fontAlgn="ctr"/>
                      <a:r>
                        <a:rPr lang="pl-PL" sz="1100" u="none" strike="noStrike" dirty="0">
                          <a:effectLst/>
                        </a:rPr>
                        <a:t>2.</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just" fontAlgn="ctr"/>
                      <a:r>
                        <a:rPr lang="pl-PL" sz="1100" u="none" strike="noStrike" dirty="0">
                          <a:effectLst/>
                        </a:rPr>
                        <a:t>Dostosowanie systemu odpylania ciepłowni przy ul. Rynkowej 3 w Kętrzynie do nowych wymogów emisyjnych - etap I - w 2024 roku wykonanie dokumentacji projektowej</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58 767,00</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zlecony</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788414152"/>
                  </a:ext>
                </a:extLst>
              </a:tr>
              <a:tr h="276757">
                <a:tc>
                  <a:txBody>
                    <a:bodyPr/>
                    <a:lstStyle/>
                    <a:p>
                      <a:pPr algn="ctr" fontAlgn="ctr"/>
                      <a:r>
                        <a:rPr lang="pl-PL" sz="1100" u="none" strike="noStrike" dirty="0">
                          <a:effectLst/>
                        </a:rPr>
                        <a:t>3.</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just" fontAlgn="ctr"/>
                      <a:r>
                        <a:rPr lang="pl-PL" sz="1100" u="none" strike="noStrike" dirty="0">
                          <a:effectLst/>
                        </a:rPr>
                        <a:t>Wykonanie nowych bram wjazdowych na kotłowniach przy ul. Rynkowej 3 i Mazurskiej 15 A</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54 225,02</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zlecony</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3855846554"/>
                  </a:ext>
                </a:extLst>
              </a:tr>
              <a:tr h="343064">
                <a:tc>
                  <a:txBody>
                    <a:bodyPr/>
                    <a:lstStyle/>
                    <a:p>
                      <a:pPr algn="ctr" fontAlgn="ctr"/>
                      <a:r>
                        <a:rPr lang="pl-PL" sz="1100" u="none" strike="noStrike" dirty="0">
                          <a:effectLst/>
                        </a:rPr>
                        <a:t>4.</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just" fontAlgn="ctr"/>
                      <a:r>
                        <a:rPr lang="pl-PL" sz="1100" u="none" strike="noStrike" dirty="0">
                          <a:effectLst/>
                        </a:rPr>
                        <a:t>Wymiana sieci kanałowych na preizolowane wzdłuż ul. Jagiełły  na terenie byłego MTI (działki 3-9/1, 3-10/26) - część południowa MTI</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324 540,17</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zlecony</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3797217562"/>
                  </a:ext>
                </a:extLst>
              </a:tr>
              <a:tr h="413163">
                <a:tc>
                  <a:txBody>
                    <a:bodyPr/>
                    <a:lstStyle/>
                    <a:p>
                      <a:pPr algn="ctr" fontAlgn="ctr"/>
                      <a:r>
                        <a:rPr lang="pl-PL" sz="1100" u="none" strike="noStrike" dirty="0">
                          <a:effectLst/>
                        </a:rPr>
                        <a:t>5.</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just" fontAlgn="ctr"/>
                      <a:r>
                        <a:rPr lang="pl-PL" sz="1100" u="none" strike="noStrike" dirty="0">
                          <a:effectLst/>
                        </a:rPr>
                        <a:t>Wymiana sieci kanałowych na preizolowane na osiedlu Piastowskim (w 2024 roku dokończenie odcinka w ul. Jagiełły + odcinek przy ul. Piastowskiej)</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569 744,63</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zlecony</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3311755973"/>
                  </a:ext>
                </a:extLst>
              </a:tr>
              <a:tr h="549569">
                <a:tc>
                  <a:txBody>
                    <a:bodyPr/>
                    <a:lstStyle/>
                    <a:p>
                      <a:pPr algn="ctr" fontAlgn="ctr"/>
                      <a:r>
                        <a:rPr lang="pl-PL" sz="1100" u="none" strike="noStrike" dirty="0">
                          <a:effectLst/>
                        </a:rPr>
                        <a:t>6.</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just" fontAlgn="ctr"/>
                      <a:r>
                        <a:rPr lang="pl-PL" sz="1100" u="none" strike="noStrike" dirty="0">
                          <a:effectLst/>
                        </a:rPr>
                        <a:t>Przebudowa istniejącej sieci ciepłowniczej kanałowej na preizolowaną c.o. 2xfi200/315mm i 2x125/225mm, wraz z przyłączami do budynków od dn. 80 do dni 40mm w ciągu ulic Moniuszki i Mazurskiej w Kętrzynie</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180 000,00</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zlecony</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406428012"/>
                  </a:ext>
                </a:extLst>
              </a:tr>
              <a:tr h="463580">
                <a:tc>
                  <a:txBody>
                    <a:bodyPr/>
                    <a:lstStyle/>
                    <a:p>
                      <a:pPr algn="ctr" fontAlgn="ctr"/>
                      <a:r>
                        <a:rPr lang="pl-PL" sz="1100" u="none" strike="noStrike" dirty="0">
                          <a:effectLst/>
                        </a:rPr>
                        <a:t>7.</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l" fontAlgn="ctr"/>
                      <a:r>
                        <a:rPr lang="pl-PL" sz="1100" u="none" strike="noStrike" dirty="0">
                          <a:effectLst/>
                        </a:rPr>
                        <a:t>Zakupy inwestycyjne:</a:t>
                      </a:r>
                      <a:br>
                        <a:rPr lang="pl-PL" sz="1100" u="none" strike="noStrike" dirty="0">
                          <a:effectLst/>
                        </a:rPr>
                      </a:br>
                      <a:r>
                        <a:rPr lang="pl-PL" sz="1100" u="none" strike="noStrike" dirty="0">
                          <a:effectLst/>
                        </a:rPr>
                        <a:t>* nowa sprężarka na kotłowni Rynkowa 3 </a:t>
                      </a:r>
                      <a:br>
                        <a:rPr lang="pl-PL" sz="1100" u="none" strike="noStrike" dirty="0">
                          <a:effectLst/>
                        </a:rPr>
                      </a:br>
                      <a:r>
                        <a:rPr lang="pl-PL" sz="1100" u="none" strike="noStrike" dirty="0">
                          <a:effectLst/>
                        </a:rPr>
                        <a:t>* centralne UPS dla budynku Dworcowa 6 </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r" fontAlgn="ctr"/>
                      <a:r>
                        <a:rPr lang="pl-PL" sz="1100" u="none" strike="noStrike" dirty="0">
                          <a:effectLst/>
                        </a:rPr>
                        <a:t>65 839,26</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1100" u="none" strike="noStrike" dirty="0">
                          <a:effectLst/>
                        </a:rPr>
                        <a:t> </a:t>
                      </a:r>
                      <a:endParaRPr lang="pl-PL" sz="11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3047719936"/>
                  </a:ext>
                </a:extLst>
              </a:tr>
              <a:tr h="157742">
                <a:tc gridSpan="2">
                  <a:txBody>
                    <a:bodyPr/>
                    <a:lstStyle/>
                    <a:p>
                      <a:pPr algn="ctr" fontAlgn="ctr"/>
                      <a:r>
                        <a:rPr lang="pl-PL" sz="1100" b="1" u="none" strike="noStrike" dirty="0">
                          <a:effectLst/>
                        </a:rPr>
                        <a:t>Razem:</a:t>
                      </a:r>
                      <a:endParaRPr lang="pl-PL" sz="1100" b="1" i="0" u="none" strike="noStrike" dirty="0">
                        <a:solidFill>
                          <a:srgbClr val="000000"/>
                        </a:solidFill>
                        <a:effectLst/>
                        <a:latin typeface="Times New Roman" panose="02020603050405020304" pitchFamily="18" charset="0"/>
                      </a:endParaRPr>
                    </a:p>
                  </a:txBody>
                  <a:tcPr marL="5287" marR="5287" marT="5287" marB="0" anchor="ctr"/>
                </a:tc>
                <a:tc hMerge="1">
                  <a:txBody>
                    <a:bodyPr/>
                    <a:lstStyle/>
                    <a:p>
                      <a:endParaRPr lang="pl-PL"/>
                    </a:p>
                  </a:txBody>
                  <a:tcPr/>
                </a:tc>
                <a:tc>
                  <a:txBody>
                    <a:bodyPr/>
                    <a:lstStyle/>
                    <a:p>
                      <a:pPr algn="r" fontAlgn="ctr"/>
                      <a:r>
                        <a:rPr lang="pl-PL" sz="1100" b="1" u="none" strike="noStrike" dirty="0">
                          <a:effectLst/>
                        </a:rPr>
                        <a:t>1 443 116,08</a:t>
                      </a:r>
                      <a:endParaRPr lang="pl-PL" sz="1100" b="1"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l" fontAlgn="ctr"/>
                      <a:r>
                        <a:rPr lang="pl-PL" sz="1100" u="none" strike="noStrike" dirty="0">
                          <a:effectLst/>
                        </a:rPr>
                        <a:t> </a:t>
                      </a:r>
                      <a:endParaRPr lang="pl-PL" sz="1100" b="1"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3297298077"/>
                  </a:ext>
                </a:extLst>
              </a:tr>
            </a:tbl>
          </a:graphicData>
        </a:graphic>
      </p:graphicFrame>
      <p:sp>
        <p:nvSpPr>
          <p:cNvPr id="3" name="pole tekstowe 2">
            <a:extLst>
              <a:ext uri="{FF2B5EF4-FFF2-40B4-BE49-F238E27FC236}">
                <a16:creationId xmlns:a16="http://schemas.microsoft.com/office/drawing/2014/main" id="{87550B92-1CEF-CDFC-77BE-EB86A806B187}"/>
              </a:ext>
            </a:extLst>
          </p:cNvPr>
          <p:cNvSpPr txBox="1"/>
          <p:nvPr/>
        </p:nvSpPr>
        <p:spPr>
          <a:xfrm>
            <a:off x="2394519" y="773656"/>
            <a:ext cx="4427984" cy="338554"/>
          </a:xfrm>
          <a:prstGeom prst="rect">
            <a:avLst/>
          </a:prstGeom>
          <a:noFill/>
        </p:spPr>
        <p:txBody>
          <a:bodyPr wrap="square" rtlCol="0">
            <a:spAutoFit/>
          </a:bodyPr>
          <a:lstStyle/>
          <a:p>
            <a:pPr algn="ctr"/>
            <a:r>
              <a:rPr lang="pl-PL" sz="1600" dirty="0"/>
              <a:t>R</a:t>
            </a:r>
            <a:r>
              <a:rPr lang="x-none" sz="1600" dirty="0"/>
              <a:t>EALIZACJA</a:t>
            </a:r>
            <a:r>
              <a:rPr lang="pl-PL" sz="1600" dirty="0"/>
              <a:t> </a:t>
            </a:r>
            <a:r>
              <a:rPr lang="x-none" sz="1600" dirty="0"/>
              <a:t>ZADAŃ</a:t>
            </a:r>
            <a:r>
              <a:rPr lang="pl-PL" sz="1600" dirty="0"/>
              <a:t> </a:t>
            </a:r>
            <a:r>
              <a:rPr lang="x-none" sz="1600" dirty="0"/>
              <a:t>INWESTYCYJNYCH</a:t>
            </a:r>
            <a:r>
              <a:rPr lang="pl-PL" sz="1600" dirty="0"/>
              <a:t> </a:t>
            </a:r>
            <a:r>
              <a:rPr lang="x-none" sz="1600" dirty="0"/>
              <a:t>ZA</a:t>
            </a:r>
            <a:r>
              <a:rPr lang="pl-PL" sz="1600" dirty="0"/>
              <a:t> </a:t>
            </a:r>
            <a:r>
              <a:rPr lang="x-none" sz="1600" dirty="0"/>
              <a:t>20</a:t>
            </a:r>
            <a:r>
              <a:rPr lang="pl-PL" sz="1600" dirty="0"/>
              <a:t>24 </a:t>
            </a:r>
            <a:r>
              <a:rPr lang="x-none" sz="1600" dirty="0"/>
              <a:t>ROK</a:t>
            </a:r>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85734"/>
            <a:ext cx="8143932" cy="428628"/>
          </a:xfrm>
        </p:spPr>
        <p:txBody>
          <a:bodyPr>
            <a:noAutofit/>
          </a:bodyPr>
          <a:lstStyle/>
          <a:p>
            <a:r>
              <a:rPr lang="pl-PL" sz="1800" i="1" dirty="0"/>
              <a:t>9. Działalność Spółki w roku 2024 (najważniejsze zdarzenia, zrealizowane cele i</a:t>
            </a:r>
            <a:r>
              <a:rPr lang="pl-PL" sz="1800" i="1" dirty="0">
                <a:effectLst/>
                <a:ea typeface="Times New Roman" panose="02020603050405020304" pitchFamily="18" charset="0"/>
              </a:rPr>
              <a:t> </a:t>
            </a:r>
            <a:r>
              <a:rPr lang="pl-PL" sz="1800" i="1" dirty="0"/>
              <a:t>osiągnięcia) – c.d.</a:t>
            </a:r>
            <a:br>
              <a:rPr lang="pl-PL" sz="1800" i="1" dirty="0"/>
            </a:br>
            <a:endParaRPr lang="pl-PL" sz="1800" i="1" dirty="0"/>
          </a:p>
        </p:txBody>
      </p:sp>
      <p:sp>
        <p:nvSpPr>
          <p:cNvPr id="3" name="Symbol zastępczy tekstu 2"/>
          <p:cNvSpPr>
            <a:spLocks noGrp="1"/>
          </p:cNvSpPr>
          <p:nvPr>
            <p:ph type="body" idx="1"/>
          </p:nvPr>
        </p:nvSpPr>
        <p:spPr>
          <a:xfrm>
            <a:off x="500034" y="857238"/>
            <a:ext cx="8143932" cy="3714776"/>
          </a:xfrm>
        </p:spPr>
        <p:txBody>
          <a:bodyPr anchor="t">
            <a:noAutofit/>
          </a:bodyPr>
          <a:lstStyle/>
          <a:p>
            <a:pPr indent="538163" algn="just">
              <a:lnSpc>
                <a:spcPct val="150000"/>
              </a:lnSpc>
            </a:pPr>
            <a:r>
              <a:rPr lang="pl-PL" sz="1200" dirty="0">
                <a:solidFill>
                  <a:schemeClr val="tx1"/>
                </a:solidFill>
                <a:effectLst/>
                <a:ea typeface="Times New Roman" panose="02020603050405020304" pitchFamily="18" charset="0"/>
              </a:rPr>
              <a:t>Zakres zrealizowanych zadań inwestycyjnych w 2024 r. był zasadny i celowy. Wydatki inwestycyjne zostały sfinansowane ze</a:t>
            </a:r>
            <a:r>
              <a:rPr lang="pl-PL" sz="1200" i="0" dirty="0">
                <a:effectLst/>
                <a:ea typeface="Times New Roman" panose="02020603050405020304" pitchFamily="18" charset="0"/>
              </a:rPr>
              <a:t> </a:t>
            </a:r>
            <a:r>
              <a:rPr lang="pl-PL" sz="1200" dirty="0">
                <a:solidFill>
                  <a:schemeClr val="tx1"/>
                </a:solidFill>
                <a:effectLst/>
                <a:ea typeface="Times New Roman" panose="02020603050405020304" pitchFamily="18" charset="0"/>
              </a:rPr>
              <a:t>środków własnych Spółki.</a:t>
            </a:r>
          </a:p>
          <a:p>
            <a:pPr indent="538163" algn="just">
              <a:lnSpc>
                <a:spcPct val="150000"/>
              </a:lnSpc>
            </a:pPr>
            <a:r>
              <a:rPr lang="pl-PL" sz="1200" dirty="0">
                <a:solidFill>
                  <a:schemeClr val="tx1"/>
                </a:solidFill>
                <a:effectLst/>
                <a:ea typeface="Times New Roman" panose="02020603050405020304" pitchFamily="18" charset="0"/>
              </a:rPr>
              <a:t>Zadanie nr 1 dotyczy kotła K4 wybudowanego w 1982 r., z uwagi na jego stan techniczny wykonywana była modernizacja, równolegle z generalnym remontem. </a:t>
            </a:r>
          </a:p>
          <a:p>
            <a:pPr indent="538163" algn="just">
              <a:lnSpc>
                <a:spcPct val="150000"/>
              </a:lnSpc>
            </a:pPr>
            <a:r>
              <a:rPr lang="pl-PL" sz="1200" dirty="0">
                <a:solidFill>
                  <a:schemeClr val="tx1"/>
                </a:solidFill>
                <a:effectLst/>
                <a:ea typeface="Times New Roman" panose="02020603050405020304" pitchFamily="18" charset="0"/>
              </a:rPr>
              <a:t>Przeprowadzone prace wyeliminują awaryjność kotła, a tym samym zapewnią ciągłości dostaw ciepła dla odbiorców. W</a:t>
            </a:r>
            <a:r>
              <a:rPr lang="pl-PL" sz="1200" i="0" dirty="0">
                <a:effectLst/>
                <a:ea typeface="Times New Roman" panose="02020603050405020304" pitchFamily="18" charset="0"/>
              </a:rPr>
              <a:t> </a:t>
            </a:r>
            <a:r>
              <a:rPr lang="pl-PL" sz="1200" dirty="0">
                <a:solidFill>
                  <a:schemeClr val="tx1"/>
                </a:solidFill>
                <a:effectLst/>
                <a:ea typeface="Times New Roman" panose="02020603050405020304" pitchFamily="18" charset="0"/>
              </a:rPr>
              <a:t>ramach robót modernizacyjnych zaplanowano wykonanie odbijaków mechanicznych i dodatkowego ekranowania zwiększającego wydajność kotła.</a:t>
            </a:r>
          </a:p>
          <a:p>
            <a:pPr indent="538163" algn="just">
              <a:lnSpc>
                <a:spcPct val="150000"/>
              </a:lnSpc>
            </a:pPr>
            <a:r>
              <a:rPr lang="pl-PL" sz="1200" dirty="0">
                <a:solidFill>
                  <a:schemeClr val="tx1"/>
                </a:solidFill>
                <a:effectLst/>
                <a:ea typeface="Times New Roman" panose="02020603050405020304" pitchFamily="18" charset="0"/>
              </a:rPr>
              <a:t>Zadanie nr 2 dotyczy wykonania modernizacji systemu odpylania ciepłowni przy ul. Rynkowej 3 w Kętrzynie i ma związek z</a:t>
            </a:r>
            <a:r>
              <a:rPr lang="pl-PL" sz="1200" i="0" dirty="0">
                <a:effectLst/>
                <a:ea typeface="Times New Roman" panose="02020603050405020304" pitchFamily="18" charset="0"/>
              </a:rPr>
              <a:t> </a:t>
            </a:r>
            <a:r>
              <a:rPr lang="pl-PL" sz="1200" dirty="0">
                <a:solidFill>
                  <a:schemeClr val="tx1"/>
                </a:solidFill>
                <a:effectLst/>
                <a:ea typeface="Times New Roman" panose="02020603050405020304" pitchFamily="18" charset="0"/>
              </a:rPr>
              <a:t>zaostrzeniem przepisów emisyjnych. W 2024 roku wykonano dokumentację projektową. Kontynuacja zadania nastąpi w roku 2025.</a:t>
            </a:r>
          </a:p>
          <a:p>
            <a:pPr indent="538163" algn="just">
              <a:lnSpc>
                <a:spcPct val="150000"/>
              </a:lnSpc>
            </a:pPr>
            <a:r>
              <a:rPr lang="pl-PL" sz="1200" dirty="0">
                <a:solidFill>
                  <a:schemeClr val="tx1"/>
                </a:solidFill>
                <a:effectLst/>
                <a:ea typeface="Times New Roman" panose="02020603050405020304" pitchFamily="18" charset="0"/>
              </a:rPr>
              <a:t>Zadanie nr 3 dotyczące wykonania nowych bram wjazdowych na kotłowniach przy ul. Rynkowej 3 i Mazurskiej 15A w</a:t>
            </a:r>
            <a:r>
              <a:rPr lang="pl-PL" sz="1200" i="0" dirty="0">
                <a:effectLst/>
                <a:ea typeface="Times New Roman" panose="02020603050405020304" pitchFamily="18" charset="0"/>
              </a:rPr>
              <a:t> </a:t>
            </a:r>
            <a:r>
              <a:rPr lang="pl-PL" sz="1200" dirty="0">
                <a:solidFill>
                  <a:schemeClr val="tx1"/>
                </a:solidFill>
                <a:effectLst/>
                <a:ea typeface="Times New Roman" panose="02020603050405020304" pitchFamily="18" charset="0"/>
              </a:rPr>
              <a:t>Kętrzynie związane jest ze złym stanem technicznym bram oraz z koniecznością przebudowania bramy na ul. Mazurskiej 15A, która posadowiona była częściowo na działce nienależącej do KEC „KOMEC”. </a:t>
            </a:r>
          </a:p>
          <a:p>
            <a:pPr algn="just"/>
            <a:endParaRPr lang="pl-PL" sz="10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85734"/>
            <a:ext cx="8143932" cy="428628"/>
          </a:xfrm>
        </p:spPr>
        <p:txBody>
          <a:bodyPr>
            <a:normAutofit fontScale="90000"/>
          </a:bodyPr>
          <a:lstStyle/>
          <a:p>
            <a:pPr lvl="0"/>
            <a:r>
              <a:rPr lang="pl-PL" sz="2000" i="1" dirty="0"/>
              <a:t>9</a:t>
            </a:r>
            <a:r>
              <a:rPr lang="pl-PL" sz="1800" i="1" dirty="0"/>
              <a:t>. </a:t>
            </a:r>
            <a:r>
              <a:rPr lang="pl-PL" sz="2000" i="1" dirty="0"/>
              <a:t>Działalność Spółki w roku 2024 (najważniejsze zdarzenia, zrealizowane cele i osiągnięcia) – c.d.</a:t>
            </a:r>
          </a:p>
        </p:txBody>
      </p:sp>
      <p:sp>
        <p:nvSpPr>
          <p:cNvPr id="3" name="Symbol zastępczy tekstu 2"/>
          <p:cNvSpPr>
            <a:spLocks noGrp="1"/>
          </p:cNvSpPr>
          <p:nvPr>
            <p:ph type="body" idx="1"/>
          </p:nvPr>
        </p:nvSpPr>
        <p:spPr>
          <a:xfrm>
            <a:off x="500034" y="714362"/>
            <a:ext cx="8143932" cy="3714776"/>
          </a:xfrm>
        </p:spPr>
        <p:txBody>
          <a:bodyPr anchor="t">
            <a:noAutofit/>
          </a:bodyPr>
          <a:lstStyle/>
          <a:p>
            <a:pPr indent="449580" algn="just">
              <a:lnSpc>
                <a:spcPct val="150000"/>
              </a:lnSpc>
            </a:pPr>
            <a:endParaRPr lang="pl-PL" sz="1000" dirty="0">
              <a:solidFill>
                <a:schemeClr val="tx1"/>
              </a:solidFill>
              <a:effectLst/>
              <a:ea typeface="Times New Roman" panose="02020603050405020304" pitchFamily="18" charset="0"/>
            </a:endParaRPr>
          </a:p>
          <a:p>
            <a:pPr indent="538163" algn="just">
              <a:lnSpc>
                <a:spcPct val="150000"/>
              </a:lnSpc>
            </a:pPr>
            <a:r>
              <a:rPr lang="pl-PL" sz="1200" dirty="0">
                <a:solidFill>
                  <a:schemeClr val="tx1"/>
                </a:solidFill>
                <a:effectLst/>
                <a:ea typeface="Times New Roman" panose="02020603050405020304" pitchFamily="18" charset="0"/>
              </a:rPr>
              <a:t>Zadania inwestycyjne nr 4, 5 oraz 6 dotyczą wymiany sieci kanałowych na rury preizolowane, co przyniesie efekt ekologiczny w postaci zmniejszenia zużycia miału węglowego w wyniku redukcji strat na przesyle. Ponadto, ww. przedsięwzięcia stosownie do art. 20 ust. 1, 3 i 4 ustawy z dnia 20 maja 2016r. o efektywności energetycznej (t. j. Dz. U. z 2021r. poz. 2166 ze zm.) dały podstawę do ubiegania się w URE o przyznanie świadectw efektywności energetycznej w ilości 86,925 toe. Powyższe certyfikaty mogą być przyznane przez URE po ostatecznym wykonaniu planowanego zadania inwestycyjnego</a:t>
            </a:r>
          </a:p>
          <a:p>
            <a:pPr indent="538163" algn="just">
              <a:lnSpc>
                <a:spcPct val="150000"/>
              </a:lnSpc>
            </a:pPr>
            <a:r>
              <a:rPr lang="pl-PL" sz="1200" dirty="0">
                <a:solidFill>
                  <a:schemeClr val="tx1"/>
                </a:solidFill>
                <a:effectLst/>
                <a:ea typeface="Times New Roman" panose="02020603050405020304" pitchFamily="18" charset="0"/>
              </a:rPr>
              <a:t>Ustawa o efektywności energetycznej nakłada na przedsiębiorstwa ciepłownicze obowiązek pozyskania i przedstawienia do umorzenia Prezesowi URE za każdy rok, określonej ilości świadectw efektywności energetycznej (tzw. białych certyfikatów) lub uiszczenia opłaty zastępczej. Białe certyfikaty to świadectwa potwierdzające zaoszczędzenie określonej ilości energii w wyniku realizacji inwestycji służących poprawie efektywności energetycznej. Powyższe świadectwa efektywności energetycznej posiadają prawa majątkowe i są przedmiotem obrotu na towarowej giełdzie energii.        </a:t>
            </a:r>
          </a:p>
          <a:p>
            <a:pPr indent="538163" algn="just">
              <a:lnSpc>
                <a:spcPct val="150000"/>
              </a:lnSpc>
            </a:pPr>
            <a:r>
              <a:rPr lang="pl-PL" sz="1200" dirty="0">
                <a:solidFill>
                  <a:schemeClr val="tx1"/>
                </a:solidFill>
                <a:effectLst/>
                <a:ea typeface="Times New Roman" panose="02020603050405020304" pitchFamily="18" charset="0"/>
              </a:rPr>
              <a:t>KEC „KOMEC” po spełnieniu ustawowych warunków za 2024r. uiścił opłatę zastępczą w wysokości </a:t>
            </a:r>
            <a:r>
              <a:rPr lang="pl-PL" sz="1200" dirty="0">
                <a:solidFill>
                  <a:schemeClr val="tx1"/>
                </a:solidFill>
                <a:effectLst/>
                <a:highlight>
                  <a:srgbClr val="F9E7B9"/>
                </a:highlight>
                <a:ea typeface="Times New Roman" panose="02020603050405020304" pitchFamily="18" charset="0"/>
              </a:rPr>
              <a:t>116 284,15 </a:t>
            </a:r>
            <a:r>
              <a:rPr lang="pl-PL" sz="1200" dirty="0">
                <a:solidFill>
                  <a:schemeClr val="tx1"/>
                </a:solidFill>
                <a:effectLst/>
                <a:ea typeface="Times New Roman" panose="02020603050405020304" pitchFamily="18" charset="0"/>
              </a:rPr>
              <a:t>zł, która dotyczy ustawowego obowiązku oszczędności energii finalnej w ilości 58,105 toe świadectw efektywności energetycznej. </a:t>
            </a:r>
          </a:p>
          <a:p>
            <a:pPr indent="449580" algn="just">
              <a:lnSpc>
                <a:spcPct val="150000"/>
              </a:lnSpc>
            </a:pPr>
            <a:r>
              <a:rPr lang="pl-PL" sz="1800" dirty="0">
                <a:effectLst/>
                <a:ea typeface="Times New Roman" panose="02020603050405020304" pitchFamily="18" charset="0"/>
              </a:rPr>
              <a:t> </a:t>
            </a:r>
          </a:p>
          <a:p>
            <a:r>
              <a:rPr lang="pl-PL" sz="1800" b="1" dirty="0">
                <a:effectLst/>
                <a:highlight>
                  <a:srgbClr val="FFFF00"/>
                </a:highlight>
                <a:ea typeface="Times New Roman" panose="02020603050405020304" pitchFamily="18" charset="0"/>
              </a:rPr>
              <a:t> </a:t>
            </a:r>
            <a:endParaRPr lang="pl-PL" sz="1800" dirty="0">
              <a:effectLst/>
              <a:ea typeface="Times New Roman" panose="02020603050405020304" pitchFamily="18" charset="0"/>
            </a:endParaRPr>
          </a:p>
          <a:p>
            <a:r>
              <a:rPr lang="pl-PL" sz="1800" b="1" dirty="0">
                <a:effectLst/>
                <a:highlight>
                  <a:srgbClr val="FFFF00"/>
                </a:highlight>
                <a:ea typeface="Times New Roman" panose="02020603050405020304" pitchFamily="18" charset="0"/>
              </a:rPr>
              <a:t> </a:t>
            </a:r>
            <a:endParaRPr lang="pl-PL" sz="1800" dirty="0">
              <a:effectLst/>
              <a:ea typeface="Times New Roman" panose="02020603050405020304" pitchFamily="18" charset="0"/>
            </a:endParaRPr>
          </a:p>
          <a:p>
            <a:pPr algn="just"/>
            <a:endParaRPr lang="pl-PL" sz="12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285734"/>
            <a:ext cx="7772400" cy="428628"/>
          </a:xfrm>
        </p:spPr>
        <p:txBody>
          <a:bodyPr>
            <a:normAutofit fontScale="90000"/>
          </a:bodyPr>
          <a:lstStyle/>
          <a:p>
            <a:pPr lvl="0"/>
            <a:r>
              <a:rPr lang="pl-PL" sz="2000" i="1" dirty="0"/>
              <a:t>10. Wyzwania / cele na rok 2025</a:t>
            </a:r>
            <a:br>
              <a:rPr lang="pl-PL" sz="2000" dirty="0"/>
            </a:br>
            <a:endParaRPr lang="pl-PL" sz="2000" dirty="0"/>
          </a:p>
        </p:txBody>
      </p:sp>
      <p:sp>
        <p:nvSpPr>
          <p:cNvPr id="3" name="Symbol zastępczy tekstu 2"/>
          <p:cNvSpPr>
            <a:spLocks noGrp="1"/>
          </p:cNvSpPr>
          <p:nvPr>
            <p:ph type="body" idx="1"/>
          </p:nvPr>
        </p:nvSpPr>
        <p:spPr>
          <a:xfrm>
            <a:off x="500034" y="714362"/>
            <a:ext cx="8143932" cy="3714776"/>
          </a:xfrm>
        </p:spPr>
        <p:txBody>
          <a:bodyPr anchor="t">
            <a:noAutofit/>
          </a:bodyPr>
          <a:lstStyle/>
          <a:p>
            <a:pPr indent="538163" algn="just" defTabSz="540000">
              <a:lnSpc>
                <a:spcPct val="150000"/>
              </a:lnSpc>
            </a:pPr>
            <a:r>
              <a:rPr lang="pl-PL" sz="1050" dirty="0">
                <a:solidFill>
                  <a:schemeClr val="tx1"/>
                </a:solidFill>
              </a:rPr>
              <a:t>Istotnym aspektem rozwoju przedsiębiorstwa jest rozszerzanie rynku. Niezbędnym działaniem jest więc pozyskiwanie nowych odbiorców. Pozwoli to na skuteczniejsze wykorzystanie posiadanego oraz planowanego do wykorzystanie majątku oraz rozłoży koszty stałe na większa liczbę sprzedawanych i dystrybuowanych jednostek energii cieplnej. Spółka działa w warunkach monopolu, jednakże jest to monopol na energię cieplną pochodzącą z sieci ciepłowniczej. Istnieją alternatywne sposoby na ogrzewanie budynków. Wobec tego niekonkurencyjna cena ciepła może przyczynić się do utraty dotychczasowych odbiorców i braku nowych klientów a rynki energetyczne bardzo gwałtownie się zmieniają.  </a:t>
            </a:r>
          </a:p>
          <a:p>
            <a:pPr indent="538163" algn="just" defTabSz="540000">
              <a:lnSpc>
                <a:spcPct val="150000"/>
              </a:lnSpc>
            </a:pPr>
            <a:r>
              <a:rPr lang="pl-PL" sz="1050" dirty="0">
                <a:solidFill>
                  <a:schemeClr val="tx1"/>
                </a:solidFill>
              </a:rPr>
              <a:t>W związku z tym, należy podejmować działania mające na celu utrzymanie warunków dostaw ciepła na odpowiednim poziomie w</a:t>
            </a:r>
            <a:r>
              <a:rPr lang="pl-PL" sz="1050" i="0" dirty="0">
                <a:effectLst/>
                <a:ea typeface="Times New Roman" panose="02020603050405020304" pitchFamily="18" charset="0"/>
              </a:rPr>
              <a:t> </a:t>
            </a:r>
            <a:r>
              <a:rPr lang="pl-PL" sz="1050" dirty="0">
                <a:solidFill>
                  <a:schemeClr val="tx1"/>
                </a:solidFill>
              </a:rPr>
              <a:t>odniesieniu do jego substytutów. </a:t>
            </a:r>
          </a:p>
          <a:p>
            <a:pPr indent="538163" algn="just" defTabSz="540000">
              <a:lnSpc>
                <a:spcPct val="150000"/>
              </a:lnSpc>
            </a:pPr>
            <a:r>
              <a:rPr lang="pl-PL" sz="1050" dirty="0">
                <a:solidFill>
                  <a:schemeClr val="tx1"/>
                </a:solidFill>
              </a:rPr>
              <a:t>Celem optymalizowania przyszłych kosztów wytwarzania, przesyłu i dystrybucji ciepła, niezbędne jest wytyczenie w Spółce priorytetowych, kompleksowych działań inwestycyjnych. Realizacja ww. będzie poprzedzona szeroko zakrojoną analizą techniczną, prawną i</a:t>
            </a:r>
            <a:r>
              <a:rPr lang="pl-PL" sz="1050" i="0" dirty="0">
                <a:effectLst/>
                <a:ea typeface="Times New Roman" panose="02020603050405020304" pitchFamily="18" charset="0"/>
              </a:rPr>
              <a:t> </a:t>
            </a:r>
            <a:r>
              <a:rPr lang="pl-PL" sz="1050" dirty="0">
                <a:solidFill>
                  <a:schemeClr val="tx1"/>
                </a:solidFill>
              </a:rPr>
              <a:t>ekonomiczną dokonaną przez specjalistów w przedmiotowej dziedzinie. </a:t>
            </a:r>
          </a:p>
          <a:p>
            <a:pPr indent="538163" algn="just" defTabSz="540000">
              <a:lnSpc>
                <a:spcPct val="150000"/>
              </a:lnSpc>
            </a:pPr>
            <a:r>
              <a:rPr lang="pl-PL" sz="1050" dirty="0">
                <a:solidFill>
                  <a:schemeClr val="tx1"/>
                </a:solidFill>
              </a:rPr>
              <a:t>Zgodnie z tzw. Dyrektywą MCP (Dyrektywy Parlamentu Europejskiego i Rady (UE) 2015/2193 z dnia 25 listopada 2015 r. w sprawie ograniczenia emisji niektórych zanieczyszczeń do powietrza ze średnich obiektów energetycznego spalania) obiekty spalania paliw o mocy nieprzekraczającej 50 MW, istniejące przed 20 grudnia 2018 r., muszą dostosować się do jej wymogów, przy czym termin zależy od nominalnej mocy cieplnej danego obiektu i został zdefiniowany jako:</a:t>
            </a:r>
          </a:p>
          <a:p>
            <a:pPr indent="538163" algn="just" defTabSz="540000">
              <a:lnSpc>
                <a:spcPct val="150000"/>
              </a:lnSpc>
            </a:pPr>
            <a:r>
              <a:rPr lang="pl-PL" sz="1050" dirty="0">
                <a:solidFill>
                  <a:schemeClr val="tx1"/>
                </a:solidFill>
              </a:rPr>
              <a:t>• 1 stycznia 2025 r. – dla kotłów o mocy większej niż 5 MW,</a:t>
            </a:r>
          </a:p>
          <a:p>
            <a:pPr indent="538163" algn="just" defTabSz="540000">
              <a:lnSpc>
                <a:spcPct val="150000"/>
              </a:lnSpc>
            </a:pPr>
            <a:r>
              <a:rPr lang="pl-PL" sz="1050" dirty="0">
                <a:solidFill>
                  <a:schemeClr val="tx1"/>
                </a:solidFill>
              </a:rPr>
              <a:t>• 1 stycznia 2030 r. – dla kotłów o mocy nie mniejszej niż 1 MW i nie większej niż 5 MW.</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285734"/>
            <a:ext cx="7772400" cy="428628"/>
          </a:xfrm>
        </p:spPr>
        <p:txBody>
          <a:bodyPr>
            <a:noAutofit/>
          </a:bodyPr>
          <a:lstStyle/>
          <a:p>
            <a:pPr lvl="0"/>
            <a:r>
              <a:rPr lang="pl-PL" sz="1800" i="1" dirty="0"/>
              <a:t>10. Wyzwania / cele na rok 2025 – c.d.</a:t>
            </a:r>
            <a:br>
              <a:rPr lang="pl-PL" sz="1800" i="1" dirty="0"/>
            </a:br>
            <a:endParaRPr lang="pl-PL" sz="1800" i="1" dirty="0"/>
          </a:p>
        </p:txBody>
      </p:sp>
      <p:sp>
        <p:nvSpPr>
          <p:cNvPr id="3" name="Symbol zastępczy tekstu 2"/>
          <p:cNvSpPr>
            <a:spLocks noGrp="1"/>
          </p:cNvSpPr>
          <p:nvPr>
            <p:ph type="body" idx="1"/>
          </p:nvPr>
        </p:nvSpPr>
        <p:spPr>
          <a:xfrm>
            <a:off x="500034" y="714362"/>
            <a:ext cx="8143932" cy="3714776"/>
          </a:xfrm>
        </p:spPr>
        <p:txBody>
          <a:bodyPr anchor="t">
            <a:noAutofit/>
          </a:bodyPr>
          <a:lstStyle/>
          <a:p>
            <a:pPr indent="538163" algn="just">
              <a:lnSpc>
                <a:spcPct val="150000"/>
              </a:lnSpc>
            </a:pPr>
            <a:r>
              <a:rPr lang="pl-PL" sz="1200" dirty="0">
                <a:solidFill>
                  <a:schemeClr val="tx1"/>
                </a:solidFill>
                <a:effectLst/>
                <a:latin typeface="+mj-lt"/>
                <a:ea typeface="Times New Roman" panose="02020603050405020304" pitchFamily="18" charset="0"/>
              </a:rPr>
              <a:t>Derogacja dla instalacji ciepłowniczych: do dnia 01 stycznia 2030r. z obowiązku przestrzegania dopuszczalnych wartości emisji mogą być zwolnione średnie obiekty energetycznego spalania o nominalnej mocy ciepła powyżej 5 MW pod warunkiem, że co najmniej 50% ciepła użytkowego wytwarzanego w tych obiektach jest dostarczane do publicznej miejskiej sieci ciepłowniczej. Możliwość eksploatacji kotłów powyżej 5MW w dotychczasowych warunkach technicznych do ww. granicznej daty, wymagało uzyskania odpowiedniego pozwolenia. Dla Spółki oznacza to konieczność dostosowania w terminie do 01 stycznia 2030 roku, kotłów WR-5 i pozostałych kotłów węglowych do standardów emisyjnych w zakresie emisji pyłów, bądź wycofanie ich z</a:t>
            </a:r>
            <a:r>
              <a:rPr lang="pl-PL" sz="1200" i="0" dirty="0">
                <a:effectLst/>
                <a:ea typeface="Times New Roman" panose="02020603050405020304" pitchFamily="18" charset="0"/>
              </a:rPr>
              <a:t> </a:t>
            </a:r>
            <a:r>
              <a:rPr lang="pl-PL" sz="1200" dirty="0">
                <a:solidFill>
                  <a:schemeClr val="tx1"/>
                </a:solidFill>
                <a:effectLst/>
                <a:latin typeface="+mj-lt"/>
                <a:ea typeface="Times New Roman" panose="02020603050405020304" pitchFamily="18" charset="0"/>
              </a:rPr>
              <a:t>eksploatacji. W związku z powyższy w planie inwestycyjnym na 2025 r. zaplanowano realizację zadania w zakresie modernizacji instalacji odpylania kotłów.</a:t>
            </a:r>
            <a:endParaRPr lang="pl-PL" sz="1200" dirty="0">
              <a:solidFill>
                <a:schemeClr val="tx1"/>
              </a:solidFill>
            </a:endParaRPr>
          </a:p>
          <a:p>
            <a:pPr algn="just"/>
            <a:endParaRPr lang="pl-PL" sz="12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54354" y="267494"/>
            <a:ext cx="7772400" cy="428628"/>
          </a:xfrm>
        </p:spPr>
        <p:txBody>
          <a:bodyPr>
            <a:noAutofit/>
          </a:bodyPr>
          <a:lstStyle/>
          <a:p>
            <a:r>
              <a:rPr lang="pl-PL" sz="1800" i="1" dirty="0"/>
              <a:t>1. Zakres działalności Spółki</a:t>
            </a:r>
            <a:br>
              <a:rPr lang="pl-PL" sz="1800" dirty="0"/>
            </a:br>
            <a:br>
              <a:rPr lang="pl-PL" sz="1800" dirty="0"/>
            </a:br>
            <a:endParaRPr lang="pl-PL" sz="1800" dirty="0"/>
          </a:p>
        </p:txBody>
      </p:sp>
      <p:graphicFrame>
        <p:nvGraphicFramePr>
          <p:cNvPr id="4" name="Wykres 3"/>
          <p:cNvGraphicFramePr/>
          <p:nvPr>
            <p:extLst>
              <p:ext uri="{D42A27DB-BD31-4B8C-83A1-F6EECF244321}">
                <p14:modId xmlns:p14="http://schemas.microsoft.com/office/powerpoint/2010/main" val="2520538234"/>
              </p:ext>
            </p:extLst>
          </p:nvPr>
        </p:nvGraphicFramePr>
        <p:xfrm>
          <a:off x="559785" y="1203598"/>
          <a:ext cx="7961538" cy="3672408"/>
        </p:xfrm>
        <a:graphic>
          <a:graphicData uri="http://schemas.openxmlformats.org/drawingml/2006/chart">
            <c:chart xmlns:c="http://schemas.openxmlformats.org/drawingml/2006/chart" xmlns:r="http://schemas.openxmlformats.org/officeDocument/2006/relationships" r:id="rId2"/>
          </a:graphicData>
        </a:graphic>
      </p:graphicFrame>
      <p:sp>
        <p:nvSpPr>
          <p:cNvPr id="5" name="pole tekstowe 4">
            <a:extLst>
              <a:ext uri="{FF2B5EF4-FFF2-40B4-BE49-F238E27FC236}">
                <a16:creationId xmlns:a16="http://schemas.microsoft.com/office/drawing/2014/main" id="{1AF37552-C267-21CB-CB51-ED7C287D565F}"/>
              </a:ext>
            </a:extLst>
          </p:cNvPr>
          <p:cNvSpPr txBox="1"/>
          <p:nvPr/>
        </p:nvSpPr>
        <p:spPr>
          <a:xfrm>
            <a:off x="755576" y="696122"/>
            <a:ext cx="7632848" cy="338554"/>
          </a:xfrm>
          <a:prstGeom prst="rect">
            <a:avLst/>
          </a:prstGeom>
          <a:noFill/>
        </p:spPr>
        <p:txBody>
          <a:bodyPr wrap="square" rtlCol="0">
            <a:spAutoFit/>
          </a:bodyPr>
          <a:lstStyle/>
          <a:p>
            <a:pPr algn="ctr"/>
            <a:r>
              <a:rPr lang="pl-PL" sz="1600" dirty="0">
                <a:solidFill>
                  <a:schemeClr val="tx1">
                    <a:lumMod val="85000"/>
                    <a:lumOff val="15000"/>
                  </a:schemeClr>
                </a:solidFill>
              </a:rPr>
              <a:t>Struktura działalności spółki</a:t>
            </a:r>
            <a:r>
              <a:rPr lang="pl-PL" sz="1600" baseline="0" dirty="0">
                <a:solidFill>
                  <a:schemeClr val="tx1">
                    <a:lumMod val="85000"/>
                    <a:lumOff val="15000"/>
                  </a:schemeClr>
                </a:solidFill>
              </a:rPr>
              <a:t> za 2024r.</a:t>
            </a:r>
            <a:endParaRPr lang="pl-PL" dirty="0">
              <a:solidFill>
                <a:schemeClr val="tx1">
                  <a:lumMod val="85000"/>
                  <a:lumOff val="1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8330" y="214296"/>
            <a:ext cx="7772400" cy="428628"/>
          </a:xfrm>
        </p:spPr>
        <p:txBody>
          <a:bodyPr>
            <a:noAutofit/>
          </a:bodyPr>
          <a:lstStyle/>
          <a:p>
            <a:r>
              <a:rPr lang="pl-PL" sz="1800" i="1" dirty="0"/>
              <a:t>2. Struktura sprzedaży w latach 2023 – 2024</a:t>
            </a:r>
            <a:br>
              <a:rPr lang="pl-PL" sz="1800" dirty="0"/>
            </a:br>
            <a:br>
              <a:rPr lang="pl-PL" sz="1800" dirty="0"/>
            </a:br>
            <a:endParaRPr lang="pl-PL" sz="1800" dirty="0"/>
          </a:p>
        </p:txBody>
      </p:sp>
      <p:sp>
        <p:nvSpPr>
          <p:cNvPr id="3" name="Symbol zastępczy tekstu 2"/>
          <p:cNvSpPr>
            <a:spLocks noGrp="1"/>
          </p:cNvSpPr>
          <p:nvPr>
            <p:ph type="body" idx="1"/>
          </p:nvPr>
        </p:nvSpPr>
        <p:spPr>
          <a:xfrm>
            <a:off x="571472" y="785800"/>
            <a:ext cx="8001056" cy="3857652"/>
          </a:xfrm>
        </p:spPr>
        <p:txBody>
          <a:bodyPr anchor="t"/>
          <a:lstStyle/>
          <a:p>
            <a:endParaRPr lang="pl-PL" dirty="0">
              <a:solidFill>
                <a:schemeClr val="tx1"/>
              </a:solidFill>
            </a:endParaRPr>
          </a:p>
        </p:txBody>
      </p:sp>
      <p:graphicFrame>
        <p:nvGraphicFramePr>
          <p:cNvPr id="4" name="Tabela 3"/>
          <p:cNvGraphicFramePr>
            <a:graphicFrameLocks noGrp="1"/>
          </p:cNvGraphicFramePr>
          <p:nvPr>
            <p:extLst>
              <p:ext uri="{D42A27DB-BD31-4B8C-83A1-F6EECF244321}">
                <p14:modId xmlns:p14="http://schemas.microsoft.com/office/powerpoint/2010/main" val="3902288511"/>
              </p:ext>
            </p:extLst>
          </p:nvPr>
        </p:nvGraphicFramePr>
        <p:xfrm>
          <a:off x="535752" y="642071"/>
          <a:ext cx="8072496" cy="4003414"/>
        </p:xfrm>
        <a:graphic>
          <a:graphicData uri="http://schemas.openxmlformats.org/drawingml/2006/table">
            <a:tbl>
              <a:tblPr firstRow="1" bandRow="1">
                <a:tableStyleId>{5C22544A-7EE6-4342-B048-85BDC9FD1C3A}</a:tableStyleId>
              </a:tblPr>
              <a:tblGrid>
                <a:gridCol w="500066">
                  <a:extLst>
                    <a:ext uri="{9D8B030D-6E8A-4147-A177-3AD203B41FA5}">
                      <a16:colId xmlns:a16="http://schemas.microsoft.com/office/drawing/2014/main" val="20000"/>
                    </a:ext>
                  </a:extLst>
                </a:gridCol>
                <a:gridCol w="2071702">
                  <a:extLst>
                    <a:ext uri="{9D8B030D-6E8A-4147-A177-3AD203B41FA5}">
                      <a16:colId xmlns:a16="http://schemas.microsoft.com/office/drawing/2014/main" val="20001"/>
                    </a:ext>
                  </a:extLst>
                </a:gridCol>
                <a:gridCol w="857256">
                  <a:extLst>
                    <a:ext uri="{9D8B030D-6E8A-4147-A177-3AD203B41FA5}">
                      <a16:colId xmlns:a16="http://schemas.microsoft.com/office/drawing/2014/main" val="20003"/>
                    </a:ext>
                  </a:extLst>
                </a:gridCol>
                <a:gridCol w="928694">
                  <a:extLst>
                    <a:ext uri="{9D8B030D-6E8A-4147-A177-3AD203B41FA5}">
                      <a16:colId xmlns:a16="http://schemas.microsoft.com/office/drawing/2014/main" val="20004"/>
                    </a:ext>
                  </a:extLst>
                </a:gridCol>
                <a:gridCol w="857256">
                  <a:extLst>
                    <a:ext uri="{9D8B030D-6E8A-4147-A177-3AD203B41FA5}">
                      <a16:colId xmlns:a16="http://schemas.microsoft.com/office/drawing/2014/main" val="20005"/>
                    </a:ext>
                  </a:extLst>
                </a:gridCol>
                <a:gridCol w="621474">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1155928">
                  <a:extLst>
                    <a:ext uri="{9D8B030D-6E8A-4147-A177-3AD203B41FA5}">
                      <a16:colId xmlns:a16="http://schemas.microsoft.com/office/drawing/2014/main" val="20008"/>
                    </a:ext>
                  </a:extLst>
                </a:gridCol>
              </a:tblGrid>
              <a:tr h="229370">
                <a:tc rowSpan="2">
                  <a:txBody>
                    <a:bodyPr/>
                    <a:lstStyle/>
                    <a:p>
                      <a:pPr algn="ctr">
                        <a:lnSpc>
                          <a:spcPct val="107000"/>
                        </a:lnSpc>
                        <a:spcAft>
                          <a:spcPts val="0"/>
                        </a:spcAft>
                      </a:pPr>
                      <a:r>
                        <a:rPr lang="pl-PL" sz="800" b="1" dirty="0">
                          <a:latin typeface="+mn-lt"/>
                          <a:ea typeface="Calibri"/>
                          <a:cs typeface="Times New Roman"/>
                        </a:rPr>
                        <a:t>L.p.</a:t>
                      </a:r>
                      <a:endParaRPr lang="pl-PL" sz="800" dirty="0">
                        <a:latin typeface="+mn-lt"/>
                        <a:ea typeface="Calibri"/>
                        <a:cs typeface="Times New Roman"/>
                      </a:endParaRPr>
                    </a:p>
                  </a:txBody>
                  <a:tcPr marL="44450" marR="44450" marT="0" marB="0" anchor="ctr"/>
                </a:tc>
                <a:tc rowSpan="2">
                  <a:txBody>
                    <a:bodyPr/>
                    <a:lstStyle/>
                    <a:p>
                      <a:pPr algn="ctr">
                        <a:lnSpc>
                          <a:spcPct val="107000"/>
                        </a:lnSpc>
                        <a:spcAft>
                          <a:spcPts val="0"/>
                        </a:spcAft>
                      </a:pPr>
                      <a:r>
                        <a:rPr lang="pl-PL" sz="800" b="1" dirty="0">
                          <a:latin typeface="+mn-lt"/>
                          <a:ea typeface="Calibri"/>
                          <a:cs typeface="Times New Roman"/>
                        </a:rPr>
                        <a:t>Przychody</a:t>
                      </a:r>
                      <a:endParaRPr lang="pl-PL" sz="800" dirty="0">
                        <a:latin typeface="+mn-lt"/>
                        <a:ea typeface="Calibri"/>
                        <a:cs typeface="Times New Roman"/>
                      </a:endParaRPr>
                    </a:p>
                  </a:txBody>
                  <a:tcPr marL="44450" marR="44450" marT="0" marB="0" anchor="ctr"/>
                </a:tc>
                <a:tc gridSpan="2">
                  <a:txBody>
                    <a:bodyPr/>
                    <a:lstStyle/>
                    <a:p>
                      <a:pPr algn="ctr">
                        <a:lnSpc>
                          <a:spcPct val="107000"/>
                        </a:lnSpc>
                        <a:spcAft>
                          <a:spcPts val="0"/>
                        </a:spcAft>
                      </a:pPr>
                      <a:r>
                        <a:rPr lang="pl-PL" sz="800" b="1" dirty="0">
                          <a:latin typeface="+mn-lt"/>
                          <a:ea typeface="Calibri"/>
                          <a:cs typeface="Times New Roman"/>
                        </a:rPr>
                        <a:t>Wartość netto</a:t>
                      </a:r>
                      <a:endParaRPr lang="pl-PL" sz="800" dirty="0">
                        <a:latin typeface="+mn-lt"/>
                        <a:ea typeface="Calibri"/>
                        <a:cs typeface="Times New Roman"/>
                      </a:endParaRPr>
                    </a:p>
                    <a:p>
                      <a:pPr algn="ctr">
                        <a:lnSpc>
                          <a:spcPct val="107000"/>
                        </a:lnSpc>
                        <a:spcAft>
                          <a:spcPts val="0"/>
                        </a:spcAft>
                      </a:pPr>
                      <a:r>
                        <a:rPr lang="pl-PL" sz="800" b="1" dirty="0">
                          <a:latin typeface="+mn-lt"/>
                          <a:ea typeface="Calibri"/>
                          <a:cs typeface="Times New Roman"/>
                        </a:rPr>
                        <a:t>[tys. zł]</a:t>
                      </a:r>
                      <a:endParaRPr lang="pl-PL" sz="800" dirty="0">
                        <a:latin typeface="+mn-lt"/>
                        <a:ea typeface="Calibri"/>
                        <a:cs typeface="Times New Roman"/>
                      </a:endParaRPr>
                    </a:p>
                  </a:txBody>
                  <a:tcPr marL="44450" marR="44450" marT="0" marB="0" anchor="ctr"/>
                </a:tc>
                <a:tc hMerge="1">
                  <a:txBody>
                    <a:bodyPr/>
                    <a:lstStyle/>
                    <a:p>
                      <a:endParaRPr lang="pl-PL"/>
                    </a:p>
                  </a:txBody>
                  <a:tcPr/>
                </a:tc>
                <a:tc gridSpan="2">
                  <a:txBody>
                    <a:bodyPr/>
                    <a:lstStyle/>
                    <a:p>
                      <a:pPr algn="ctr">
                        <a:lnSpc>
                          <a:spcPct val="107000"/>
                        </a:lnSpc>
                        <a:spcAft>
                          <a:spcPts val="0"/>
                        </a:spcAft>
                      </a:pPr>
                      <a:r>
                        <a:rPr lang="pl-PL" sz="800" b="1" dirty="0">
                          <a:latin typeface="+mn-lt"/>
                          <a:ea typeface="Calibri"/>
                          <a:cs typeface="Times New Roman"/>
                        </a:rPr>
                        <a:t>zmiany kol.4/3</a:t>
                      </a:r>
                      <a:endParaRPr lang="pl-PL" sz="800" dirty="0">
                        <a:latin typeface="+mn-lt"/>
                        <a:ea typeface="Calibri"/>
                        <a:cs typeface="Times New Roman"/>
                      </a:endParaRPr>
                    </a:p>
                  </a:txBody>
                  <a:tcPr marL="44450" marR="44450" marT="0" marB="0" anchor="ctr"/>
                </a:tc>
                <a:tc hMerge="1">
                  <a:txBody>
                    <a:bodyPr/>
                    <a:lstStyle/>
                    <a:p>
                      <a:endParaRPr lang="pl-PL"/>
                    </a:p>
                  </a:txBody>
                  <a:tcPr/>
                </a:tc>
                <a:tc gridSpan="2">
                  <a:txBody>
                    <a:bodyPr/>
                    <a:lstStyle/>
                    <a:p>
                      <a:pPr algn="ctr">
                        <a:lnSpc>
                          <a:spcPct val="107000"/>
                        </a:lnSpc>
                        <a:spcAft>
                          <a:spcPts val="0"/>
                        </a:spcAft>
                      </a:pPr>
                      <a:r>
                        <a:rPr lang="pl-PL" sz="800" b="1" dirty="0">
                          <a:latin typeface="+mn-lt"/>
                          <a:ea typeface="Calibri"/>
                          <a:cs typeface="Times New Roman"/>
                        </a:rPr>
                        <a:t>Struktura</a:t>
                      </a:r>
                      <a:endParaRPr lang="pl-PL" sz="800" dirty="0">
                        <a:latin typeface="+mn-lt"/>
                        <a:ea typeface="Calibri"/>
                        <a:cs typeface="Times New Roman"/>
                      </a:endParaRPr>
                    </a:p>
                    <a:p>
                      <a:pPr algn="ctr">
                        <a:lnSpc>
                          <a:spcPct val="107000"/>
                        </a:lnSpc>
                        <a:spcAft>
                          <a:spcPts val="0"/>
                        </a:spcAft>
                      </a:pPr>
                      <a:r>
                        <a:rPr lang="pl-PL" sz="800" b="1" dirty="0">
                          <a:latin typeface="+mn-lt"/>
                          <a:ea typeface="Calibri"/>
                          <a:cs typeface="Times New Roman"/>
                        </a:rPr>
                        <a:t>[%]</a:t>
                      </a:r>
                      <a:endParaRPr lang="pl-PL" sz="800" dirty="0">
                        <a:latin typeface="+mn-lt"/>
                        <a:ea typeface="Calibri"/>
                        <a:cs typeface="Times New Roman"/>
                      </a:endParaRPr>
                    </a:p>
                  </a:txBody>
                  <a:tcPr marL="44450" marR="44450" marT="0" marB="0" anchor="ctr"/>
                </a:tc>
                <a:tc hMerge="1">
                  <a:txBody>
                    <a:bodyPr/>
                    <a:lstStyle/>
                    <a:p>
                      <a:endParaRPr lang="pl-PL"/>
                    </a:p>
                  </a:txBody>
                  <a:tcPr/>
                </a:tc>
                <a:extLst>
                  <a:ext uri="{0D108BD9-81ED-4DB2-BD59-A6C34878D82A}">
                    <a16:rowId xmlns:a16="http://schemas.microsoft.com/office/drawing/2014/main" val="10000"/>
                  </a:ext>
                </a:extLst>
              </a:tr>
              <a:tr h="114685">
                <a:tc vMerge="1">
                  <a:txBody>
                    <a:bodyPr/>
                    <a:lstStyle/>
                    <a:p>
                      <a:endParaRPr lang="pl-PL"/>
                    </a:p>
                  </a:txBody>
                  <a:tcPr/>
                </a:tc>
                <a:tc vMerge="1">
                  <a:txBody>
                    <a:bodyPr/>
                    <a:lstStyle/>
                    <a:p>
                      <a:endParaRPr lang="pl-PL"/>
                    </a:p>
                  </a:txBody>
                  <a:tcPr/>
                </a:tc>
                <a:tc>
                  <a:txBody>
                    <a:bodyPr/>
                    <a:lstStyle/>
                    <a:p>
                      <a:pPr algn="ctr">
                        <a:lnSpc>
                          <a:spcPct val="107000"/>
                        </a:lnSpc>
                        <a:spcAft>
                          <a:spcPts val="0"/>
                        </a:spcAft>
                      </a:pPr>
                      <a:r>
                        <a:rPr lang="pl-PL" sz="800" b="1" dirty="0">
                          <a:latin typeface="+mn-lt"/>
                          <a:ea typeface="Calibri"/>
                          <a:cs typeface="Times New Roman"/>
                        </a:rPr>
                        <a:t>2023 rok</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2024 rok</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Tys. zł</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2023 rok</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2024 rok</a:t>
                      </a:r>
                      <a:endParaRPr lang="pl-PL" sz="800" dirty="0">
                        <a:latin typeface="+mn-lt"/>
                        <a:ea typeface="Calibri"/>
                        <a:cs typeface="Times New Roman"/>
                      </a:endParaRPr>
                    </a:p>
                  </a:txBody>
                  <a:tcPr marL="44450" marR="44450" marT="0" marB="0" anchor="ctr"/>
                </a:tc>
                <a:extLst>
                  <a:ext uri="{0D108BD9-81ED-4DB2-BD59-A6C34878D82A}">
                    <a16:rowId xmlns:a16="http://schemas.microsoft.com/office/drawing/2014/main" val="10001"/>
                  </a:ext>
                </a:extLst>
              </a:tr>
              <a:tr h="114685">
                <a:tc>
                  <a:txBody>
                    <a:bodyPr/>
                    <a:lstStyle/>
                    <a:p>
                      <a:pPr algn="ctr">
                        <a:lnSpc>
                          <a:spcPct val="107000"/>
                        </a:lnSpc>
                        <a:spcAft>
                          <a:spcPts val="0"/>
                        </a:spcAft>
                      </a:pPr>
                      <a:r>
                        <a:rPr lang="pl-PL" sz="800" dirty="0">
                          <a:latin typeface="+mn-lt"/>
                          <a:ea typeface="Calibri"/>
                          <a:cs typeface="Times New Roman"/>
                        </a:rPr>
                        <a:t>1.</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2.</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3.</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4.</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5.</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6.</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7.</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8.</a:t>
                      </a:r>
                    </a:p>
                  </a:txBody>
                  <a:tcPr marL="44450" marR="44450" marT="0" marB="0" anchor="ctr"/>
                </a:tc>
                <a:extLst>
                  <a:ext uri="{0D108BD9-81ED-4DB2-BD59-A6C34878D82A}">
                    <a16:rowId xmlns:a16="http://schemas.microsoft.com/office/drawing/2014/main" val="10002"/>
                  </a:ext>
                </a:extLst>
              </a:tr>
              <a:tr h="229370">
                <a:tc>
                  <a:txBody>
                    <a:bodyPr/>
                    <a:lstStyle/>
                    <a:p>
                      <a:pPr algn="ctr">
                        <a:lnSpc>
                          <a:spcPct val="107000"/>
                        </a:lnSpc>
                        <a:spcAft>
                          <a:spcPts val="0"/>
                        </a:spcAft>
                      </a:pPr>
                      <a:r>
                        <a:rPr lang="pl-PL" sz="800" b="1" dirty="0">
                          <a:latin typeface="+mn-lt"/>
                          <a:ea typeface="Calibri"/>
                          <a:cs typeface="Times New Roman"/>
                        </a:rPr>
                        <a:t>I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Działalność podstawowa</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extLst>
                  <a:ext uri="{0D108BD9-81ED-4DB2-BD59-A6C34878D82A}">
                    <a16:rowId xmlns:a16="http://schemas.microsoft.com/office/drawing/2014/main" val="10003"/>
                  </a:ext>
                </a:extLst>
              </a:tr>
              <a:tr h="249041">
                <a:tc>
                  <a:txBody>
                    <a:bodyPr/>
                    <a:lstStyle/>
                    <a:p>
                      <a:pPr algn="ctr">
                        <a:lnSpc>
                          <a:spcPct val="107000"/>
                        </a:lnSpc>
                        <a:spcAft>
                          <a:spcPts val="0"/>
                        </a:spcAft>
                      </a:pPr>
                      <a:r>
                        <a:rPr lang="pl-PL" sz="800" dirty="0">
                          <a:latin typeface="+mn-lt"/>
                          <a:ea typeface="Calibri"/>
                          <a:cs typeface="Times New Roman"/>
                        </a:rPr>
                        <a:t>1.</a:t>
                      </a:r>
                    </a:p>
                  </a:txBody>
                  <a:tcPr marL="44450" marR="44450" marT="0" marB="0" anchor="ctr"/>
                </a:tc>
                <a:tc>
                  <a:txBody>
                    <a:bodyPr/>
                    <a:lstStyle/>
                    <a:p>
                      <a:pPr>
                        <a:lnSpc>
                          <a:spcPct val="107000"/>
                        </a:lnSpc>
                        <a:spcAft>
                          <a:spcPts val="0"/>
                        </a:spcAft>
                      </a:pPr>
                      <a:r>
                        <a:rPr lang="pl-PL" sz="800" dirty="0">
                          <a:latin typeface="+mn-lt"/>
                          <a:ea typeface="Calibri"/>
                          <a:cs typeface="Times New Roman"/>
                        </a:rPr>
                        <a:t>Dostawa energii cieplnej </a:t>
                      </a:r>
                      <a:br>
                        <a:rPr lang="pl-PL" sz="800" dirty="0">
                          <a:latin typeface="+mn-lt"/>
                          <a:ea typeface="Calibri"/>
                          <a:cs typeface="Times New Roman"/>
                        </a:rPr>
                      </a:br>
                      <a:r>
                        <a:rPr lang="pl-PL" sz="800" dirty="0">
                          <a:latin typeface="+mn-lt"/>
                          <a:ea typeface="Calibri"/>
                          <a:cs typeface="Times New Roman"/>
                        </a:rPr>
                        <a:t>zawartej w wodzie, w tym:</a:t>
                      </a: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nSpc>
                          <a:spcPct val="107000"/>
                        </a:lnSpc>
                      </a:pPr>
                      <a:endParaRPr lang="pl-PL" sz="800" dirty="0">
                        <a:latin typeface="+mn-lt"/>
                        <a:cs typeface="Times New Roman"/>
                      </a:endParaRP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extLst>
                  <a:ext uri="{0D108BD9-81ED-4DB2-BD59-A6C34878D82A}">
                    <a16:rowId xmlns:a16="http://schemas.microsoft.com/office/drawing/2014/main" val="10004"/>
                  </a:ext>
                </a:extLst>
              </a:tr>
              <a:tr h="147649">
                <a:tc>
                  <a:txBody>
                    <a:bodyPr/>
                    <a:lstStyle/>
                    <a:p>
                      <a:pPr algn="ctr">
                        <a:lnSpc>
                          <a:spcPct val="107000"/>
                        </a:lnSpc>
                        <a:spcAft>
                          <a:spcPts val="0"/>
                        </a:spcAft>
                      </a:pPr>
                      <a:r>
                        <a:rPr lang="pl-PL" sz="800" dirty="0">
                          <a:latin typeface="+mn-lt"/>
                          <a:ea typeface="Calibri"/>
                          <a:cs typeface="Times New Roman"/>
                        </a:rPr>
                        <a:t>1.1.</a:t>
                      </a:r>
                    </a:p>
                  </a:txBody>
                  <a:tcPr marL="44450" marR="44450" marT="0" marB="0" anchor="ctr"/>
                </a:tc>
                <a:tc>
                  <a:txBody>
                    <a:bodyPr/>
                    <a:lstStyle/>
                    <a:p>
                      <a:pPr>
                        <a:lnSpc>
                          <a:spcPct val="107000"/>
                        </a:lnSpc>
                        <a:spcAft>
                          <a:spcPts val="0"/>
                        </a:spcAft>
                      </a:pPr>
                      <a:r>
                        <a:rPr lang="pl-PL" sz="800" dirty="0">
                          <a:latin typeface="+mn-lt"/>
                          <a:ea typeface="Calibri"/>
                          <a:cs typeface="Times New Roman"/>
                        </a:rPr>
                        <a:t> -wytwarzanie </a:t>
                      </a:r>
                    </a:p>
                  </a:txBody>
                  <a:tcPr marL="44450" marR="44450" marT="0" marB="0" anchor="ctr"/>
                </a:tc>
                <a:tc>
                  <a:txBody>
                    <a:bodyPr/>
                    <a:lstStyle/>
                    <a:p>
                      <a:pPr algn="r" fontAlgn="ctr"/>
                      <a:r>
                        <a:rPr lang="pl-PL" sz="800" b="0" i="0" u="none" strike="noStrike" dirty="0">
                          <a:solidFill>
                            <a:srgbClr val="000000"/>
                          </a:solidFill>
                          <a:effectLst/>
                          <a:latin typeface="+mj-lt"/>
                        </a:rPr>
                        <a:t>16 537,47</a:t>
                      </a:r>
                    </a:p>
                  </a:txBody>
                  <a:tcPr marL="9525" marR="9525" marT="9525" marB="0" anchor="ctr"/>
                </a:tc>
                <a:tc>
                  <a:txBody>
                    <a:bodyPr/>
                    <a:lstStyle/>
                    <a:p>
                      <a:pPr algn="r" fontAlgn="ctr"/>
                      <a:r>
                        <a:rPr lang="pl-PL" sz="800" b="0" i="0" u="none" strike="noStrike">
                          <a:solidFill>
                            <a:srgbClr val="000000"/>
                          </a:solidFill>
                          <a:effectLst/>
                          <a:latin typeface="+mj-lt"/>
                        </a:rPr>
                        <a:t>14 054,72</a:t>
                      </a:r>
                    </a:p>
                  </a:txBody>
                  <a:tcPr marL="9525" marR="9525" marT="9525" marB="0" anchor="ctr"/>
                </a:tc>
                <a:tc>
                  <a:txBody>
                    <a:bodyPr/>
                    <a:lstStyle/>
                    <a:p>
                      <a:pPr algn="r" fontAlgn="ctr"/>
                      <a:r>
                        <a:rPr lang="pl-PL" sz="800" b="0" i="0" u="none" strike="noStrike">
                          <a:solidFill>
                            <a:srgbClr val="000000"/>
                          </a:solidFill>
                          <a:effectLst/>
                          <a:latin typeface="+mj-lt"/>
                        </a:rPr>
                        <a:t>-2 482,75</a:t>
                      </a:r>
                    </a:p>
                  </a:txBody>
                  <a:tcPr marL="9525" marR="9525" marT="9525" marB="0" anchor="ctr"/>
                </a:tc>
                <a:tc>
                  <a:txBody>
                    <a:bodyPr/>
                    <a:lstStyle/>
                    <a:p>
                      <a:pPr algn="r" fontAlgn="ctr"/>
                      <a:r>
                        <a:rPr lang="pl-PL" sz="800" b="0" i="0" u="none" strike="noStrike">
                          <a:solidFill>
                            <a:srgbClr val="000000"/>
                          </a:solidFill>
                          <a:effectLst/>
                          <a:latin typeface="+mj-lt"/>
                        </a:rPr>
                        <a:t>0,85</a:t>
                      </a:r>
                    </a:p>
                  </a:txBody>
                  <a:tcPr marL="9525" marR="9525" marT="9525" marB="0" anchor="ctr"/>
                </a:tc>
                <a:tc>
                  <a:txBody>
                    <a:bodyPr/>
                    <a:lstStyle/>
                    <a:p>
                      <a:pPr algn="r" fontAlgn="ctr"/>
                      <a:r>
                        <a:rPr lang="pl-PL" sz="800" b="0" i="0" u="none" strike="noStrike">
                          <a:solidFill>
                            <a:srgbClr val="000000"/>
                          </a:solidFill>
                          <a:effectLst/>
                          <a:latin typeface="+mj-lt"/>
                        </a:rPr>
                        <a:t>64,67</a:t>
                      </a:r>
                    </a:p>
                  </a:txBody>
                  <a:tcPr marL="9525" marR="9525" marT="9525" marB="0" anchor="ctr"/>
                </a:tc>
                <a:tc>
                  <a:txBody>
                    <a:bodyPr/>
                    <a:lstStyle/>
                    <a:p>
                      <a:pPr algn="r"/>
                      <a:r>
                        <a:rPr lang="pl-PL" sz="800" dirty="0">
                          <a:effectLst/>
                          <a:latin typeface="+mj-lt"/>
                          <a:ea typeface="Times New Roman" panose="02020603050405020304" pitchFamily="18" charset="0"/>
                        </a:rPr>
                        <a:t>75,79</a:t>
                      </a:r>
                    </a:p>
                  </a:txBody>
                  <a:tcPr marL="44450" marR="44450" marT="0" marB="0" anchor="b"/>
                </a:tc>
                <a:extLst>
                  <a:ext uri="{0D108BD9-81ED-4DB2-BD59-A6C34878D82A}">
                    <a16:rowId xmlns:a16="http://schemas.microsoft.com/office/drawing/2014/main" val="10005"/>
                  </a:ext>
                </a:extLst>
              </a:tr>
              <a:tr h="114685">
                <a:tc>
                  <a:txBody>
                    <a:bodyPr/>
                    <a:lstStyle/>
                    <a:p>
                      <a:pPr algn="ctr">
                        <a:lnSpc>
                          <a:spcPct val="107000"/>
                        </a:lnSpc>
                        <a:spcAft>
                          <a:spcPts val="0"/>
                        </a:spcAft>
                      </a:pPr>
                      <a:r>
                        <a:rPr lang="pl-PL" sz="800" dirty="0">
                          <a:latin typeface="+mn-lt"/>
                          <a:ea typeface="Calibri"/>
                          <a:cs typeface="Times New Roman"/>
                        </a:rPr>
                        <a:t>1.2.</a:t>
                      </a:r>
                    </a:p>
                  </a:txBody>
                  <a:tcPr marL="44450" marR="44450" marT="0" marB="0" anchor="ctr"/>
                </a:tc>
                <a:tc>
                  <a:txBody>
                    <a:bodyPr/>
                    <a:lstStyle/>
                    <a:p>
                      <a:pPr>
                        <a:lnSpc>
                          <a:spcPct val="107000"/>
                        </a:lnSpc>
                        <a:spcAft>
                          <a:spcPts val="0"/>
                        </a:spcAft>
                      </a:pPr>
                      <a:r>
                        <a:rPr lang="pl-PL" sz="800" dirty="0">
                          <a:latin typeface="+mn-lt"/>
                          <a:ea typeface="Calibri"/>
                          <a:cs typeface="Times New Roman"/>
                        </a:rPr>
                        <a:t> -przesył</a:t>
                      </a:r>
                    </a:p>
                  </a:txBody>
                  <a:tcPr marL="44450" marR="44450" marT="0" marB="0" anchor="ctr"/>
                </a:tc>
                <a:tc>
                  <a:txBody>
                    <a:bodyPr/>
                    <a:lstStyle/>
                    <a:p>
                      <a:pPr algn="r" fontAlgn="ctr"/>
                      <a:r>
                        <a:rPr lang="pl-PL" sz="800" b="0" i="0" u="none" strike="noStrike" dirty="0">
                          <a:solidFill>
                            <a:srgbClr val="000000"/>
                          </a:solidFill>
                          <a:effectLst/>
                          <a:latin typeface="+mj-lt"/>
                        </a:rPr>
                        <a:t>4 087,21</a:t>
                      </a:r>
                    </a:p>
                  </a:txBody>
                  <a:tcPr marL="9525" marR="9525" marT="9525" marB="0" anchor="ctr"/>
                </a:tc>
                <a:tc>
                  <a:txBody>
                    <a:bodyPr/>
                    <a:lstStyle/>
                    <a:p>
                      <a:pPr algn="r" fontAlgn="ctr"/>
                      <a:r>
                        <a:rPr lang="pl-PL" sz="800" b="0" i="0" u="none" strike="noStrike" dirty="0">
                          <a:solidFill>
                            <a:srgbClr val="000000"/>
                          </a:solidFill>
                          <a:effectLst/>
                          <a:latin typeface="+mj-lt"/>
                        </a:rPr>
                        <a:t>3 461,16</a:t>
                      </a:r>
                    </a:p>
                  </a:txBody>
                  <a:tcPr marL="9525" marR="9525" marT="9525" marB="0" anchor="ctr"/>
                </a:tc>
                <a:tc>
                  <a:txBody>
                    <a:bodyPr/>
                    <a:lstStyle/>
                    <a:p>
                      <a:pPr algn="r" fontAlgn="ctr"/>
                      <a:r>
                        <a:rPr lang="pl-PL" sz="800" b="0" i="0" u="none" strike="noStrike">
                          <a:solidFill>
                            <a:srgbClr val="000000"/>
                          </a:solidFill>
                          <a:effectLst/>
                          <a:latin typeface="+mj-lt"/>
                        </a:rPr>
                        <a:t>-626,05</a:t>
                      </a:r>
                    </a:p>
                  </a:txBody>
                  <a:tcPr marL="9525" marR="9525" marT="9525" marB="0" anchor="ctr"/>
                </a:tc>
                <a:tc>
                  <a:txBody>
                    <a:bodyPr/>
                    <a:lstStyle/>
                    <a:p>
                      <a:pPr algn="r" fontAlgn="ctr"/>
                      <a:r>
                        <a:rPr lang="pl-PL" sz="800" b="0" i="0" u="none" strike="noStrike">
                          <a:solidFill>
                            <a:srgbClr val="000000"/>
                          </a:solidFill>
                          <a:effectLst/>
                          <a:latin typeface="+mj-lt"/>
                        </a:rPr>
                        <a:t>0,85</a:t>
                      </a:r>
                    </a:p>
                  </a:txBody>
                  <a:tcPr marL="9525" marR="9525" marT="9525" marB="0" anchor="ctr"/>
                </a:tc>
                <a:tc>
                  <a:txBody>
                    <a:bodyPr/>
                    <a:lstStyle/>
                    <a:p>
                      <a:pPr algn="r" fontAlgn="ctr"/>
                      <a:r>
                        <a:rPr lang="pl-PL" sz="800" b="0" i="0" u="none" strike="noStrike">
                          <a:solidFill>
                            <a:srgbClr val="000000"/>
                          </a:solidFill>
                          <a:effectLst/>
                          <a:latin typeface="+mj-lt"/>
                        </a:rPr>
                        <a:t>15,98</a:t>
                      </a:r>
                    </a:p>
                  </a:txBody>
                  <a:tcPr marL="9525" marR="9525" marT="9525" marB="0" anchor="ctr"/>
                </a:tc>
                <a:tc>
                  <a:txBody>
                    <a:bodyPr/>
                    <a:lstStyle/>
                    <a:p>
                      <a:pPr algn="r"/>
                      <a:r>
                        <a:rPr lang="pl-PL" sz="800" dirty="0">
                          <a:effectLst/>
                          <a:latin typeface="+mj-lt"/>
                          <a:ea typeface="Times New Roman" panose="02020603050405020304" pitchFamily="18" charset="0"/>
                        </a:rPr>
                        <a:t>18,71</a:t>
                      </a:r>
                    </a:p>
                  </a:txBody>
                  <a:tcPr marL="44450" marR="44450" marT="0" marB="0" anchor="b"/>
                </a:tc>
                <a:extLst>
                  <a:ext uri="{0D108BD9-81ED-4DB2-BD59-A6C34878D82A}">
                    <a16:rowId xmlns:a16="http://schemas.microsoft.com/office/drawing/2014/main" val="10006"/>
                  </a:ext>
                </a:extLst>
              </a:tr>
              <a:tr h="236608">
                <a:tc>
                  <a:txBody>
                    <a:bodyPr/>
                    <a:lstStyle/>
                    <a:p>
                      <a:pPr algn="ctr">
                        <a:lnSpc>
                          <a:spcPct val="107000"/>
                        </a:lnSpc>
                        <a:spcAft>
                          <a:spcPts val="0"/>
                        </a:spcAft>
                      </a:pPr>
                      <a:r>
                        <a:rPr lang="pl-PL" sz="800" dirty="0">
                          <a:latin typeface="+mn-lt"/>
                          <a:ea typeface="Calibri"/>
                          <a:cs typeface="Times New Roman"/>
                        </a:rPr>
                        <a:t>1.3.</a:t>
                      </a:r>
                    </a:p>
                  </a:txBody>
                  <a:tcPr marL="44450" marR="44450" marT="0" marB="0" anchor="ctr"/>
                </a:tc>
                <a:tc>
                  <a:txBody>
                    <a:bodyPr/>
                    <a:lstStyle/>
                    <a:p>
                      <a:pPr>
                        <a:lnSpc>
                          <a:spcPct val="107000"/>
                        </a:lnSpc>
                        <a:spcAft>
                          <a:spcPts val="0"/>
                        </a:spcAft>
                      </a:pPr>
                      <a:r>
                        <a:rPr lang="pl-PL" sz="800" dirty="0">
                          <a:latin typeface="+mn-lt"/>
                          <a:ea typeface="Calibri"/>
                          <a:cs typeface="Times New Roman"/>
                        </a:rPr>
                        <a:t> -rekompensata do źródeł ciepła</a:t>
                      </a:r>
                    </a:p>
                  </a:txBody>
                  <a:tcPr marL="44450" marR="44450" marT="0" marB="0" anchor="ctr"/>
                </a:tc>
                <a:tc>
                  <a:txBody>
                    <a:bodyPr/>
                    <a:lstStyle/>
                    <a:p>
                      <a:pPr algn="r" fontAlgn="ctr"/>
                      <a:r>
                        <a:rPr lang="pl-PL" sz="800" b="0" i="0" u="none" strike="noStrike" dirty="0">
                          <a:solidFill>
                            <a:srgbClr val="000000"/>
                          </a:solidFill>
                          <a:effectLst/>
                          <a:latin typeface="+mj-lt"/>
                        </a:rPr>
                        <a:t>4 128,71</a:t>
                      </a:r>
                    </a:p>
                  </a:txBody>
                  <a:tcPr marL="9525" marR="9525" marT="9525" marB="0" anchor="ctr"/>
                </a:tc>
                <a:tc>
                  <a:txBody>
                    <a:bodyPr/>
                    <a:lstStyle/>
                    <a:p>
                      <a:pPr algn="r" fontAlgn="ctr"/>
                      <a:r>
                        <a:rPr lang="pl-PL" sz="800" b="0" i="0" u="none" strike="noStrike" dirty="0">
                          <a:solidFill>
                            <a:srgbClr val="000000"/>
                          </a:solidFill>
                          <a:effectLst/>
                          <a:latin typeface="+mj-lt"/>
                        </a:rPr>
                        <a:t>235,1</a:t>
                      </a:r>
                    </a:p>
                  </a:txBody>
                  <a:tcPr marL="9525" marR="9525" marT="9525" marB="0" anchor="ctr"/>
                </a:tc>
                <a:tc>
                  <a:txBody>
                    <a:bodyPr/>
                    <a:lstStyle/>
                    <a:p>
                      <a:pPr algn="l" fontAlgn="ctr"/>
                      <a:r>
                        <a:rPr lang="pl-PL" sz="800" b="0" i="0" u="none" strike="noStrike" dirty="0">
                          <a:solidFill>
                            <a:srgbClr val="000000"/>
                          </a:solidFill>
                          <a:effectLst/>
                          <a:latin typeface="+mj-lt"/>
                        </a:rPr>
                        <a:t>                    -3 893,61</a:t>
                      </a:r>
                    </a:p>
                  </a:txBody>
                  <a:tcPr marL="9525" marR="9525" marT="9525" marB="0" anchor="ctr"/>
                </a:tc>
                <a:tc>
                  <a:txBody>
                    <a:bodyPr/>
                    <a:lstStyle/>
                    <a:p>
                      <a:pPr algn="l" fontAlgn="ctr"/>
                      <a:r>
                        <a:rPr lang="pl-PL" sz="800" b="0" i="0" u="none" strike="noStrike" dirty="0">
                          <a:solidFill>
                            <a:srgbClr val="000000"/>
                          </a:solidFill>
                          <a:effectLst/>
                          <a:latin typeface="+mj-lt"/>
                        </a:rPr>
                        <a:t>                  0,06</a:t>
                      </a:r>
                    </a:p>
                  </a:txBody>
                  <a:tcPr marL="9525" marR="9525" marT="9525" marB="0" anchor="ctr"/>
                </a:tc>
                <a:tc>
                  <a:txBody>
                    <a:bodyPr/>
                    <a:lstStyle/>
                    <a:p>
                      <a:pPr algn="r" fontAlgn="ctr"/>
                      <a:r>
                        <a:rPr lang="pl-PL" sz="800" b="0" i="0" u="none" strike="noStrike">
                          <a:solidFill>
                            <a:srgbClr val="000000"/>
                          </a:solidFill>
                          <a:effectLst/>
                          <a:latin typeface="+mj-lt"/>
                        </a:rPr>
                        <a:t>16,15</a:t>
                      </a:r>
                    </a:p>
                  </a:txBody>
                  <a:tcPr marL="9525" marR="9525" marT="9525" marB="0" anchor="ctr"/>
                </a:tc>
                <a:tc>
                  <a:txBody>
                    <a:bodyPr/>
                    <a:lstStyle/>
                    <a:p>
                      <a:pPr algn="r"/>
                      <a:r>
                        <a:rPr lang="pl-PL" sz="800" dirty="0">
                          <a:effectLst/>
                          <a:latin typeface="+mj-lt"/>
                          <a:ea typeface="Times New Roman" panose="02020603050405020304" pitchFamily="18" charset="0"/>
                        </a:rPr>
                        <a:t>1,27</a:t>
                      </a:r>
                    </a:p>
                  </a:txBody>
                  <a:tcPr marL="44450" marR="44450" marT="0" marB="0" anchor="b"/>
                </a:tc>
                <a:extLst>
                  <a:ext uri="{0D108BD9-81ED-4DB2-BD59-A6C34878D82A}">
                    <a16:rowId xmlns:a16="http://schemas.microsoft.com/office/drawing/2014/main" val="10007"/>
                  </a:ext>
                </a:extLst>
              </a:tr>
              <a:tr h="229370">
                <a:tc>
                  <a:txBody>
                    <a:bodyPr/>
                    <a:lstStyle/>
                    <a:p>
                      <a:pPr algn="ctr">
                        <a:lnSpc>
                          <a:spcPct val="107000"/>
                        </a:lnSpc>
                        <a:spcAft>
                          <a:spcPts val="0"/>
                        </a:spcAft>
                      </a:pPr>
                      <a:r>
                        <a:rPr lang="pl-PL" sz="800" dirty="0">
                          <a:latin typeface="+mn-lt"/>
                          <a:ea typeface="Calibri"/>
                          <a:cs typeface="Times New Roman"/>
                        </a:rPr>
                        <a:t>2.</a:t>
                      </a:r>
                    </a:p>
                  </a:txBody>
                  <a:tcPr marL="44450" marR="44450" marT="0" marB="0" anchor="ctr"/>
                </a:tc>
                <a:tc>
                  <a:txBody>
                    <a:bodyPr/>
                    <a:lstStyle/>
                    <a:p>
                      <a:pPr>
                        <a:lnSpc>
                          <a:spcPct val="107000"/>
                        </a:lnSpc>
                        <a:spcAft>
                          <a:spcPts val="0"/>
                        </a:spcAft>
                      </a:pPr>
                      <a:r>
                        <a:rPr lang="pl-PL" sz="800" dirty="0">
                          <a:latin typeface="+mn-lt"/>
                          <a:ea typeface="Calibri"/>
                          <a:cs typeface="Times New Roman"/>
                        </a:rPr>
                        <a:t>Dostawa ciepła do zasobów:</a:t>
                      </a:r>
                    </a:p>
                  </a:txBody>
                  <a:tcPr marL="44450" marR="44450" marT="0" marB="0" anchor="ctr"/>
                </a:tc>
                <a:tc>
                  <a:txBody>
                    <a:bodyPr/>
                    <a:lstStyle/>
                    <a:p>
                      <a:pPr algn="l" fontAlgn="ctr"/>
                      <a:r>
                        <a:rPr lang="pl-PL" sz="800" b="0" i="0" u="none" strike="noStrike">
                          <a:solidFill>
                            <a:srgbClr val="000000"/>
                          </a:solidFill>
                          <a:effectLst/>
                          <a:latin typeface="+mj-lt"/>
                        </a:rPr>
                        <a:t> </a:t>
                      </a:r>
                    </a:p>
                  </a:txBody>
                  <a:tcPr marL="9525" marR="9525" marT="9525" marB="0" anchor="ctr"/>
                </a:tc>
                <a:tc>
                  <a:txBody>
                    <a:bodyPr/>
                    <a:lstStyle/>
                    <a:p>
                      <a:pPr algn="l" fontAlgn="ctr"/>
                      <a:r>
                        <a:rPr lang="pl-PL" sz="800" b="0" i="0" u="none" strike="noStrike" dirty="0">
                          <a:solidFill>
                            <a:srgbClr val="000000"/>
                          </a:solidFill>
                          <a:effectLst/>
                          <a:latin typeface="+mj-lt"/>
                        </a:rPr>
                        <a:t> </a:t>
                      </a:r>
                    </a:p>
                  </a:txBody>
                  <a:tcPr marL="9525" marR="9525" marT="9525" marB="0" anchor="ctr"/>
                </a:tc>
                <a:tc>
                  <a:txBody>
                    <a:bodyPr/>
                    <a:lstStyle/>
                    <a:p>
                      <a:pPr algn="l" fontAlgn="ctr"/>
                      <a:endParaRPr lang="pl-PL" sz="800" b="0" i="0" u="none" strike="noStrike">
                        <a:solidFill>
                          <a:srgbClr val="000000"/>
                        </a:solidFill>
                        <a:effectLst/>
                        <a:latin typeface="+mj-lt"/>
                      </a:endParaRPr>
                    </a:p>
                  </a:txBody>
                  <a:tcPr marL="9525" marR="9525" marT="9525" marB="0" anchor="ctr"/>
                </a:tc>
                <a:tc>
                  <a:txBody>
                    <a:bodyPr/>
                    <a:lstStyle/>
                    <a:p>
                      <a:pPr algn="l" fontAlgn="ctr"/>
                      <a:r>
                        <a:rPr lang="pl-PL" sz="800" b="0" i="0" u="none" strike="noStrike" dirty="0">
                          <a:solidFill>
                            <a:srgbClr val="000000"/>
                          </a:solidFill>
                          <a:effectLst/>
                          <a:latin typeface="+mj-lt"/>
                        </a:rPr>
                        <a:t> </a:t>
                      </a:r>
                    </a:p>
                  </a:txBody>
                  <a:tcPr marL="9525" marR="9525" marT="9525" marB="0" anchor="ctr"/>
                </a:tc>
                <a:tc>
                  <a:txBody>
                    <a:bodyPr/>
                    <a:lstStyle/>
                    <a:p>
                      <a:pPr algn="l" fontAlgn="ctr"/>
                      <a:r>
                        <a:rPr lang="pl-PL" sz="800" b="0" i="0" u="none" strike="noStrike" dirty="0">
                          <a:solidFill>
                            <a:srgbClr val="000000"/>
                          </a:solidFill>
                          <a:effectLst/>
                          <a:latin typeface="+mj-lt"/>
                        </a:rPr>
                        <a:t> </a:t>
                      </a:r>
                    </a:p>
                  </a:txBody>
                  <a:tcPr marL="9525" marR="9525" marT="9525" marB="0" anchor="ctr"/>
                </a:tc>
                <a:tc>
                  <a:txBody>
                    <a:bodyPr/>
                    <a:lstStyle/>
                    <a:p>
                      <a:endParaRPr lang="pl-PL" sz="800" dirty="0">
                        <a:effectLst/>
                        <a:latin typeface="+mj-lt"/>
                        <a:ea typeface="Times New Roman" panose="02020603050405020304" pitchFamily="18" charset="0"/>
                      </a:endParaRPr>
                    </a:p>
                  </a:txBody>
                  <a:tcPr marL="44450" marR="44450" marT="0" marB="0" anchor="b"/>
                </a:tc>
                <a:extLst>
                  <a:ext uri="{0D108BD9-81ED-4DB2-BD59-A6C34878D82A}">
                    <a16:rowId xmlns:a16="http://schemas.microsoft.com/office/drawing/2014/main" val="10008"/>
                  </a:ext>
                </a:extLst>
              </a:tr>
              <a:tr h="135073">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just">
                        <a:lnSpc>
                          <a:spcPct val="107000"/>
                        </a:lnSpc>
                        <a:spcAft>
                          <a:spcPts val="0"/>
                        </a:spcAft>
                      </a:pPr>
                      <a:r>
                        <a:rPr lang="pl-PL" sz="800" dirty="0">
                          <a:latin typeface="+mn-lt"/>
                          <a:ea typeface="Calibri"/>
                          <a:cs typeface="Times New Roman"/>
                        </a:rPr>
                        <a:t>- SM Pionier, w tym:</a:t>
                      </a:r>
                    </a:p>
                  </a:txBody>
                  <a:tcPr marL="44450" marR="44450" marT="0" marB="0" anchor="ctr"/>
                </a:tc>
                <a:tc>
                  <a:txBody>
                    <a:bodyPr/>
                    <a:lstStyle/>
                    <a:p>
                      <a:pPr algn="r" fontAlgn="ctr"/>
                      <a:r>
                        <a:rPr lang="pl-PL" sz="800" b="0" i="0" u="none" strike="noStrike">
                          <a:solidFill>
                            <a:srgbClr val="000000"/>
                          </a:solidFill>
                          <a:effectLst/>
                          <a:latin typeface="+mj-lt"/>
                        </a:rPr>
                        <a:t>11 585,18</a:t>
                      </a:r>
                    </a:p>
                  </a:txBody>
                  <a:tcPr marL="9525" marR="9525" marT="9525" marB="0" anchor="ctr"/>
                </a:tc>
                <a:tc>
                  <a:txBody>
                    <a:bodyPr/>
                    <a:lstStyle/>
                    <a:p>
                      <a:pPr algn="r" fontAlgn="ctr"/>
                      <a:r>
                        <a:rPr lang="pl-PL" sz="800" b="0" i="0" u="none" strike="noStrike">
                          <a:solidFill>
                            <a:srgbClr val="000000"/>
                          </a:solidFill>
                          <a:effectLst/>
                          <a:latin typeface="+mj-lt"/>
                        </a:rPr>
                        <a:t>9 891,08</a:t>
                      </a:r>
                    </a:p>
                  </a:txBody>
                  <a:tcPr marL="9525" marR="9525" marT="9525" marB="0" anchor="ctr"/>
                </a:tc>
                <a:tc>
                  <a:txBody>
                    <a:bodyPr/>
                    <a:lstStyle/>
                    <a:p>
                      <a:pPr algn="r" fontAlgn="ctr"/>
                      <a:r>
                        <a:rPr lang="pl-PL" sz="800" b="0" i="0" u="none" strike="noStrike">
                          <a:solidFill>
                            <a:srgbClr val="000000"/>
                          </a:solidFill>
                          <a:effectLst/>
                          <a:latin typeface="+mj-lt"/>
                        </a:rPr>
                        <a:t>-1 694,10</a:t>
                      </a:r>
                    </a:p>
                  </a:txBody>
                  <a:tcPr marL="9525" marR="9525" marT="9525" marB="0" anchor="ctr"/>
                </a:tc>
                <a:tc>
                  <a:txBody>
                    <a:bodyPr/>
                    <a:lstStyle/>
                    <a:p>
                      <a:pPr algn="r" fontAlgn="ctr"/>
                      <a:r>
                        <a:rPr lang="pl-PL" sz="800" b="0" i="0" u="none" strike="noStrike" dirty="0">
                          <a:solidFill>
                            <a:srgbClr val="000000"/>
                          </a:solidFill>
                          <a:effectLst/>
                          <a:latin typeface="+mj-lt"/>
                        </a:rPr>
                        <a:t>0,85</a:t>
                      </a:r>
                    </a:p>
                  </a:txBody>
                  <a:tcPr marL="9525" marR="9525" marT="9525" marB="0" anchor="ctr"/>
                </a:tc>
                <a:tc>
                  <a:txBody>
                    <a:bodyPr/>
                    <a:lstStyle/>
                    <a:p>
                      <a:pPr algn="r" fontAlgn="ctr"/>
                      <a:r>
                        <a:rPr lang="pl-PL" sz="800" b="0" i="0" u="none" strike="noStrike" dirty="0">
                          <a:solidFill>
                            <a:srgbClr val="000000"/>
                          </a:solidFill>
                          <a:effectLst/>
                          <a:latin typeface="+mj-lt"/>
                        </a:rPr>
                        <a:t>45,31</a:t>
                      </a:r>
                    </a:p>
                  </a:txBody>
                  <a:tcPr marL="9525" marR="9525" marT="9525" marB="0" anchor="ctr"/>
                </a:tc>
                <a:tc>
                  <a:txBody>
                    <a:bodyPr/>
                    <a:lstStyle/>
                    <a:p>
                      <a:pPr algn="r"/>
                      <a:r>
                        <a:rPr lang="pl-PL" sz="800" dirty="0">
                          <a:effectLst/>
                          <a:latin typeface="+mj-lt"/>
                          <a:ea typeface="Times New Roman" panose="02020603050405020304" pitchFamily="18" charset="0"/>
                        </a:rPr>
                        <a:t>53,47</a:t>
                      </a:r>
                    </a:p>
                  </a:txBody>
                  <a:tcPr marL="44450" marR="44450" marT="0" marB="0" anchor="b"/>
                </a:tc>
                <a:extLst>
                  <a:ext uri="{0D108BD9-81ED-4DB2-BD59-A6C34878D82A}">
                    <a16:rowId xmlns:a16="http://schemas.microsoft.com/office/drawing/2014/main" val="10009"/>
                  </a:ext>
                </a:extLst>
              </a:tr>
              <a:tr h="139189">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just">
                        <a:lnSpc>
                          <a:spcPct val="107000"/>
                        </a:lnSpc>
                        <a:spcAft>
                          <a:spcPts val="0"/>
                        </a:spcAft>
                      </a:pPr>
                      <a:r>
                        <a:rPr lang="pl-PL" sz="800" dirty="0">
                          <a:latin typeface="+mn-lt"/>
                          <a:ea typeface="Calibri"/>
                          <a:cs typeface="Times New Roman"/>
                        </a:rPr>
                        <a:t>                -wytwarzanie</a:t>
                      </a:r>
                    </a:p>
                  </a:txBody>
                  <a:tcPr marL="44450" marR="44450" marT="0" marB="0" anchor="ctr"/>
                </a:tc>
                <a:tc>
                  <a:txBody>
                    <a:bodyPr/>
                    <a:lstStyle/>
                    <a:p>
                      <a:pPr algn="r" fontAlgn="ctr"/>
                      <a:r>
                        <a:rPr lang="pl-PL" sz="800" b="0" i="0" u="none" strike="noStrike" dirty="0">
                          <a:solidFill>
                            <a:srgbClr val="000000"/>
                          </a:solidFill>
                          <a:effectLst/>
                          <a:latin typeface="+mj-lt"/>
                        </a:rPr>
                        <a:t>9 178,43</a:t>
                      </a:r>
                    </a:p>
                  </a:txBody>
                  <a:tcPr marL="9525" marR="9525" marT="9525" marB="0" anchor="ctr"/>
                </a:tc>
                <a:tc>
                  <a:txBody>
                    <a:bodyPr/>
                    <a:lstStyle/>
                    <a:p>
                      <a:pPr algn="r" fontAlgn="ctr"/>
                      <a:r>
                        <a:rPr lang="pl-PL" sz="800" b="0" i="0" u="none" strike="noStrike">
                          <a:solidFill>
                            <a:srgbClr val="000000"/>
                          </a:solidFill>
                          <a:effectLst/>
                          <a:latin typeface="+mj-lt"/>
                        </a:rPr>
                        <a:t>7 846,52</a:t>
                      </a:r>
                    </a:p>
                  </a:txBody>
                  <a:tcPr marL="9525" marR="9525" marT="9525" marB="0" anchor="ctr"/>
                </a:tc>
                <a:tc>
                  <a:txBody>
                    <a:bodyPr/>
                    <a:lstStyle/>
                    <a:p>
                      <a:pPr algn="r" fontAlgn="ctr"/>
                      <a:r>
                        <a:rPr lang="pl-PL" sz="800" b="0" i="0" u="none" strike="noStrike">
                          <a:solidFill>
                            <a:srgbClr val="000000"/>
                          </a:solidFill>
                          <a:effectLst/>
                          <a:latin typeface="+mj-lt"/>
                        </a:rPr>
                        <a:t>-1 331,91</a:t>
                      </a:r>
                    </a:p>
                  </a:txBody>
                  <a:tcPr marL="9525" marR="9525" marT="9525" marB="0" anchor="ctr"/>
                </a:tc>
                <a:tc>
                  <a:txBody>
                    <a:bodyPr/>
                    <a:lstStyle/>
                    <a:p>
                      <a:pPr algn="r" fontAlgn="ctr"/>
                      <a:r>
                        <a:rPr lang="pl-PL" sz="800" b="0" i="0" u="none" strike="noStrike">
                          <a:solidFill>
                            <a:srgbClr val="000000"/>
                          </a:solidFill>
                          <a:effectLst/>
                          <a:latin typeface="+mj-lt"/>
                        </a:rPr>
                        <a:t>0,85</a:t>
                      </a:r>
                    </a:p>
                  </a:txBody>
                  <a:tcPr marL="9525" marR="9525" marT="9525" marB="0" anchor="ctr"/>
                </a:tc>
                <a:tc>
                  <a:txBody>
                    <a:bodyPr/>
                    <a:lstStyle/>
                    <a:p>
                      <a:pPr algn="r" fontAlgn="ctr"/>
                      <a:r>
                        <a:rPr lang="pl-PL" sz="800" b="0" i="0" u="none" strike="noStrike" dirty="0">
                          <a:solidFill>
                            <a:srgbClr val="000000"/>
                          </a:solidFill>
                          <a:effectLst/>
                          <a:latin typeface="+mj-lt"/>
                        </a:rPr>
                        <a:t>35,89</a:t>
                      </a:r>
                    </a:p>
                  </a:txBody>
                  <a:tcPr marL="9525" marR="9525" marT="9525" marB="0" anchor="ctr"/>
                </a:tc>
                <a:tc>
                  <a:txBody>
                    <a:bodyPr/>
                    <a:lstStyle/>
                    <a:p>
                      <a:pPr algn="r"/>
                      <a:r>
                        <a:rPr lang="pl-PL" sz="800" dirty="0">
                          <a:effectLst/>
                          <a:latin typeface="+mj-lt"/>
                          <a:ea typeface="Times New Roman" panose="02020603050405020304" pitchFamily="18" charset="0"/>
                        </a:rPr>
                        <a:t>42,41</a:t>
                      </a:r>
                    </a:p>
                  </a:txBody>
                  <a:tcPr marL="44450" marR="44450" marT="0" marB="0" anchor="b"/>
                </a:tc>
                <a:extLst>
                  <a:ext uri="{0D108BD9-81ED-4DB2-BD59-A6C34878D82A}">
                    <a16:rowId xmlns:a16="http://schemas.microsoft.com/office/drawing/2014/main" val="10010"/>
                  </a:ext>
                </a:extLst>
              </a:tr>
              <a:tr h="114685">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just">
                        <a:lnSpc>
                          <a:spcPct val="107000"/>
                        </a:lnSpc>
                        <a:spcAft>
                          <a:spcPts val="0"/>
                        </a:spcAft>
                      </a:pPr>
                      <a:r>
                        <a:rPr lang="pl-PL" sz="800" dirty="0">
                          <a:latin typeface="+mn-lt"/>
                          <a:ea typeface="Calibri"/>
                          <a:cs typeface="Times New Roman"/>
                        </a:rPr>
                        <a:t>                -przesył</a:t>
                      </a:r>
                    </a:p>
                  </a:txBody>
                  <a:tcPr marL="44450" marR="44450" marT="0" marB="0" anchor="ctr"/>
                </a:tc>
                <a:tc>
                  <a:txBody>
                    <a:bodyPr/>
                    <a:lstStyle/>
                    <a:p>
                      <a:pPr algn="r" fontAlgn="ctr"/>
                      <a:r>
                        <a:rPr lang="pl-PL" sz="800" b="0" i="0" u="none" strike="noStrike">
                          <a:solidFill>
                            <a:srgbClr val="000000"/>
                          </a:solidFill>
                          <a:effectLst/>
                          <a:latin typeface="+mj-lt"/>
                        </a:rPr>
                        <a:t>2 406,75</a:t>
                      </a:r>
                    </a:p>
                  </a:txBody>
                  <a:tcPr marL="9525" marR="9525" marT="9525" marB="0" anchor="ctr"/>
                </a:tc>
                <a:tc>
                  <a:txBody>
                    <a:bodyPr/>
                    <a:lstStyle/>
                    <a:p>
                      <a:pPr algn="r" fontAlgn="ctr"/>
                      <a:r>
                        <a:rPr lang="pl-PL" sz="800" b="0" i="0" u="none" strike="noStrike">
                          <a:solidFill>
                            <a:srgbClr val="000000"/>
                          </a:solidFill>
                          <a:effectLst/>
                          <a:latin typeface="+mj-lt"/>
                        </a:rPr>
                        <a:t>2 044,56</a:t>
                      </a:r>
                    </a:p>
                  </a:txBody>
                  <a:tcPr marL="9525" marR="9525" marT="9525" marB="0" anchor="ctr"/>
                </a:tc>
                <a:tc>
                  <a:txBody>
                    <a:bodyPr/>
                    <a:lstStyle/>
                    <a:p>
                      <a:pPr algn="r" fontAlgn="ctr"/>
                      <a:r>
                        <a:rPr lang="pl-PL" sz="800" b="0" i="0" u="none" strike="noStrike">
                          <a:solidFill>
                            <a:srgbClr val="000000"/>
                          </a:solidFill>
                          <a:effectLst/>
                          <a:latin typeface="+mj-lt"/>
                        </a:rPr>
                        <a:t>-362,19</a:t>
                      </a:r>
                    </a:p>
                  </a:txBody>
                  <a:tcPr marL="9525" marR="9525" marT="9525" marB="0" anchor="ctr"/>
                </a:tc>
                <a:tc>
                  <a:txBody>
                    <a:bodyPr/>
                    <a:lstStyle/>
                    <a:p>
                      <a:pPr algn="r" fontAlgn="ctr"/>
                      <a:r>
                        <a:rPr lang="pl-PL" sz="800" b="0" i="0" u="none" strike="noStrike" dirty="0">
                          <a:solidFill>
                            <a:srgbClr val="000000"/>
                          </a:solidFill>
                          <a:effectLst/>
                          <a:latin typeface="+mj-lt"/>
                        </a:rPr>
                        <a:t>0,85</a:t>
                      </a:r>
                    </a:p>
                  </a:txBody>
                  <a:tcPr marL="9525" marR="9525" marT="9525" marB="0" anchor="ctr"/>
                </a:tc>
                <a:tc>
                  <a:txBody>
                    <a:bodyPr/>
                    <a:lstStyle/>
                    <a:p>
                      <a:pPr algn="r" fontAlgn="ctr"/>
                      <a:r>
                        <a:rPr lang="pl-PL" sz="800" b="0" i="0" u="none" strike="noStrike" dirty="0">
                          <a:solidFill>
                            <a:srgbClr val="000000"/>
                          </a:solidFill>
                          <a:effectLst/>
                          <a:latin typeface="+mj-lt"/>
                        </a:rPr>
                        <a:t>9,41</a:t>
                      </a:r>
                    </a:p>
                  </a:txBody>
                  <a:tcPr marL="9525" marR="9525" marT="9525" marB="0" anchor="ctr"/>
                </a:tc>
                <a:tc>
                  <a:txBody>
                    <a:bodyPr/>
                    <a:lstStyle/>
                    <a:p>
                      <a:pPr algn="r"/>
                      <a:r>
                        <a:rPr lang="pl-PL" sz="800" dirty="0">
                          <a:effectLst/>
                          <a:latin typeface="+mj-lt"/>
                          <a:ea typeface="Times New Roman" panose="02020603050405020304" pitchFamily="18" charset="0"/>
                        </a:rPr>
                        <a:t>11,05</a:t>
                      </a:r>
                    </a:p>
                  </a:txBody>
                  <a:tcPr marL="44450" marR="44450" marT="0" marB="0" anchor="b"/>
                </a:tc>
                <a:extLst>
                  <a:ext uri="{0D108BD9-81ED-4DB2-BD59-A6C34878D82A}">
                    <a16:rowId xmlns:a16="http://schemas.microsoft.com/office/drawing/2014/main" val="10011"/>
                  </a:ext>
                </a:extLst>
              </a:tr>
              <a:tr h="208124">
                <a:tc gridSpan="2">
                  <a:txBody>
                    <a:bodyPr/>
                    <a:lstStyle/>
                    <a:p>
                      <a:pPr algn="ctr">
                        <a:lnSpc>
                          <a:spcPct val="107000"/>
                        </a:lnSpc>
                        <a:spcAft>
                          <a:spcPts val="0"/>
                        </a:spcAft>
                      </a:pPr>
                      <a:r>
                        <a:rPr lang="pl-PL" sz="800" b="1" dirty="0">
                          <a:latin typeface="+mn-lt"/>
                          <a:ea typeface="Calibri"/>
                          <a:cs typeface="Times New Roman"/>
                        </a:rPr>
                        <a:t>Razem działalność podstawowa</a:t>
                      </a:r>
                      <a:endParaRPr lang="pl-PL" sz="800" dirty="0">
                        <a:latin typeface="+mn-lt"/>
                        <a:ea typeface="Calibri"/>
                        <a:cs typeface="Times New Roman"/>
                      </a:endParaRPr>
                    </a:p>
                  </a:txBody>
                  <a:tcPr marL="44450" marR="44450" marT="0" marB="0" anchor="ctr"/>
                </a:tc>
                <a:tc hMerge="1">
                  <a:txBody>
                    <a:bodyPr/>
                    <a:lstStyle/>
                    <a:p>
                      <a:endParaRPr lang="pl-PL"/>
                    </a:p>
                  </a:txBody>
                  <a:tcPr/>
                </a:tc>
                <a:tc>
                  <a:txBody>
                    <a:bodyPr/>
                    <a:lstStyle/>
                    <a:p>
                      <a:pPr algn="r" fontAlgn="ctr"/>
                      <a:r>
                        <a:rPr lang="pl-PL" sz="800" b="1" i="0" u="none" strike="noStrike">
                          <a:solidFill>
                            <a:srgbClr val="000000"/>
                          </a:solidFill>
                          <a:effectLst/>
                          <a:latin typeface="+mj-lt"/>
                        </a:rPr>
                        <a:t>24 753,39</a:t>
                      </a:r>
                    </a:p>
                  </a:txBody>
                  <a:tcPr marL="9525" marR="9525" marT="9525" marB="0" anchor="ctr"/>
                </a:tc>
                <a:tc>
                  <a:txBody>
                    <a:bodyPr/>
                    <a:lstStyle/>
                    <a:p>
                      <a:pPr algn="r" fontAlgn="ctr"/>
                      <a:r>
                        <a:rPr lang="pl-PL" sz="800" b="1" i="0" u="none" strike="noStrike">
                          <a:solidFill>
                            <a:srgbClr val="000000"/>
                          </a:solidFill>
                          <a:effectLst/>
                          <a:latin typeface="+mj-lt"/>
                        </a:rPr>
                        <a:t>17 750,98</a:t>
                      </a:r>
                    </a:p>
                  </a:txBody>
                  <a:tcPr marL="9525" marR="9525" marT="9525" marB="0" anchor="ctr"/>
                </a:tc>
                <a:tc>
                  <a:txBody>
                    <a:bodyPr/>
                    <a:lstStyle/>
                    <a:p>
                      <a:pPr algn="r" fontAlgn="ctr"/>
                      <a:r>
                        <a:rPr lang="pl-PL" sz="800" b="0" i="0" u="none" strike="noStrike">
                          <a:solidFill>
                            <a:srgbClr val="000000"/>
                          </a:solidFill>
                          <a:effectLst/>
                          <a:latin typeface="+mj-lt"/>
                        </a:rPr>
                        <a:t>-7 002,41</a:t>
                      </a:r>
                    </a:p>
                  </a:txBody>
                  <a:tcPr marL="9525" marR="9525" marT="9525" marB="0" anchor="ctr"/>
                </a:tc>
                <a:tc>
                  <a:txBody>
                    <a:bodyPr/>
                    <a:lstStyle/>
                    <a:p>
                      <a:pPr algn="r" fontAlgn="ctr"/>
                      <a:r>
                        <a:rPr lang="pl-PL" sz="800" b="0" i="0" u="none" strike="noStrike">
                          <a:solidFill>
                            <a:srgbClr val="000000"/>
                          </a:solidFill>
                          <a:effectLst/>
                          <a:latin typeface="+mj-lt"/>
                        </a:rPr>
                        <a:t>0,72</a:t>
                      </a:r>
                    </a:p>
                  </a:txBody>
                  <a:tcPr marL="9525" marR="9525" marT="9525" marB="0" anchor="ctr"/>
                </a:tc>
                <a:tc>
                  <a:txBody>
                    <a:bodyPr/>
                    <a:lstStyle/>
                    <a:p>
                      <a:pPr algn="r" fontAlgn="ctr"/>
                      <a:r>
                        <a:rPr lang="pl-PL" sz="800" b="1" i="0" u="none" strike="noStrike">
                          <a:solidFill>
                            <a:srgbClr val="000000"/>
                          </a:solidFill>
                          <a:effectLst/>
                          <a:latin typeface="+mj-lt"/>
                        </a:rPr>
                        <a:t>96,8</a:t>
                      </a:r>
                    </a:p>
                  </a:txBody>
                  <a:tcPr marL="9525" marR="9525" marT="9525" marB="0" anchor="ctr"/>
                </a:tc>
                <a:tc>
                  <a:txBody>
                    <a:bodyPr/>
                    <a:lstStyle/>
                    <a:p>
                      <a:pPr algn="r"/>
                      <a:r>
                        <a:rPr lang="pl-PL" sz="800" b="1" dirty="0">
                          <a:effectLst/>
                          <a:latin typeface="+mj-lt"/>
                          <a:ea typeface="Times New Roman" panose="02020603050405020304" pitchFamily="18" charset="0"/>
                        </a:rPr>
                        <a:t>95,95</a:t>
                      </a:r>
                    </a:p>
                  </a:txBody>
                  <a:tcPr marL="44450" marR="44450" marT="0" marB="0" anchor="b"/>
                </a:tc>
                <a:extLst>
                  <a:ext uri="{0D108BD9-81ED-4DB2-BD59-A6C34878D82A}">
                    <a16:rowId xmlns:a16="http://schemas.microsoft.com/office/drawing/2014/main" val="10012"/>
                  </a:ext>
                </a:extLst>
              </a:tr>
              <a:tr h="114685">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l" fontAlgn="ctr"/>
                      <a:r>
                        <a:rPr lang="pl-PL" sz="800" b="0" i="0" u="none" strike="noStrike">
                          <a:solidFill>
                            <a:srgbClr val="000000"/>
                          </a:solidFill>
                          <a:effectLst/>
                          <a:latin typeface="+mj-lt"/>
                        </a:rPr>
                        <a:t> </a:t>
                      </a:r>
                    </a:p>
                  </a:txBody>
                  <a:tcPr marL="9525" marR="9525" marT="9525" marB="0" anchor="ctr"/>
                </a:tc>
                <a:tc>
                  <a:txBody>
                    <a:bodyPr/>
                    <a:lstStyle/>
                    <a:p>
                      <a:pPr algn="l" fontAlgn="ctr"/>
                      <a:r>
                        <a:rPr lang="pl-PL" sz="800" b="0" i="0" u="none" strike="noStrike">
                          <a:solidFill>
                            <a:srgbClr val="000000"/>
                          </a:solidFill>
                          <a:effectLst/>
                          <a:latin typeface="+mj-lt"/>
                        </a:rPr>
                        <a:t> </a:t>
                      </a:r>
                    </a:p>
                  </a:txBody>
                  <a:tcPr marL="9525" marR="9525" marT="9525" marB="0" anchor="ctr"/>
                </a:tc>
                <a:tc>
                  <a:txBody>
                    <a:bodyPr/>
                    <a:lstStyle/>
                    <a:p>
                      <a:pPr algn="l" fontAlgn="b"/>
                      <a:endParaRPr lang="pl-PL" sz="800" b="0" i="0" u="none" strike="noStrike">
                        <a:solidFill>
                          <a:srgbClr val="000000"/>
                        </a:solidFill>
                        <a:effectLst/>
                        <a:latin typeface="+mj-lt"/>
                      </a:endParaRPr>
                    </a:p>
                  </a:txBody>
                  <a:tcPr marL="9525" marR="9525" marT="9525" marB="0" anchor="b"/>
                </a:tc>
                <a:tc>
                  <a:txBody>
                    <a:bodyPr/>
                    <a:lstStyle/>
                    <a:p>
                      <a:pPr algn="l" fontAlgn="ctr"/>
                      <a:r>
                        <a:rPr lang="pl-PL" sz="800" b="0" i="0" u="none" strike="noStrike">
                          <a:solidFill>
                            <a:srgbClr val="000000"/>
                          </a:solidFill>
                          <a:effectLst/>
                          <a:latin typeface="+mj-lt"/>
                        </a:rPr>
                        <a:t> </a:t>
                      </a:r>
                    </a:p>
                  </a:txBody>
                  <a:tcPr marL="9525" marR="9525" marT="9525" marB="0" anchor="ctr"/>
                </a:tc>
                <a:tc>
                  <a:txBody>
                    <a:bodyPr/>
                    <a:lstStyle/>
                    <a:p>
                      <a:pPr algn="l" fontAlgn="ctr"/>
                      <a:r>
                        <a:rPr lang="pl-PL" sz="800" b="0" i="0" u="none" strike="noStrike" dirty="0">
                          <a:solidFill>
                            <a:srgbClr val="000000"/>
                          </a:solidFill>
                          <a:effectLst/>
                          <a:latin typeface="+mj-lt"/>
                        </a:rPr>
                        <a:t> </a:t>
                      </a:r>
                    </a:p>
                  </a:txBody>
                  <a:tcPr marL="9525" marR="9525" marT="9525" marB="0" anchor="ctr"/>
                </a:tc>
                <a:tc>
                  <a:txBody>
                    <a:bodyPr/>
                    <a:lstStyle/>
                    <a:p>
                      <a:endParaRPr lang="pl-PL" sz="800" dirty="0">
                        <a:effectLst/>
                        <a:latin typeface="+mj-lt"/>
                        <a:ea typeface="Times New Roman" panose="02020603050405020304" pitchFamily="18" charset="0"/>
                      </a:endParaRPr>
                    </a:p>
                  </a:txBody>
                  <a:tcPr marL="44450" marR="44450" marT="0" marB="0" anchor="b"/>
                </a:tc>
                <a:extLst>
                  <a:ext uri="{0D108BD9-81ED-4DB2-BD59-A6C34878D82A}">
                    <a16:rowId xmlns:a16="http://schemas.microsoft.com/office/drawing/2014/main" val="10013"/>
                  </a:ext>
                </a:extLst>
              </a:tr>
              <a:tr h="229370">
                <a:tc>
                  <a:txBody>
                    <a:bodyPr/>
                    <a:lstStyle/>
                    <a:p>
                      <a:pPr algn="ctr">
                        <a:lnSpc>
                          <a:spcPct val="107000"/>
                        </a:lnSpc>
                        <a:spcAft>
                          <a:spcPts val="0"/>
                        </a:spcAft>
                      </a:pPr>
                      <a:r>
                        <a:rPr lang="pl-PL" sz="800" b="1" dirty="0">
                          <a:latin typeface="+mn-lt"/>
                          <a:ea typeface="Calibri"/>
                          <a:cs typeface="Times New Roman"/>
                        </a:rPr>
                        <a:t>II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Działalność pomocnicza</a:t>
                      </a:r>
                      <a:endParaRPr lang="pl-PL" sz="800" dirty="0">
                        <a:latin typeface="+mn-lt"/>
                        <a:ea typeface="Calibri"/>
                        <a:cs typeface="Times New Roman"/>
                      </a:endParaRPr>
                    </a:p>
                  </a:txBody>
                  <a:tcPr marL="44450" marR="44450" marT="0" marB="0" anchor="ctr"/>
                </a:tc>
                <a:tc>
                  <a:txBody>
                    <a:bodyPr/>
                    <a:lstStyle/>
                    <a:p>
                      <a:pPr algn="l" fontAlgn="ctr"/>
                      <a:r>
                        <a:rPr lang="pl-PL" sz="800" b="1" i="0" u="none" strike="noStrike">
                          <a:solidFill>
                            <a:srgbClr val="000000"/>
                          </a:solidFill>
                          <a:effectLst/>
                          <a:latin typeface="+mj-lt"/>
                        </a:rPr>
                        <a:t> </a:t>
                      </a:r>
                    </a:p>
                  </a:txBody>
                  <a:tcPr marL="9525" marR="9525" marT="9525" marB="0" anchor="ctr"/>
                </a:tc>
                <a:tc>
                  <a:txBody>
                    <a:bodyPr/>
                    <a:lstStyle/>
                    <a:p>
                      <a:pPr algn="l" fontAlgn="ctr"/>
                      <a:r>
                        <a:rPr lang="pl-PL" sz="800" b="1" i="0" u="none" strike="noStrike">
                          <a:solidFill>
                            <a:srgbClr val="000000"/>
                          </a:solidFill>
                          <a:effectLst/>
                          <a:latin typeface="+mj-lt"/>
                        </a:rPr>
                        <a:t> </a:t>
                      </a:r>
                    </a:p>
                  </a:txBody>
                  <a:tcPr marL="9525" marR="9525" marT="9525" marB="0" anchor="ctr"/>
                </a:tc>
                <a:tc>
                  <a:txBody>
                    <a:bodyPr/>
                    <a:lstStyle/>
                    <a:p>
                      <a:pPr algn="l" fontAlgn="b"/>
                      <a:endParaRPr lang="pl-PL" sz="800" b="0" i="0" u="none" strike="noStrike">
                        <a:solidFill>
                          <a:srgbClr val="000000"/>
                        </a:solidFill>
                        <a:effectLst/>
                        <a:latin typeface="+mj-lt"/>
                      </a:endParaRPr>
                    </a:p>
                  </a:txBody>
                  <a:tcPr marL="9525" marR="9525" marT="9525" marB="0" anchor="b"/>
                </a:tc>
                <a:tc>
                  <a:txBody>
                    <a:bodyPr/>
                    <a:lstStyle/>
                    <a:p>
                      <a:pPr algn="l" fontAlgn="ctr"/>
                      <a:r>
                        <a:rPr lang="pl-PL" sz="800" b="0" i="0" u="none" strike="noStrike">
                          <a:solidFill>
                            <a:srgbClr val="000000"/>
                          </a:solidFill>
                          <a:effectLst/>
                          <a:latin typeface="+mj-lt"/>
                        </a:rPr>
                        <a:t> </a:t>
                      </a:r>
                    </a:p>
                  </a:txBody>
                  <a:tcPr marL="9525" marR="9525" marT="9525" marB="0" anchor="ctr"/>
                </a:tc>
                <a:tc>
                  <a:txBody>
                    <a:bodyPr/>
                    <a:lstStyle/>
                    <a:p>
                      <a:pPr algn="l" fontAlgn="ctr"/>
                      <a:r>
                        <a:rPr lang="pl-PL" sz="800" b="0" i="0" u="none" strike="noStrike" dirty="0">
                          <a:solidFill>
                            <a:srgbClr val="000000"/>
                          </a:solidFill>
                          <a:effectLst/>
                          <a:latin typeface="+mj-lt"/>
                        </a:rPr>
                        <a:t> </a:t>
                      </a:r>
                    </a:p>
                  </a:txBody>
                  <a:tcPr marL="9525" marR="9525" marT="9525" marB="0" anchor="ctr"/>
                </a:tc>
                <a:tc>
                  <a:txBody>
                    <a:bodyPr/>
                    <a:lstStyle/>
                    <a:p>
                      <a:endParaRPr lang="pl-PL" sz="800" dirty="0">
                        <a:effectLst/>
                        <a:latin typeface="+mj-lt"/>
                        <a:ea typeface="Times New Roman" panose="02020603050405020304" pitchFamily="18" charset="0"/>
                      </a:endParaRPr>
                    </a:p>
                  </a:txBody>
                  <a:tcPr marL="44450" marR="44450" marT="0" marB="0" anchor="b"/>
                </a:tc>
                <a:extLst>
                  <a:ext uri="{0D108BD9-81ED-4DB2-BD59-A6C34878D82A}">
                    <a16:rowId xmlns:a16="http://schemas.microsoft.com/office/drawing/2014/main" val="10014"/>
                  </a:ext>
                </a:extLst>
              </a:tr>
              <a:tr h="114685">
                <a:tc>
                  <a:txBody>
                    <a:bodyPr/>
                    <a:lstStyle/>
                    <a:p>
                      <a:pPr algn="ctr">
                        <a:lnSpc>
                          <a:spcPct val="107000"/>
                        </a:lnSpc>
                        <a:spcAft>
                          <a:spcPts val="0"/>
                        </a:spcAft>
                      </a:pPr>
                      <a:r>
                        <a:rPr lang="pl-PL" sz="800" dirty="0">
                          <a:latin typeface="+mn-lt"/>
                          <a:ea typeface="Calibri"/>
                          <a:cs typeface="Times New Roman"/>
                        </a:rPr>
                        <a:t>1.</a:t>
                      </a:r>
                    </a:p>
                  </a:txBody>
                  <a:tcPr marL="44450" marR="44450" marT="0" marB="0" anchor="ctr"/>
                </a:tc>
                <a:tc>
                  <a:txBody>
                    <a:bodyPr/>
                    <a:lstStyle/>
                    <a:p>
                      <a:pPr>
                        <a:lnSpc>
                          <a:spcPct val="107000"/>
                        </a:lnSpc>
                        <a:spcAft>
                          <a:spcPts val="0"/>
                        </a:spcAft>
                      </a:pPr>
                      <a:r>
                        <a:rPr lang="pl-PL" sz="800" dirty="0">
                          <a:latin typeface="+mn-lt"/>
                          <a:ea typeface="Calibri"/>
                          <a:cs typeface="Times New Roman"/>
                        </a:rPr>
                        <a:t>Sprzedaż żużla</a:t>
                      </a:r>
                    </a:p>
                  </a:txBody>
                  <a:tcPr marL="44450" marR="44450" marT="0" marB="0" anchor="ctr"/>
                </a:tc>
                <a:tc>
                  <a:txBody>
                    <a:bodyPr/>
                    <a:lstStyle/>
                    <a:p>
                      <a:pPr algn="r" fontAlgn="ctr"/>
                      <a:r>
                        <a:rPr lang="pl-PL" sz="800" b="0" i="0" u="none" strike="noStrike">
                          <a:solidFill>
                            <a:srgbClr val="000000"/>
                          </a:solidFill>
                          <a:effectLst/>
                          <a:latin typeface="+mj-lt"/>
                        </a:rPr>
                        <a:t>1,54</a:t>
                      </a:r>
                    </a:p>
                  </a:txBody>
                  <a:tcPr marL="9525" marR="9525" marT="9525" marB="0" anchor="ctr"/>
                </a:tc>
                <a:tc>
                  <a:txBody>
                    <a:bodyPr/>
                    <a:lstStyle/>
                    <a:p>
                      <a:pPr algn="r" fontAlgn="ctr"/>
                      <a:r>
                        <a:rPr lang="pl-PL" sz="800" b="0" i="0" u="none" strike="noStrike">
                          <a:solidFill>
                            <a:srgbClr val="000000"/>
                          </a:solidFill>
                          <a:effectLst/>
                          <a:latin typeface="+mj-lt"/>
                        </a:rPr>
                        <a:t>1,51</a:t>
                      </a:r>
                    </a:p>
                  </a:txBody>
                  <a:tcPr marL="9525" marR="9525" marT="9525" marB="0" anchor="ctr"/>
                </a:tc>
                <a:tc>
                  <a:txBody>
                    <a:bodyPr/>
                    <a:lstStyle/>
                    <a:p>
                      <a:pPr algn="r" fontAlgn="ctr"/>
                      <a:r>
                        <a:rPr lang="pl-PL" sz="800" b="0" i="0" u="none" strike="noStrike">
                          <a:solidFill>
                            <a:srgbClr val="000000"/>
                          </a:solidFill>
                          <a:effectLst/>
                          <a:latin typeface="+mj-lt"/>
                        </a:rPr>
                        <a:t>-0,03</a:t>
                      </a:r>
                    </a:p>
                  </a:txBody>
                  <a:tcPr marL="9525" marR="9525" marT="9525" marB="0" anchor="ctr"/>
                </a:tc>
                <a:tc>
                  <a:txBody>
                    <a:bodyPr/>
                    <a:lstStyle/>
                    <a:p>
                      <a:pPr algn="r" fontAlgn="ctr"/>
                      <a:r>
                        <a:rPr lang="pl-PL" sz="800" b="0" i="0" u="none" strike="noStrike">
                          <a:solidFill>
                            <a:srgbClr val="000000"/>
                          </a:solidFill>
                          <a:effectLst/>
                          <a:latin typeface="+mj-lt"/>
                        </a:rPr>
                        <a:t>0,98</a:t>
                      </a:r>
                    </a:p>
                  </a:txBody>
                  <a:tcPr marL="9525" marR="9525" marT="9525" marB="0" anchor="ctr"/>
                </a:tc>
                <a:tc>
                  <a:txBody>
                    <a:bodyPr/>
                    <a:lstStyle/>
                    <a:p>
                      <a:pPr algn="r" fontAlgn="ctr"/>
                      <a:r>
                        <a:rPr lang="pl-PL" sz="800" b="0" i="0" u="none" strike="noStrike">
                          <a:solidFill>
                            <a:srgbClr val="000000"/>
                          </a:solidFill>
                          <a:effectLst/>
                          <a:latin typeface="+mj-lt"/>
                        </a:rPr>
                        <a:t>0,01</a:t>
                      </a:r>
                    </a:p>
                  </a:txBody>
                  <a:tcPr marL="9525" marR="9525" marT="9525" marB="0" anchor="ctr"/>
                </a:tc>
                <a:tc>
                  <a:txBody>
                    <a:bodyPr/>
                    <a:lstStyle/>
                    <a:p>
                      <a:pPr algn="r"/>
                      <a:r>
                        <a:rPr lang="pl-PL" sz="800" dirty="0">
                          <a:effectLst/>
                          <a:latin typeface="+mj-lt"/>
                          <a:ea typeface="Times New Roman" panose="02020603050405020304" pitchFamily="18" charset="0"/>
                        </a:rPr>
                        <a:t>0,01</a:t>
                      </a:r>
                    </a:p>
                  </a:txBody>
                  <a:tcPr marL="44450" marR="44450" marT="0" marB="0" anchor="b"/>
                </a:tc>
                <a:extLst>
                  <a:ext uri="{0D108BD9-81ED-4DB2-BD59-A6C34878D82A}">
                    <a16:rowId xmlns:a16="http://schemas.microsoft.com/office/drawing/2014/main" val="10015"/>
                  </a:ext>
                </a:extLst>
              </a:tr>
              <a:tr h="114685">
                <a:tc>
                  <a:txBody>
                    <a:bodyPr/>
                    <a:lstStyle/>
                    <a:p>
                      <a:pPr algn="ctr">
                        <a:lnSpc>
                          <a:spcPct val="107000"/>
                        </a:lnSpc>
                        <a:spcAft>
                          <a:spcPts val="0"/>
                        </a:spcAft>
                      </a:pPr>
                      <a:r>
                        <a:rPr lang="pl-PL" sz="800" dirty="0">
                          <a:latin typeface="+mn-lt"/>
                          <a:ea typeface="Calibri"/>
                          <a:cs typeface="Times New Roman"/>
                        </a:rPr>
                        <a:t>2.</a:t>
                      </a:r>
                    </a:p>
                  </a:txBody>
                  <a:tcPr marL="44450" marR="44450" marT="0" marB="0" anchor="ctr"/>
                </a:tc>
                <a:tc>
                  <a:txBody>
                    <a:bodyPr/>
                    <a:lstStyle/>
                    <a:p>
                      <a:pPr>
                        <a:lnSpc>
                          <a:spcPct val="107000"/>
                        </a:lnSpc>
                        <a:spcAft>
                          <a:spcPts val="0"/>
                        </a:spcAft>
                      </a:pPr>
                      <a:r>
                        <a:rPr lang="pl-PL" sz="800" dirty="0">
                          <a:latin typeface="+mn-lt"/>
                          <a:ea typeface="Calibri"/>
                          <a:cs typeface="Times New Roman"/>
                        </a:rPr>
                        <a:t>Sprzedaż towarów</a:t>
                      </a:r>
                    </a:p>
                  </a:txBody>
                  <a:tcPr marL="44450" marR="44450" marT="0" marB="0" anchor="ctr"/>
                </a:tc>
                <a:tc>
                  <a:txBody>
                    <a:bodyPr/>
                    <a:lstStyle/>
                    <a:p>
                      <a:pPr algn="r" fontAlgn="ctr"/>
                      <a:r>
                        <a:rPr lang="pl-PL" sz="800" b="0" i="0" u="none" strike="noStrike">
                          <a:solidFill>
                            <a:srgbClr val="000000"/>
                          </a:solidFill>
                          <a:effectLst/>
                          <a:latin typeface="+mj-lt"/>
                        </a:rPr>
                        <a:t>128,77</a:t>
                      </a:r>
                    </a:p>
                  </a:txBody>
                  <a:tcPr marL="9525" marR="9525" marT="9525" marB="0" anchor="ctr"/>
                </a:tc>
                <a:tc>
                  <a:txBody>
                    <a:bodyPr/>
                    <a:lstStyle/>
                    <a:p>
                      <a:pPr algn="r" fontAlgn="ctr"/>
                      <a:r>
                        <a:rPr lang="pl-PL" sz="800" b="0" i="0" u="none" strike="noStrike">
                          <a:solidFill>
                            <a:srgbClr val="000000"/>
                          </a:solidFill>
                          <a:effectLst/>
                          <a:latin typeface="+mj-lt"/>
                        </a:rPr>
                        <a:t>140,86</a:t>
                      </a:r>
                    </a:p>
                  </a:txBody>
                  <a:tcPr marL="9525" marR="9525" marT="9525" marB="0" anchor="ctr"/>
                </a:tc>
                <a:tc>
                  <a:txBody>
                    <a:bodyPr/>
                    <a:lstStyle/>
                    <a:p>
                      <a:pPr algn="r" fontAlgn="ctr"/>
                      <a:r>
                        <a:rPr lang="pl-PL" sz="800" b="0" i="0" u="none" strike="noStrike">
                          <a:solidFill>
                            <a:srgbClr val="000000"/>
                          </a:solidFill>
                          <a:effectLst/>
                          <a:latin typeface="+mj-lt"/>
                        </a:rPr>
                        <a:t>12,09</a:t>
                      </a:r>
                    </a:p>
                  </a:txBody>
                  <a:tcPr marL="9525" marR="9525" marT="9525" marB="0" anchor="ctr"/>
                </a:tc>
                <a:tc>
                  <a:txBody>
                    <a:bodyPr/>
                    <a:lstStyle/>
                    <a:p>
                      <a:pPr algn="r" fontAlgn="ctr"/>
                      <a:r>
                        <a:rPr lang="pl-PL" sz="800" b="0" i="0" u="none" strike="noStrike">
                          <a:solidFill>
                            <a:srgbClr val="000000"/>
                          </a:solidFill>
                          <a:effectLst/>
                          <a:latin typeface="+mj-lt"/>
                        </a:rPr>
                        <a:t>0</a:t>
                      </a:r>
                    </a:p>
                  </a:txBody>
                  <a:tcPr marL="9525" marR="9525" marT="9525" marB="0" anchor="ctr"/>
                </a:tc>
                <a:tc>
                  <a:txBody>
                    <a:bodyPr/>
                    <a:lstStyle/>
                    <a:p>
                      <a:pPr algn="r" fontAlgn="ctr"/>
                      <a:r>
                        <a:rPr lang="pl-PL" sz="800" b="0" i="0" u="none" strike="noStrike" dirty="0">
                          <a:solidFill>
                            <a:srgbClr val="000000"/>
                          </a:solidFill>
                          <a:effectLst/>
                          <a:latin typeface="+mj-lt"/>
                        </a:rPr>
                        <a:t>0,50</a:t>
                      </a:r>
                    </a:p>
                  </a:txBody>
                  <a:tcPr marL="9525" marR="9525" marT="9525" marB="0" anchor="ctr"/>
                </a:tc>
                <a:tc>
                  <a:txBody>
                    <a:bodyPr/>
                    <a:lstStyle/>
                    <a:p>
                      <a:pPr algn="r"/>
                      <a:r>
                        <a:rPr lang="pl-PL" sz="800" dirty="0">
                          <a:effectLst/>
                          <a:latin typeface="+mj-lt"/>
                          <a:ea typeface="Times New Roman" panose="02020603050405020304" pitchFamily="18" charset="0"/>
                        </a:rPr>
                        <a:t>0,76</a:t>
                      </a:r>
                    </a:p>
                  </a:txBody>
                  <a:tcPr marL="44450" marR="44450" marT="0" marB="0" anchor="b"/>
                </a:tc>
                <a:extLst>
                  <a:ext uri="{0D108BD9-81ED-4DB2-BD59-A6C34878D82A}">
                    <a16:rowId xmlns:a16="http://schemas.microsoft.com/office/drawing/2014/main" val="10016"/>
                  </a:ext>
                </a:extLst>
              </a:tr>
              <a:tr h="229370">
                <a:tc>
                  <a:txBody>
                    <a:bodyPr/>
                    <a:lstStyle/>
                    <a:p>
                      <a:pPr algn="ctr">
                        <a:lnSpc>
                          <a:spcPct val="107000"/>
                        </a:lnSpc>
                        <a:spcAft>
                          <a:spcPts val="0"/>
                        </a:spcAft>
                      </a:pPr>
                      <a:r>
                        <a:rPr lang="pl-PL" sz="800" dirty="0">
                          <a:latin typeface="+mn-lt"/>
                          <a:ea typeface="Calibri"/>
                          <a:cs typeface="Times New Roman"/>
                        </a:rPr>
                        <a:t>3.</a:t>
                      </a:r>
                    </a:p>
                  </a:txBody>
                  <a:tcPr marL="44450" marR="44450" marT="0" marB="0" anchor="ctr"/>
                </a:tc>
                <a:tc>
                  <a:txBody>
                    <a:bodyPr/>
                    <a:lstStyle/>
                    <a:p>
                      <a:pPr>
                        <a:lnSpc>
                          <a:spcPct val="107000"/>
                        </a:lnSpc>
                        <a:spcAft>
                          <a:spcPts val="0"/>
                        </a:spcAft>
                      </a:pPr>
                      <a:r>
                        <a:rPr lang="pl-PL" sz="800" dirty="0">
                          <a:latin typeface="+mn-lt"/>
                          <a:ea typeface="Calibri"/>
                          <a:cs typeface="Times New Roman"/>
                        </a:rPr>
                        <a:t>Sprzedaż złomu, pozostałe materiały</a:t>
                      </a:r>
                    </a:p>
                  </a:txBody>
                  <a:tcPr marL="44450" marR="44450" marT="0" marB="0" anchor="ctr"/>
                </a:tc>
                <a:tc>
                  <a:txBody>
                    <a:bodyPr/>
                    <a:lstStyle/>
                    <a:p>
                      <a:pPr algn="r" fontAlgn="ctr"/>
                      <a:r>
                        <a:rPr lang="pl-PL" sz="800" b="0" i="0" u="none" strike="noStrike">
                          <a:solidFill>
                            <a:srgbClr val="000000"/>
                          </a:solidFill>
                          <a:effectLst/>
                          <a:latin typeface="+mj-lt"/>
                        </a:rPr>
                        <a:t>10,03</a:t>
                      </a:r>
                    </a:p>
                  </a:txBody>
                  <a:tcPr marL="9525" marR="9525" marT="9525" marB="0" anchor="ctr"/>
                </a:tc>
                <a:tc>
                  <a:txBody>
                    <a:bodyPr/>
                    <a:lstStyle/>
                    <a:p>
                      <a:pPr algn="r" fontAlgn="ctr"/>
                      <a:r>
                        <a:rPr lang="pl-PL" sz="800" b="0" i="0" u="none" strike="noStrike">
                          <a:solidFill>
                            <a:srgbClr val="000000"/>
                          </a:solidFill>
                          <a:effectLst/>
                          <a:latin typeface="+mj-lt"/>
                        </a:rPr>
                        <a:t>22,22</a:t>
                      </a:r>
                    </a:p>
                  </a:txBody>
                  <a:tcPr marL="9525" marR="9525" marT="9525" marB="0" anchor="ctr"/>
                </a:tc>
                <a:tc>
                  <a:txBody>
                    <a:bodyPr/>
                    <a:lstStyle/>
                    <a:p>
                      <a:pPr algn="r" fontAlgn="ctr"/>
                      <a:r>
                        <a:rPr lang="pl-PL" sz="800" b="0" i="0" u="none" strike="noStrike">
                          <a:solidFill>
                            <a:srgbClr val="000000"/>
                          </a:solidFill>
                          <a:effectLst/>
                          <a:latin typeface="+mj-lt"/>
                        </a:rPr>
                        <a:t>12,19</a:t>
                      </a:r>
                    </a:p>
                  </a:txBody>
                  <a:tcPr marL="9525" marR="9525" marT="9525" marB="0" anchor="ctr"/>
                </a:tc>
                <a:tc>
                  <a:txBody>
                    <a:bodyPr/>
                    <a:lstStyle/>
                    <a:p>
                      <a:pPr algn="r" fontAlgn="ctr"/>
                      <a:r>
                        <a:rPr lang="pl-PL" sz="800" b="0" i="0" u="none" strike="noStrike">
                          <a:solidFill>
                            <a:srgbClr val="000000"/>
                          </a:solidFill>
                          <a:effectLst/>
                          <a:latin typeface="+mj-lt"/>
                        </a:rPr>
                        <a:t>2,22</a:t>
                      </a:r>
                    </a:p>
                  </a:txBody>
                  <a:tcPr marL="9525" marR="9525" marT="9525" marB="0" anchor="ctr"/>
                </a:tc>
                <a:tc>
                  <a:txBody>
                    <a:bodyPr/>
                    <a:lstStyle/>
                    <a:p>
                      <a:pPr algn="r" fontAlgn="ctr"/>
                      <a:r>
                        <a:rPr lang="pl-PL" sz="800" b="0" i="0" u="none" strike="noStrike" dirty="0">
                          <a:solidFill>
                            <a:srgbClr val="000000"/>
                          </a:solidFill>
                          <a:effectLst/>
                          <a:latin typeface="+mj-lt"/>
                        </a:rPr>
                        <a:t>0,04</a:t>
                      </a:r>
                    </a:p>
                  </a:txBody>
                  <a:tcPr marL="9525" marR="9525" marT="9525" marB="0" anchor="ctr"/>
                </a:tc>
                <a:tc>
                  <a:txBody>
                    <a:bodyPr/>
                    <a:lstStyle/>
                    <a:p>
                      <a:pPr algn="r"/>
                      <a:r>
                        <a:rPr lang="pl-PL" sz="800" dirty="0">
                          <a:effectLst/>
                          <a:latin typeface="+mj-lt"/>
                          <a:ea typeface="Times New Roman" panose="02020603050405020304" pitchFamily="18" charset="0"/>
                        </a:rPr>
                        <a:t>0,12</a:t>
                      </a:r>
                    </a:p>
                  </a:txBody>
                  <a:tcPr marL="44450" marR="44450" marT="0" marB="0" anchor="b"/>
                </a:tc>
                <a:extLst>
                  <a:ext uri="{0D108BD9-81ED-4DB2-BD59-A6C34878D82A}">
                    <a16:rowId xmlns:a16="http://schemas.microsoft.com/office/drawing/2014/main" val="10017"/>
                  </a:ext>
                </a:extLst>
              </a:tr>
              <a:tr h="229370">
                <a:tc>
                  <a:txBody>
                    <a:bodyPr/>
                    <a:lstStyle/>
                    <a:p>
                      <a:pPr algn="ctr">
                        <a:lnSpc>
                          <a:spcPct val="107000"/>
                        </a:lnSpc>
                        <a:spcAft>
                          <a:spcPts val="0"/>
                        </a:spcAft>
                      </a:pPr>
                      <a:r>
                        <a:rPr lang="pl-PL" sz="800" dirty="0">
                          <a:latin typeface="+mn-lt"/>
                          <a:ea typeface="Calibri"/>
                          <a:cs typeface="Times New Roman"/>
                        </a:rPr>
                        <a:t>4.</a:t>
                      </a:r>
                    </a:p>
                  </a:txBody>
                  <a:tcPr marL="44450" marR="44450" marT="0" marB="0" anchor="ctr"/>
                </a:tc>
                <a:tc>
                  <a:txBody>
                    <a:bodyPr/>
                    <a:lstStyle/>
                    <a:p>
                      <a:pPr>
                        <a:lnSpc>
                          <a:spcPct val="107000"/>
                        </a:lnSpc>
                        <a:spcAft>
                          <a:spcPts val="0"/>
                        </a:spcAft>
                      </a:pPr>
                      <a:r>
                        <a:rPr lang="pl-PL" sz="800" dirty="0">
                          <a:latin typeface="+mn-lt"/>
                          <a:ea typeface="Calibri"/>
                          <a:cs typeface="Times New Roman"/>
                        </a:rPr>
                        <a:t>Usługi budowlano-montażowe</a:t>
                      </a:r>
                    </a:p>
                  </a:txBody>
                  <a:tcPr marL="44450" marR="44450" marT="0" marB="0" anchor="ctr"/>
                </a:tc>
                <a:tc>
                  <a:txBody>
                    <a:bodyPr/>
                    <a:lstStyle/>
                    <a:p>
                      <a:pPr algn="r" fontAlgn="ctr"/>
                      <a:r>
                        <a:rPr lang="pl-PL" sz="800" b="0" i="0" u="none" strike="noStrike">
                          <a:solidFill>
                            <a:srgbClr val="000000"/>
                          </a:solidFill>
                          <a:effectLst/>
                          <a:latin typeface="+mj-lt"/>
                        </a:rPr>
                        <a:t>277,97</a:t>
                      </a:r>
                    </a:p>
                  </a:txBody>
                  <a:tcPr marL="9525" marR="9525" marT="9525" marB="0" anchor="ctr"/>
                </a:tc>
                <a:tc>
                  <a:txBody>
                    <a:bodyPr/>
                    <a:lstStyle/>
                    <a:p>
                      <a:pPr algn="r" fontAlgn="ctr"/>
                      <a:r>
                        <a:rPr lang="pl-PL" sz="800" b="0" i="0" u="none" strike="noStrike">
                          <a:solidFill>
                            <a:srgbClr val="000000"/>
                          </a:solidFill>
                          <a:effectLst/>
                          <a:latin typeface="+mj-lt"/>
                        </a:rPr>
                        <a:t>181,77</a:t>
                      </a:r>
                    </a:p>
                  </a:txBody>
                  <a:tcPr marL="9525" marR="9525" marT="9525" marB="0" anchor="ctr"/>
                </a:tc>
                <a:tc>
                  <a:txBody>
                    <a:bodyPr/>
                    <a:lstStyle/>
                    <a:p>
                      <a:pPr algn="r" fontAlgn="ctr"/>
                      <a:r>
                        <a:rPr lang="pl-PL" sz="800" b="0" i="0" u="none" strike="noStrike">
                          <a:solidFill>
                            <a:srgbClr val="000000"/>
                          </a:solidFill>
                          <a:effectLst/>
                          <a:latin typeface="+mj-lt"/>
                        </a:rPr>
                        <a:t>-96,2</a:t>
                      </a:r>
                    </a:p>
                  </a:txBody>
                  <a:tcPr marL="9525" marR="9525" marT="9525" marB="0" anchor="ctr"/>
                </a:tc>
                <a:tc>
                  <a:txBody>
                    <a:bodyPr/>
                    <a:lstStyle/>
                    <a:p>
                      <a:pPr algn="r" fontAlgn="ctr"/>
                      <a:r>
                        <a:rPr lang="pl-PL" sz="800" b="0" i="0" u="none" strike="noStrike">
                          <a:solidFill>
                            <a:srgbClr val="000000"/>
                          </a:solidFill>
                          <a:effectLst/>
                          <a:latin typeface="+mj-lt"/>
                        </a:rPr>
                        <a:t>0</a:t>
                      </a:r>
                    </a:p>
                  </a:txBody>
                  <a:tcPr marL="9525" marR="9525" marT="9525" marB="0" anchor="ctr"/>
                </a:tc>
                <a:tc>
                  <a:txBody>
                    <a:bodyPr/>
                    <a:lstStyle/>
                    <a:p>
                      <a:pPr algn="r" fontAlgn="ctr"/>
                      <a:r>
                        <a:rPr lang="pl-PL" sz="800" b="0" i="0" u="none" strike="noStrike" dirty="0">
                          <a:solidFill>
                            <a:srgbClr val="000000"/>
                          </a:solidFill>
                          <a:effectLst/>
                          <a:latin typeface="+mj-lt"/>
                        </a:rPr>
                        <a:t>1,09</a:t>
                      </a:r>
                    </a:p>
                  </a:txBody>
                  <a:tcPr marL="9525" marR="9525" marT="9525" marB="0" anchor="ctr"/>
                </a:tc>
                <a:tc>
                  <a:txBody>
                    <a:bodyPr/>
                    <a:lstStyle/>
                    <a:p>
                      <a:pPr algn="r"/>
                      <a:r>
                        <a:rPr lang="pl-PL" sz="800" dirty="0">
                          <a:effectLst/>
                          <a:latin typeface="+mj-lt"/>
                          <a:ea typeface="Times New Roman" panose="02020603050405020304" pitchFamily="18" charset="0"/>
                        </a:rPr>
                        <a:t>0,98</a:t>
                      </a:r>
                    </a:p>
                  </a:txBody>
                  <a:tcPr marL="44450" marR="44450" marT="0" marB="0" anchor="b"/>
                </a:tc>
                <a:extLst>
                  <a:ext uri="{0D108BD9-81ED-4DB2-BD59-A6C34878D82A}">
                    <a16:rowId xmlns:a16="http://schemas.microsoft.com/office/drawing/2014/main" val="10019"/>
                  </a:ext>
                </a:extLst>
              </a:tr>
              <a:tr h="114685">
                <a:tc>
                  <a:txBody>
                    <a:bodyPr/>
                    <a:lstStyle/>
                    <a:p>
                      <a:pPr algn="ctr">
                        <a:lnSpc>
                          <a:spcPct val="107000"/>
                        </a:lnSpc>
                        <a:spcAft>
                          <a:spcPts val="0"/>
                        </a:spcAft>
                      </a:pPr>
                      <a:r>
                        <a:rPr lang="pl-PL" sz="800" dirty="0">
                          <a:latin typeface="+mn-lt"/>
                          <a:ea typeface="Calibri"/>
                          <a:cs typeface="Times New Roman"/>
                        </a:rPr>
                        <a:t>5.</a:t>
                      </a:r>
                    </a:p>
                  </a:txBody>
                  <a:tcPr marL="44450" marR="44450" marT="0" marB="0" anchor="ctr"/>
                </a:tc>
                <a:tc>
                  <a:txBody>
                    <a:bodyPr/>
                    <a:lstStyle/>
                    <a:p>
                      <a:pPr>
                        <a:lnSpc>
                          <a:spcPct val="107000"/>
                        </a:lnSpc>
                        <a:spcAft>
                          <a:spcPts val="0"/>
                        </a:spcAft>
                      </a:pPr>
                      <a:r>
                        <a:rPr lang="pl-PL" sz="800" dirty="0">
                          <a:latin typeface="+mn-lt"/>
                          <a:ea typeface="Calibri"/>
                          <a:cs typeface="Times New Roman"/>
                        </a:rPr>
                        <a:t>Dzierżawy, najem</a:t>
                      </a:r>
                    </a:p>
                  </a:txBody>
                  <a:tcPr marL="44450" marR="44450" marT="0" marB="0" anchor="ctr"/>
                </a:tc>
                <a:tc>
                  <a:txBody>
                    <a:bodyPr/>
                    <a:lstStyle/>
                    <a:p>
                      <a:pPr algn="r" fontAlgn="ctr"/>
                      <a:r>
                        <a:rPr lang="pl-PL" sz="800" b="0" i="0" u="none" strike="noStrike">
                          <a:solidFill>
                            <a:srgbClr val="000000"/>
                          </a:solidFill>
                          <a:effectLst/>
                          <a:latin typeface="+mj-lt"/>
                        </a:rPr>
                        <a:t>356,55</a:t>
                      </a:r>
                    </a:p>
                  </a:txBody>
                  <a:tcPr marL="9525" marR="9525" marT="9525" marB="0" anchor="ctr"/>
                </a:tc>
                <a:tc>
                  <a:txBody>
                    <a:bodyPr/>
                    <a:lstStyle/>
                    <a:p>
                      <a:pPr algn="r" fontAlgn="ctr"/>
                      <a:r>
                        <a:rPr lang="pl-PL" sz="800" b="0" i="0" u="none" strike="noStrike">
                          <a:solidFill>
                            <a:srgbClr val="000000"/>
                          </a:solidFill>
                          <a:effectLst/>
                          <a:latin typeface="+mj-lt"/>
                        </a:rPr>
                        <a:t>400,53</a:t>
                      </a:r>
                    </a:p>
                  </a:txBody>
                  <a:tcPr marL="9525" marR="9525" marT="9525" marB="0" anchor="ctr"/>
                </a:tc>
                <a:tc>
                  <a:txBody>
                    <a:bodyPr/>
                    <a:lstStyle/>
                    <a:p>
                      <a:pPr algn="r" fontAlgn="ctr"/>
                      <a:r>
                        <a:rPr lang="pl-PL" sz="800" b="0" i="0" u="none" strike="noStrike">
                          <a:solidFill>
                            <a:srgbClr val="000000"/>
                          </a:solidFill>
                          <a:effectLst/>
                          <a:latin typeface="+mj-lt"/>
                        </a:rPr>
                        <a:t>43,98</a:t>
                      </a:r>
                    </a:p>
                  </a:txBody>
                  <a:tcPr marL="9525" marR="9525" marT="9525" marB="0" anchor="ctr"/>
                </a:tc>
                <a:tc>
                  <a:txBody>
                    <a:bodyPr/>
                    <a:lstStyle/>
                    <a:p>
                      <a:pPr algn="r" fontAlgn="ctr"/>
                      <a:r>
                        <a:rPr lang="pl-PL" sz="800" b="0" i="0" u="none" strike="noStrike">
                          <a:solidFill>
                            <a:srgbClr val="000000"/>
                          </a:solidFill>
                          <a:effectLst/>
                          <a:latin typeface="+mj-lt"/>
                        </a:rPr>
                        <a:t>0</a:t>
                      </a:r>
                    </a:p>
                  </a:txBody>
                  <a:tcPr marL="9525" marR="9525" marT="9525" marB="0" anchor="ctr"/>
                </a:tc>
                <a:tc>
                  <a:txBody>
                    <a:bodyPr/>
                    <a:lstStyle/>
                    <a:p>
                      <a:pPr algn="r" fontAlgn="ctr"/>
                      <a:r>
                        <a:rPr lang="pl-PL" sz="800" b="0" i="0" u="none" strike="noStrike" dirty="0">
                          <a:solidFill>
                            <a:srgbClr val="000000"/>
                          </a:solidFill>
                          <a:effectLst/>
                          <a:latin typeface="+mj-lt"/>
                        </a:rPr>
                        <a:t>1,39</a:t>
                      </a:r>
                    </a:p>
                  </a:txBody>
                  <a:tcPr marL="9525" marR="9525" marT="9525" marB="0" anchor="ctr"/>
                </a:tc>
                <a:tc>
                  <a:txBody>
                    <a:bodyPr/>
                    <a:lstStyle/>
                    <a:p>
                      <a:pPr algn="r"/>
                      <a:r>
                        <a:rPr lang="pl-PL" sz="800" dirty="0">
                          <a:effectLst/>
                          <a:latin typeface="+mj-lt"/>
                          <a:ea typeface="Times New Roman" panose="02020603050405020304" pitchFamily="18" charset="0"/>
                        </a:rPr>
                        <a:t>2,17</a:t>
                      </a:r>
                    </a:p>
                  </a:txBody>
                  <a:tcPr marL="44450" marR="44450" marT="0" marB="0" anchor="b"/>
                </a:tc>
                <a:extLst>
                  <a:ext uri="{0D108BD9-81ED-4DB2-BD59-A6C34878D82A}">
                    <a16:rowId xmlns:a16="http://schemas.microsoft.com/office/drawing/2014/main" val="10020"/>
                  </a:ext>
                </a:extLst>
              </a:tr>
              <a:tr h="114685">
                <a:tc>
                  <a:txBody>
                    <a:bodyPr/>
                    <a:lstStyle/>
                    <a:p>
                      <a:pPr algn="ctr">
                        <a:lnSpc>
                          <a:spcPct val="107000"/>
                        </a:lnSpc>
                        <a:spcAft>
                          <a:spcPts val="0"/>
                        </a:spcAft>
                      </a:pPr>
                      <a:r>
                        <a:rPr lang="pl-PL" sz="800" dirty="0">
                          <a:latin typeface="+mn-lt"/>
                          <a:ea typeface="Calibri"/>
                          <a:cs typeface="Times New Roman"/>
                        </a:rPr>
                        <a:t>6.</a:t>
                      </a:r>
                    </a:p>
                  </a:txBody>
                  <a:tcPr marL="44450" marR="44450" marT="0" marB="0" anchor="ctr"/>
                </a:tc>
                <a:tc>
                  <a:txBody>
                    <a:bodyPr/>
                    <a:lstStyle/>
                    <a:p>
                      <a:pPr>
                        <a:lnSpc>
                          <a:spcPct val="107000"/>
                        </a:lnSpc>
                        <a:spcAft>
                          <a:spcPts val="0"/>
                        </a:spcAft>
                      </a:pPr>
                      <a:r>
                        <a:rPr lang="pl-PL" sz="800" dirty="0">
                          <a:latin typeface="+mn-lt"/>
                          <a:ea typeface="Calibri"/>
                          <a:cs typeface="Times New Roman"/>
                        </a:rPr>
                        <a:t>Pozostałe usługi</a:t>
                      </a:r>
                    </a:p>
                  </a:txBody>
                  <a:tcPr marL="44450" marR="44450" marT="0" marB="0" anchor="ctr"/>
                </a:tc>
                <a:tc>
                  <a:txBody>
                    <a:bodyPr/>
                    <a:lstStyle/>
                    <a:p>
                      <a:pPr algn="r" fontAlgn="ctr"/>
                      <a:r>
                        <a:rPr lang="pl-PL" sz="800" b="0" i="0" u="none" strike="noStrike" dirty="0">
                          <a:solidFill>
                            <a:srgbClr val="000000"/>
                          </a:solidFill>
                          <a:effectLst/>
                          <a:latin typeface="+mj-lt"/>
                        </a:rPr>
                        <a:t>42,45</a:t>
                      </a:r>
                    </a:p>
                  </a:txBody>
                  <a:tcPr marL="9525" marR="9525" marT="9525" marB="0" anchor="ctr"/>
                </a:tc>
                <a:tc>
                  <a:txBody>
                    <a:bodyPr/>
                    <a:lstStyle/>
                    <a:p>
                      <a:pPr algn="r" fontAlgn="ctr"/>
                      <a:r>
                        <a:rPr lang="pl-PL" sz="800" b="0" i="0" u="none" strike="noStrike">
                          <a:solidFill>
                            <a:srgbClr val="000000"/>
                          </a:solidFill>
                          <a:effectLst/>
                          <a:latin typeface="+mj-lt"/>
                        </a:rPr>
                        <a:t>1,83</a:t>
                      </a:r>
                    </a:p>
                  </a:txBody>
                  <a:tcPr marL="9525" marR="9525" marT="9525" marB="0" anchor="ctr"/>
                </a:tc>
                <a:tc>
                  <a:txBody>
                    <a:bodyPr/>
                    <a:lstStyle/>
                    <a:p>
                      <a:pPr algn="r" fontAlgn="ctr"/>
                      <a:r>
                        <a:rPr lang="pl-PL" sz="800" b="0" i="0" u="none" strike="noStrike">
                          <a:solidFill>
                            <a:srgbClr val="000000"/>
                          </a:solidFill>
                          <a:effectLst/>
                          <a:latin typeface="+mj-lt"/>
                        </a:rPr>
                        <a:t>-40,62</a:t>
                      </a:r>
                    </a:p>
                  </a:txBody>
                  <a:tcPr marL="9525" marR="9525" marT="9525" marB="0" anchor="ctr"/>
                </a:tc>
                <a:tc>
                  <a:txBody>
                    <a:bodyPr/>
                    <a:lstStyle/>
                    <a:p>
                      <a:pPr algn="r" fontAlgn="ctr"/>
                      <a:r>
                        <a:rPr lang="pl-PL" sz="800" b="0" i="0" u="none" strike="noStrike">
                          <a:solidFill>
                            <a:srgbClr val="000000"/>
                          </a:solidFill>
                          <a:effectLst/>
                          <a:latin typeface="+mj-lt"/>
                        </a:rPr>
                        <a:t>0,04</a:t>
                      </a:r>
                    </a:p>
                  </a:txBody>
                  <a:tcPr marL="9525" marR="9525" marT="9525" marB="0" anchor="ctr"/>
                </a:tc>
                <a:tc>
                  <a:txBody>
                    <a:bodyPr/>
                    <a:lstStyle/>
                    <a:p>
                      <a:pPr algn="r" fontAlgn="ctr"/>
                      <a:r>
                        <a:rPr lang="pl-PL" sz="800" b="0" i="0" u="none" strike="noStrike" dirty="0">
                          <a:solidFill>
                            <a:srgbClr val="000000"/>
                          </a:solidFill>
                          <a:effectLst/>
                          <a:latin typeface="+mj-lt"/>
                        </a:rPr>
                        <a:t>0,17</a:t>
                      </a:r>
                    </a:p>
                  </a:txBody>
                  <a:tcPr marL="9525" marR="9525" marT="9525" marB="0" anchor="ctr"/>
                </a:tc>
                <a:tc>
                  <a:txBody>
                    <a:bodyPr/>
                    <a:lstStyle/>
                    <a:p>
                      <a:pPr algn="r"/>
                      <a:r>
                        <a:rPr lang="pl-PL" sz="800" dirty="0">
                          <a:effectLst/>
                          <a:latin typeface="+mj-lt"/>
                          <a:ea typeface="Times New Roman" panose="02020603050405020304" pitchFamily="18" charset="0"/>
                        </a:rPr>
                        <a:t>0,01</a:t>
                      </a:r>
                    </a:p>
                  </a:txBody>
                  <a:tcPr marL="44450" marR="44450" marT="0" marB="0" anchor="b"/>
                </a:tc>
                <a:extLst>
                  <a:ext uri="{0D108BD9-81ED-4DB2-BD59-A6C34878D82A}">
                    <a16:rowId xmlns:a16="http://schemas.microsoft.com/office/drawing/2014/main" val="10021"/>
                  </a:ext>
                </a:extLst>
              </a:tr>
              <a:tr h="178647">
                <a:tc gridSpan="2">
                  <a:txBody>
                    <a:bodyPr/>
                    <a:lstStyle/>
                    <a:p>
                      <a:pPr algn="ctr">
                        <a:lnSpc>
                          <a:spcPct val="107000"/>
                        </a:lnSpc>
                        <a:spcAft>
                          <a:spcPts val="0"/>
                        </a:spcAft>
                      </a:pPr>
                      <a:r>
                        <a:rPr lang="pl-PL" sz="800" b="1" dirty="0">
                          <a:latin typeface="+mn-lt"/>
                          <a:ea typeface="Calibri"/>
                          <a:cs typeface="Times New Roman"/>
                        </a:rPr>
                        <a:t>Razem działalność pomocnicza</a:t>
                      </a:r>
                      <a:endParaRPr lang="pl-PL" sz="800" dirty="0">
                        <a:latin typeface="+mn-lt"/>
                        <a:ea typeface="Calibri"/>
                        <a:cs typeface="Times New Roman"/>
                      </a:endParaRPr>
                    </a:p>
                  </a:txBody>
                  <a:tcPr marL="44450" marR="44450" marT="0" marB="0" anchor="ctr"/>
                </a:tc>
                <a:tc hMerge="1">
                  <a:txBody>
                    <a:bodyPr/>
                    <a:lstStyle/>
                    <a:p>
                      <a:endParaRPr lang="pl-PL"/>
                    </a:p>
                  </a:txBody>
                  <a:tcPr/>
                </a:tc>
                <a:tc>
                  <a:txBody>
                    <a:bodyPr/>
                    <a:lstStyle/>
                    <a:p>
                      <a:pPr algn="r" fontAlgn="ctr"/>
                      <a:r>
                        <a:rPr lang="pl-PL" sz="800" b="1" i="0" u="none" strike="noStrike">
                          <a:solidFill>
                            <a:srgbClr val="000000"/>
                          </a:solidFill>
                          <a:effectLst/>
                          <a:latin typeface="+mj-lt"/>
                        </a:rPr>
                        <a:t>817,31</a:t>
                      </a:r>
                    </a:p>
                  </a:txBody>
                  <a:tcPr marL="9525" marR="9525" marT="9525" marB="0" anchor="ctr"/>
                </a:tc>
                <a:tc>
                  <a:txBody>
                    <a:bodyPr/>
                    <a:lstStyle/>
                    <a:p>
                      <a:pPr algn="r" fontAlgn="ctr"/>
                      <a:r>
                        <a:rPr lang="pl-PL" sz="800" b="1" i="0" u="none" strike="noStrike">
                          <a:solidFill>
                            <a:srgbClr val="000000"/>
                          </a:solidFill>
                          <a:effectLst/>
                          <a:latin typeface="+mj-lt"/>
                        </a:rPr>
                        <a:t>748,72</a:t>
                      </a:r>
                    </a:p>
                  </a:txBody>
                  <a:tcPr marL="9525" marR="9525" marT="9525" marB="0" anchor="ctr"/>
                </a:tc>
                <a:tc>
                  <a:txBody>
                    <a:bodyPr/>
                    <a:lstStyle/>
                    <a:p>
                      <a:pPr algn="r" fontAlgn="ctr"/>
                      <a:r>
                        <a:rPr lang="pl-PL" sz="800" b="1" i="0" u="none" strike="noStrike" dirty="0">
                          <a:solidFill>
                            <a:srgbClr val="000000"/>
                          </a:solidFill>
                          <a:effectLst/>
                          <a:latin typeface="+mj-lt"/>
                        </a:rPr>
                        <a:t>-68,59</a:t>
                      </a:r>
                    </a:p>
                  </a:txBody>
                  <a:tcPr marL="9525" marR="9525" marT="9525" marB="0" anchor="ctr"/>
                </a:tc>
                <a:tc>
                  <a:txBody>
                    <a:bodyPr/>
                    <a:lstStyle/>
                    <a:p>
                      <a:pPr algn="r" fontAlgn="ctr"/>
                      <a:r>
                        <a:rPr lang="pl-PL" sz="800" b="1" i="0" u="none" strike="noStrike" dirty="0">
                          <a:solidFill>
                            <a:srgbClr val="000000"/>
                          </a:solidFill>
                          <a:effectLst/>
                          <a:latin typeface="+mj-lt"/>
                        </a:rPr>
                        <a:t>0,92</a:t>
                      </a:r>
                    </a:p>
                  </a:txBody>
                  <a:tcPr marL="9525" marR="9525" marT="9525" marB="0" anchor="ctr"/>
                </a:tc>
                <a:tc>
                  <a:txBody>
                    <a:bodyPr/>
                    <a:lstStyle/>
                    <a:p>
                      <a:pPr algn="r" fontAlgn="ctr"/>
                      <a:r>
                        <a:rPr lang="pl-PL" sz="800" b="1" i="0" u="none" strike="noStrike" dirty="0">
                          <a:solidFill>
                            <a:srgbClr val="000000"/>
                          </a:solidFill>
                          <a:effectLst/>
                          <a:latin typeface="+mj-lt"/>
                        </a:rPr>
                        <a:t>3,20</a:t>
                      </a:r>
                    </a:p>
                  </a:txBody>
                  <a:tcPr marL="9525" marR="9525" marT="9525" marB="0" anchor="ctr"/>
                </a:tc>
                <a:tc>
                  <a:txBody>
                    <a:bodyPr/>
                    <a:lstStyle/>
                    <a:p>
                      <a:pPr algn="r"/>
                      <a:r>
                        <a:rPr lang="pl-PL" sz="800" b="1" dirty="0">
                          <a:effectLst/>
                          <a:latin typeface="+mj-lt"/>
                          <a:ea typeface="Times New Roman" panose="02020603050405020304" pitchFamily="18" charset="0"/>
                        </a:rPr>
                        <a:t>4,05</a:t>
                      </a:r>
                    </a:p>
                  </a:txBody>
                  <a:tcPr marL="44450" marR="44450" marT="0" marB="0" anchor="b"/>
                </a:tc>
                <a:extLst>
                  <a:ext uri="{0D108BD9-81ED-4DB2-BD59-A6C34878D82A}">
                    <a16:rowId xmlns:a16="http://schemas.microsoft.com/office/drawing/2014/main" val="10022"/>
                  </a:ext>
                </a:extLst>
              </a:tr>
              <a:tr h="114685">
                <a:tc>
                  <a:txBody>
                    <a:bodyPr/>
                    <a:lstStyle/>
                    <a:p>
                      <a:pPr algn="ctr">
                        <a:lnSpc>
                          <a:spcPct val="107000"/>
                        </a:lnSpc>
                        <a:spcAft>
                          <a:spcPts val="0"/>
                        </a:spcAft>
                      </a:pPr>
                      <a:r>
                        <a:rPr lang="pl-PL" sz="800" b="1" dirty="0">
                          <a:latin typeface="+mn-lt"/>
                          <a:ea typeface="Calibri"/>
                          <a:cs typeface="Times New Roman"/>
                        </a:rPr>
                        <a:t>III</a:t>
                      </a:r>
                      <a:endParaRPr lang="pl-PL" sz="800" dirty="0">
                        <a:latin typeface="+mn-lt"/>
                        <a:ea typeface="Calibri"/>
                        <a:cs typeface="Times New Roman"/>
                      </a:endParaRPr>
                    </a:p>
                  </a:txBody>
                  <a:tcPr marL="44450" marR="44450" marT="0" marB="0" anchor="ctr"/>
                </a:tc>
                <a:tc>
                  <a:txBody>
                    <a:bodyPr/>
                    <a:lstStyle/>
                    <a:p>
                      <a:r>
                        <a:rPr lang="pl-PL" sz="800" b="1" dirty="0">
                          <a:latin typeface="+mn-lt"/>
                          <a:ea typeface="Calibri"/>
                          <a:cs typeface="Times New Roman"/>
                        </a:rPr>
                        <a:t>Sprzedaż ogółem</a:t>
                      </a:r>
                      <a:endParaRPr lang="pl-PL" dirty="0"/>
                    </a:p>
                  </a:txBody>
                  <a:tcPr marL="44450" marR="44450" marT="0" marB="0" anchor="ctr"/>
                </a:tc>
                <a:tc>
                  <a:txBody>
                    <a:bodyPr/>
                    <a:lstStyle/>
                    <a:p>
                      <a:pPr algn="r" fontAlgn="ctr"/>
                      <a:r>
                        <a:rPr lang="pl-PL" sz="800" b="1" i="0" u="none" strike="noStrike">
                          <a:solidFill>
                            <a:srgbClr val="000000"/>
                          </a:solidFill>
                          <a:effectLst/>
                          <a:latin typeface="+mj-lt"/>
                        </a:rPr>
                        <a:t>25 570,70</a:t>
                      </a:r>
                    </a:p>
                  </a:txBody>
                  <a:tcPr marL="9525" marR="9525" marT="9525" marB="0" anchor="ctr"/>
                </a:tc>
                <a:tc>
                  <a:txBody>
                    <a:bodyPr/>
                    <a:lstStyle/>
                    <a:p>
                      <a:pPr algn="r" fontAlgn="ctr"/>
                      <a:r>
                        <a:rPr lang="pl-PL" sz="800" b="1" i="0" u="none" strike="noStrike">
                          <a:solidFill>
                            <a:srgbClr val="000000"/>
                          </a:solidFill>
                          <a:effectLst/>
                          <a:latin typeface="+mj-lt"/>
                        </a:rPr>
                        <a:t>18 499,70</a:t>
                      </a:r>
                    </a:p>
                  </a:txBody>
                  <a:tcPr marL="9525" marR="9525" marT="9525" marB="0" anchor="ctr"/>
                </a:tc>
                <a:tc>
                  <a:txBody>
                    <a:bodyPr/>
                    <a:lstStyle/>
                    <a:p>
                      <a:pPr algn="r" fontAlgn="ctr"/>
                      <a:r>
                        <a:rPr lang="pl-PL" sz="800" b="1" i="0" u="none" strike="noStrike">
                          <a:solidFill>
                            <a:srgbClr val="000000"/>
                          </a:solidFill>
                          <a:effectLst/>
                          <a:latin typeface="+mj-lt"/>
                        </a:rPr>
                        <a:t>-7 071,00</a:t>
                      </a:r>
                    </a:p>
                  </a:txBody>
                  <a:tcPr marL="9525" marR="9525" marT="9525" marB="0" anchor="ctr"/>
                </a:tc>
                <a:tc>
                  <a:txBody>
                    <a:bodyPr/>
                    <a:lstStyle/>
                    <a:p>
                      <a:pPr algn="r" fontAlgn="ctr"/>
                      <a:r>
                        <a:rPr lang="pl-PL" sz="800" b="1" i="0" u="none" strike="noStrike">
                          <a:solidFill>
                            <a:srgbClr val="000000"/>
                          </a:solidFill>
                          <a:effectLst/>
                          <a:latin typeface="+mj-lt"/>
                        </a:rPr>
                        <a:t>0,72</a:t>
                      </a:r>
                    </a:p>
                  </a:txBody>
                  <a:tcPr marL="9525" marR="9525" marT="9525" marB="0" anchor="ctr"/>
                </a:tc>
                <a:tc>
                  <a:txBody>
                    <a:bodyPr/>
                    <a:lstStyle/>
                    <a:p>
                      <a:pPr algn="r" fontAlgn="ctr"/>
                      <a:r>
                        <a:rPr lang="pl-PL" sz="800" b="1" i="0" u="none" strike="noStrike" dirty="0">
                          <a:solidFill>
                            <a:srgbClr val="000000"/>
                          </a:solidFill>
                          <a:effectLst/>
                          <a:latin typeface="+mj-lt"/>
                        </a:rPr>
                        <a:t>100,00</a:t>
                      </a:r>
                    </a:p>
                  </a:txBody>
                  <a:tcPr marL="9525" marR="9525" marT="9525" marB="0" anchor="ctr"/>
                </a:tc>
                <a:tc>
                  <a:txBody>
                    <a:bodyPr/>
                    <a:lstStyle/>
                    <a:p>
                      <a:pPr algn="r"/>
                      <a:r>
                        <a:rPr lang="pl-PL" sz="800" b="1" dirty="0">
                          <a:effectLst/>
                          <a:latin typeface="+mj-lt"/>
                          <a:ea typeface="Times New Roman" panose="02020603050405020304" pitchFamily="18" charset="0"/>
                        </a:rPr>
                        <a:t>100,00</a:t>
                      </a:r>
                    </a:p>
                  </a:txBody>
                  <a:tcPr marL="44450" marR="44450" marT="0" marB="0" anchor="b"/>
                </a:tc>
                <a:extLst>
                  <a:ext uri="{0D108BD9-81ED-4DB2-BD59-A6C34878D82A}">
                    <a16:rowId xmlns:a16="http://schemas.microsoft.com/office/drawing/2014/main" val="1002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8CB6F-ADD5-5E13-E899-31DD27E203C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32656D0-F58B-E96D-5733-3B1443106018}"/>
              </a:ext>
            </a:extLst>
          </p:cNvPr>
          <p:cNvSpPr>
            <a:spLocks noGrp="1"/>
          </p:cNvSpPr>
          <p:nvPr>
            <p:ph type="title"/>
          </p:nvPr>
        </p:nvSpPr>
        <p:spPr>
          <a:xfrm>
            <a:off x="718330" y="214296"/>
            <a:ext cx="7772400" cy="325454"/>
          </a:xfrm>
        </p:spPr>
        <p:txBody>
          <a:bodyPr>
            <a:noAutofit/>
          </a:bodyPr>
          <a:lstStyle/>
          <a:p>
            <a:r>
              <a:rPr lang="pl-PL" sz="1800" i="1" dirty="0"/>
              <a:t>2. Struktura sprzedaży w latach 2023 – 2024</a:t>
            </a:r>
            <a:br>
              <a:rPr lang="pl-PL" sz="1800" dirty="0"/>
            </a:br>
            <a:br>
              <a:rPr lang="pl-PL" sz="1800" dirty="0"/>
            </a:br>
            <a:br>
              <a:rPr lang="pl-PL" sz="1800" dirty="0"/>
            </a:br>
            <a:endParaRPr lang="pl-PL" sz="1800" dirty="0"/>
          </a:p>
        </p:txBody>
      </p:sp>
      <p:graphicFrame>
        <p:nvGraphicFramePr>
          <p:cNvPr id="10" name="Wykres 9">
            <a:extLst>
              <a:ext uri="{FF2B5EF4-FFF2-40B4-BE49-F238E27FC236}">
                <a16:creationId xmlns:a16="http://schemas.microsoft.com/office/drawing/2014/main" id="{62F77DD2-FE1F-2545-16ED-BB0E03A4D56E}"/>
              </a:ext>
            </a:extLst>
          </p:cNvPr>
          <p:cNvGraphicFramePr/>
          <p:nvPr>
            <p:extLst>
              <p:ext uri="{D42A27DB-BD31-4B8C-83A1-F6EECF244321}">
                <p14:modId xmlns:p14="http://schemas.microsoft.com/office/powerpoint/2010/main" val="1064750878"/>
              </p:ext>
            </p:extLst>
          </p:nvPr>
        </p:nvGraphicFramePr>
        <p:xfrm>
          <a:off x="718330" y="752740"/>
          <a:ext cx="7772400" cy="41764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11462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5C3FE-6B3F-93CB-1B8A-E383DA1D2D9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6C0A5AC-997F-969D-D2E6-EC98550668D5}"/>
              </a:ext>
            </a:extLst>
          </p:cNvPr>
          <p:cNvSpPr>
            <a:spLocks noGrp="1"/>
          </p:cNvSpPr>
          <p:nvPr>
            <p:ph type="title"/>
          </p:nvPr>
        </p:nvSpPr>
        <p:spPr>
          <a:xfrm>
            <a:off x="718330" y="214296"/>
            <a:ext cx="7772400" cy="428628"/>
          </a:xfrm>
        </p:spPr>
        <p:txBody>
          <a:bodyPr>
            <a:noAutofit/>
          </a:bodyPr>
          <a:lstStyle/>
          <a:p>
            <a:r>
              <a:rPr lang="pl-PL" sz="1800" i="1" dirty="0"/>
              <a:t>2. Struktura sprzedaży w latach 2023 – 2024</a:t>
            </a:r>
            <a:br>
              <a:rPr lang="pl-PL" sz="1800" dirty="0"/>
            </a:br>
            <a:br>
              <a:rPr lang="pl-PL" sz="1800" dirty="0"/>
            </a:br>
            <a:endParaRPr lang="pl-PL" sz="1800" dirty="0"/>
          </a:p>
        </p:txBody>
      </p:sp>
      <p:graphicFrame>
        <p:nvGraphicFramePr>
          <p:cNvPr id="10" name="Wykres 9">
            <a:extLst>
              <a:ext uri="{FF2B5EF4-FFF2-40B4-BE49-F238E27FC236}">
                <a16:creationId xmlns:a16="http://schemas.microsoft.com/office/drawing/2014/main" id="{AD4E90B3-8B3B-8886-7A4E-E08C44DD4FAD}"/>
              </a:ext>
            </a:extLst>
          </p:cNvPr>
          <p:cNvGraphicFramePr/>
          <p:nvPr>
            <p:extLst>
              <p:ext uri="{D42A27DB-BD31-4B8C-83A1-F6EECF244321}">
                <p14:modId xmlns:p14="http://schemas.microsoft.com/office/powerpoint/2010/main" val="3805249862"/>
              </p:ext>
            </p:extLst>
          </p:nvPr>
        </p:nvGraphicFramePr>
        <p:xfrm>
          <a:off x="718330" y="539750"/>
          <a:ext cx="770734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5355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F4F02-7002-95D1-DF01-991D2BB34EE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60E19ED-7627-4A7F-A3CF-7DBEDACEEA46}"/>
              </a:ext>
            </a:extLst>
          </p:cNvPr>
          <p:cNvSpPr>
            <a:spLocks noGrp="1"/>
          </p:cNvSpPr>
          <p:nvPr>
            <p:ph type="title"/>
          </p:nvPr>
        </p:nvSpPr>
        <p:spPr>
          <a:xfrm>
            <a:off x="718330" y="214296"/>
            <a:ext cx="7772400" cy="428628"/>
          </a:xfrm>
        </p:spPr>
        <p:txBody>
          <a:bodyPr>
            <a:noAutofit/>
          </a:bodyPr>
          <a:lstStyle/>
          <a:p>
            <a:r>
              <a:rPr lang="pl-PL" sz="1800" i="1" dirty="0"/>
              <a:t>2. Struktura sprzedaży w latach 2023 – 2024</a:t>
            </a: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148938EF-E95E-80E0-83AD-5885A9C5BA34}"/>
              </a:ext>
            </a:extLst>
          </p:cNvPr>
          <p:cNvGraphicFramePr/>
          <p:nvPr>
            <p:extLst>
              <p:ext uri="{D42A27DB-BD31-4B8C-83A1-F6EECF244321}">
                <p14:modId xmlns:p14="http://schemas.microsoft.com/office/powerpoint/2010/main" val="1075225429"/>
              </p:ext>
            </p:extLst>
          </p:nvPr>
        </p:nvGraphicFramePr>
        <p:xfrm>
          <a:off x="718330" y="640622"/>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4947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A62BD-E6FA-75C2-11F2-4333449BCEF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4044894-A82B-AB2B-3879-83058BBF9773}"/>
              </a:ext>
            </a:extLst>
          </p:cNvPr>
          <p:cNvSpPr>
            <a:spLocks noGrp="1"/>
          </p:cNvSpPr>
          <p:nvPr>
            <p:ph type="title"/>
          </p:nvPr>
        </p:nvSpPr>
        <p:spPr>
          <a:xfrm>
            <a:off x="718330" y="214296"/>
            <a:ext cx="7772400" cy="428628"/>
          </a:xfrm>
        </p:spPr>
        <p:txBody>
          <a:bodyPr>
            <a:noAutofit/>
          </a:bodyPr>
          <a:lstStyle/>
          <a:p>
            <a:r>
              <a:rPr lang="pl-PL" sz="1800" i="1" dirty="0"/>
              <a:t>2. Struktura sprzedaży w latach 2023 – 2024</a:t>
            </a: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F36F0835-25BE-DAD8-0C94-A2F40C33DF97}"/>
              </a:ext>
            </a:extLst>
          </p:cNvPr>
          <p:cNvGraphicFramePr/>
          <p:nvPr>
            <p:extLst>
              <p:ext uri="{D42A27DB-BD31-4B8C-83A1-F6EECF244321}">
                <p14:modId xmlns:p14="http://schemas.microsoft.com/office/powerpoint/2010/main" val="768148764"/>
              </p:ext>
            </p:extLst>
          </p:nvPr>
        </p:nvGraphicFramePr>
        <p:xfrm>
          <a:off x="718330" y="642924"/>
          <a:ext cx="7772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7815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6ABBB-C100-4BFD-0D64-5E8D99288BA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6515D7F-792A-4812-F1C3-66C62A321149}"/>
              </a:ext>
            </a:extLst>
          </p:cNvPr>
          <p:cNvSpPr>
            <a:spLocks noGrp="1"/>
          </p:cNvSpPr>
          <p:nvPr>
            <p:ph type="title"/>
          </p:nvPr>
        </p:nvSpPr>
        <p:spPr>
          <a:xfrm>
            <a:off x="714348" y="428610"/>
            <a:ext cx="7772400" cy="428628"/>
          </a:xfrm>
        </p:spPr>
        <p:txBody>
          <a:bodyPr>
            <a:noAutofit/>
          </a:bodyPr>
          <a:lstStyle/>
          <a:p>
            <a:r>
              <a:rPr lang="pl-PL" sz="1800" i="1" dirty="0"/>
              <a:t>3. Kapitał własny Spółki [zł]</a:t>
            </a:r>
            <a:br>
              <a:rPr lang="pl-PL" sz="1800" i="1" dirty="0"/>
            </a:br>
            <a:br>
              <a:rPr lang="pl-PL" sz="1800" dirty="0"/>
            </a:br>
            <a:endParaRPr lang="pl-PL" sz="1800" dirty="0"/>
          </a:p>
        </p:txBody>
      </p:sp>
      <p:graphicFrame>
        <p:nvGraphicFramePr>
          <p:cNvPr id="3" name="Tabela 2">
            <a:extLst>
              <a:ext uri="{FF2B5EF4-FFF2-40B4-BE49-F238E27FC236}">
                <a16:creationId xmlns:a16="http://schemas.microsoft.com/office/drawing/2014/main" id="{2525ED01-CAB6-F7E2-0E9B-FEBC96CA3A55}"/>
              </a:ext>
            </a:extLst>
          </p:cNvPr>
          <p:cNvGraphicFramePr>
            <a:graphicFrameLocks noGrp="1"/>
          </p:cNvGraphicFramePr>
          <p:nvPr>
            <p:extLst>
              <p:ext uri="{D42A27DB-BD31-4B8C-83A1-F6EECF244321}">
                <p14:modId xmlns:p14="http://schemas.microsoft.com/office/powerpoint/2010/main" val="2748639880"/>
              </p:ext>
            </p:extLst>
          </p:nvPr>
        </p:nvGraphicFramePr>
        <p:xfrm>
          <a:off x="2152650" y="1446847"/>
          <a:ext cx="4838700" cy="2249805"/>
        </p:xfrm>
        <a:graphic>
          <a:graphicData uri="http://schemas.openxmlformats.org/drawingml/2006/table">
            <a:tbl>
              <a:tblPr firstRow="1" bandRow="1">
                <a:tableStyleId>{5C22544A-7EE6-4342-B048-85BDC9FD1C3A}</a:tableStyleId>
              </a:tblPr>
              <a:tblGrid>
                <a:gridCol w="259110">
                  <a:extLst>
                    <a:ext uri="{9D8B030D-6E8A-4147-A177-3AD203B41FA5}">
                      <a16:colId xmlns:a16="http://schemas.microsoft.com/office/drawing/2014/main" val="1318648111"/>
                    </a:ext>
                  </a:extLst>
                </a:gridCol>
                <a:gridCol w="1569690">
                  <a:extLst>
                    <a:ext uri="{9D8B030D-6E8A-4147-A177-3AD203B41FA5}">
                      <a16:colId xmlns:a16="http://schemas.microsoft.com/office/drawing/2014/main" val="783179011"/>
                    </a:ext>
                  </a:extLst>
                </a:gridCol>
                <a:gridCol w="1092200">
                  <a:extLst>
                    <a:ext uri="{9D8B030D-6E8A-4147-A177-3AD203B41FA5}">
                      <a16:colId xmlns:a16="http://schemas.microsoft.com/office/drawing/2014/main" val="596728700"/>
                    </a:ext>
                  </a:extLst>
                </a:gridCol>
                <a:gridCol w="1028700">
                  <a:extLst>
                    <a:ext uri="{9D8B030D-6E8A-4147-A177-3AD203B41FA5}">
                      <a16:colId xmlns:a16="http://schemas.microsoft.com/office/drawing/2014/main" val="3064111938"/>
                    </a:ext>
                  </a:extLst>
                </a:gridCol>
                <a:gridCol w="889000">
                  <a:extLst>
                    <a:ext uri="{9D8B030D-6E8A-4147-A177-3AD203B41FA5}">
                      <a16:colId xmlns:a16="http://schemas.microsoft.com/office/drawing/2014/main" val="3880403553"/>
                    </a:ext>
                  </a:extLst>
                </a:gridCol>
              </a:tblGrid>
              <a:tr h="241499">
                <a:tc>
                  <a:txBody>
                    <a:bodyPr/>
                    <a:lstStyle/>
                    <a:p>
                      <a:pPr algn="ctr" fontAlgn="b"/>
                      <a:r>
                        <a:rPr lang="pl-PL" sz="1100" u="none" strike="noStrike" dirty="0">
                          <a:effectLst/>
                        </a:rPr>
                        <a:t>Lp.</a:t>
                      </a:r>
                      <a:endParaRPr lang="pl-PL"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l-PL" sz="1100" u="none" strike="noStrike" dirty="0">
                          <a:effectLst/>
                        </a:rPr>
                        <a:t> Wyszczególnienie</a:t>
                      </a:r>
                      <a:endParaRPr lang="pl-PL"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l-PL" sz="1100" u="none" strike="noStrike" dirty="0">
                          <a:effectLst/>
                        </a:rPr>
                        <a:t>2023</a:t>
                      </a:r>
                      <a:endParaRPr lang="pl-PL"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l-PL" sz="1100" u="none" strike="noStrike" dirty="0">
                          <a:effectLst/>
                        </a:rPr>
                        <a:t>2024</a:t>
                      </a:r>
                      <a:endParaRPr lang="pl-PL"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l-PL" sz="1100" u="none" strike="noStrike" dirty="0">
                          <a:effectLst/>
                        </a:rPr>
                        <a:t>Zmiana </a:t>
                      </a:r>
                      <a:br>
                        <a:rPr lang="pl-PL" sz="1100" u="none" strike="noStrike" dirty="0">
                          <a:effectLst/>
                        </a:rPr>
                      </a:br>
                      <a:r>
                        <a:rPr lang="pl-PL" sz="1100" u="none" strike="noStrike" dirty="0">
                          <a:effectLst/>
                        </a:rPr>
                        <a:t>kol. 4-3</a:t>
                      </a:r>
                      <a:endParaRPr lang="pl-PL"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77644322"/>
                  </a:ext>
                </a:extLst>
              </a:tr>
              <a:tr h="190500">
                <a:tc>
                  <a:txBody>
                    <a:bodyPr/>
                    <a:lstStyle/>
                    <a:p>
                      <a:pPr algn="ctr" fontAlgn="b"/>
                      <a:r>
                        <a:rPr lang="pl-PL" sz="800" u="none" strike="noStrike" dirty="0">
                          <a:effectLst/>
                        </a:rPr>
                        <a:t>1.</a:t>
                      </a:r>
                      <a:endParaRPr lang="pl-PL" sz="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800" u="none" strike="noStrike" dirty="0">
                          <a:effectLst/>
                        </a:rPr>
                        <a:t>2.</a:t>
                      </a:r>
                      <a:endParaRPr lang="pl-PL" sz="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800" u="none" strike="noStrike" dirty="0">
                          <a:effectLst/>
                        </a:rPr>
                        <a:t>3.</a:t>
                      </a:r>
                      <a:endParaRPr lang="pl-PL" sz="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800" u="none" strike="noStrike" dirty="0">
                          <a:effectLst/>
                        </a:rPr>
                        <a:t>4.</a:t>
                      </a:r>
                      <a:endParaRPr lang="pl-PL" sz="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800" u="none" strike="noStrike" dirty="0">
                          <a:effectLst/>
                        </a:rPr>
                        <a:t>5.</a:t>
                      </a:r>
                      <a:endParaRPr lang="pl-PL" sz="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30470821"/>
                  </a:ext>
                </a:extLst>
              </a:tr>
              <a:tr h="190500">
                <a:tc>
                  <a:txBody>
                    <a:bodyPr/>
                    <a:lstStyle/>
                    <a:p>
                      <a:pPr algn="r" fontAlgn="b"/>
                      <a:r>
                        <a:rPr lang="pl-PL" sz="1100" u="none" strike="noStrike" dirty="0">
                          <a:effectLst/>
                        </a:rPr>
                        <a:t>1.</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pl-PL" sz="1100" u="none" strike="noStrike" dirty="0">
                          <a:effectLst/>
                        </a:rPr>
                        <a:t>Kapitał podstawowy</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3 679 800,00</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3 679 800,00</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0,00</a:t>
                      </a:r>
                      <a:endParaRPr lang="pl-PL"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66768360"/>
                  </a:ext>
                </a:extLst>
              </a:tr>
              <a:tr h="190500">
                <a:tc>
                  <a:txBody>
                    <a:bodyPr/>
                    <a:lstStyle/>
                    <a:p>
                      <a:pPr algn="r" fontAlgn="b"/>
                      <a:r>
                        <a:rPr lang="pl-PL" sz="1100" u="none" strike="noStrike" dirty="0">
                          <a:effectLst/>
                        </a:rPr>
                        <a:t>2.</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pl-PL" sz="1100" u="none" strike="noStrike" dirty="0">
                          <a:effectLst/>
                        </a:rPr>
                        <a:t>Kapitał zapasowy</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5 693 968,66</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4 319 969,66</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-1 373 999,00</a:t>
                      </a:r>
                      <a:endParaRPr lang="pl-PL"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6054069"/>
                  </a:ext>
                </a:extLst>
              </a:tr>
              <a:tr h="381000">
                <a:tc>
                  <a:txBody>
                    <a:bodyPr/>
                    <a:lstStyle/>
                    <a:p>
                      <a:pPr algn="r" fontAlgn="b"/>
                      <a:r>
                        <a:rPr lang="pl-PL" sz="1100" u="none" strike="noStrike" dirty="0">
                          <a:effectLst/>
                        </a:rPr>
                        <a:t>3.</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pl-PL" sz="1100" u="none" strike="noStrike" dirty="0">
                          <a:effectLst/>
                        </a:rPr>
                        <a:t>Kapitał z aktualizacji wyceny</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970 089,69</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970 089,69</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0,00</a:t>
                      </a:r>
                      <a:endParaRPr lang="pl-PL"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70314749"/>
                  </a:ext>
                </a:extLst>
              </a:tr>
              <a:tr h="190500">
                <a:tc>
                  <a:txBody>
                    <a:bodyPr/>
                    <a:lstStyle/>
                    <a:p>
                      <a:pPr algn="r" fontAlgn="b"/>
                      <a:r>
                        <a:rPr lang="pl-PL" sz="1100" u="none" strike="noStrike" dirty="0">
                          <a:effectLst/>
                        </a:rPr>
                        <a:t>4.</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pl-PL" sz="1100" u="none" strike="noStrike" dirty="0">
                          <a:effectLst/>
                        </a:rPr>
                        <a:t>Wynik finansowy netto</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366 750,50</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14 179,25</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-352 571,25</a:t>
                      </a:r>
                      <a:endParaRPr lang="pl-PL"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34216083"/>
                  </a:ext>
                </a:extLst>
              </a:tr>
              <a:tr h="571500">
                <a:tc>
                  <a:txBody>
                    <a:bodyPr/>
                    <a:lstStyle/>
                    <a:p>
                      <a:pPr algn="r" fontAlgn="b"/>
                      <a:r>
                        <a:rPr lang="pl-PL" sz="1100" u="none" strike="noStrike" dirty="0">
                          <a:effectLst/>
                        </a:rPr>
                        <a:t>5.</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pl-PL" sz="1100" u="none" strike="noStrike" dirty="0">
                          <a:effectLst/>
                        </a:rPr>
                        <a:t>Strata z lat ubiegłych - utworzenie rezerwy na świadczenia pracownicze</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1 673 999,00</a:t>
                      </a:r>
                      <a:endParaRPr lang="pl-PL"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pl-PL" sz="1100" u="none" strike="noStrike" dirty="0">
                          <a:effectLst/>
                        </a:rPr>
                        <a:t>0</a:t>
                      </a:r>
                      <a:endParaRPr lang="pl-PL"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pl-PL" sz="1100" u="none" strike="noStrike" dirty="0">
                          <a:effectLst/>
                        </a:rPr>
                        <a:t>-1 673 999,00</a:t>
                      </a:r>
                      <a:endParaRPr lang="pl-PL"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55095837"/>
                  </a:ext>
                </a:extLst>
              </a:tr>
              <a:tr h="190500">
                <a:tc>
                  <a:txBody>
                    <a:bodyPr/>
                    <a:lstStyle/>
                    <a:p>
                      <a:pPr algn="l" fontAlgn="b"/>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pl-PL" sz="1100" u="none" strike="noStrike" dirty="0">
                          <a:effectLst/>
                        </a:rPr>
                        <a:t>Razem: </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9 036 609,85</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8 984 038,60</a:t>
                      </a:r>
                      <a:endParaRPr lang="pl-PL"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pl-PL" sz="1100" u="none" strike="noStrike" dirty="0">
                          <a:effectLst/>
                        </a:rPr>
                        <a:t>-52 571,25</a:t>
                      </a:r>
                      <a:endParaRPr lang="pl-PL"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62453067"/>
                  </a:ext>
                </a:extLst>
              </a:tr>
            </a:tbl>
          </a:graphicData>
        </a:graphic>
      </p:graphicFrame>
    </p:spTree>
    <p:extLst>
      <p:ext uri="{BB962C8B-B14F-4D97-AF65-F5344CB8AC3E}">
        <p14:creationId xmlns:p14="http://schemas.microsoft.com/office/powerpoint/2010/main" val="176560330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1308</TotalTime>
  <Words>3624</Words>
  <Application>Microsoft Office PowerPoint</Application>
  <PresentationFormat>Pokaz na ekranie (16:9)</PresentationFormat>
  <Paragraphs>556</Paragraphs>
  <Slides>29</Slides>
  <Notes>10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29</vt:i4>
      </vt:variant>
    </vt:vector>
  </HeadingPairs>
  <TitlesOfParts>
    <vt:vector size="34" baseType="lpstr">
      <vt:lpstr>Arial</vt:lpstr>
      <vt:lpstr>Calibri</vt:lpstr>
      <vt:lpstr>Cambria Math</vt:lpstr>
      <vt:lpstr>Times New Roman</vt:lpstr>
      <vt:lpstr>Motyw pakietu Office</vt:lpstr>
      <vt:lpstr>Informacja dotycząca funkcjonowania  Komunalnej Energetyki Cieplnej „KOMEC” Sp. z o.o.  Dane za rok 2024</vt:lpstr>
      <vt:lpstr>1. ZAKRES DZIAŁALNOŚCI SPÓŁKI</vt:lpstr>
      <vt:lpstr>1. Zakres działalności Spółki  </vt:lpstr>
      <vt:lpstr>2. Struktura sprzedaży w latach 2023 – 2024  </vt:lpstr>
      <vt:lpstr>2. Struktura sprzedaży w latach 2023 – 2024   </vt:lpstr>
      <vt:lpstr>2. Struktura sprzedaży w latach 2023 – 2024  </vt:lpstr>
      <vt:lpstr>2. Struktura sprzedaży w latach 2023 – 2024  </vt:lpstr>
      <vt:lpstr>2. Struktura sprzedaży w latach 2023 – 2024  </vt:lpstr>
      <vt:lpstr>3. Kapitał własny Spółki [zł]  </vt:lpstr>
      <vt:lpstr>3. Kapitał własny Spółki [zł]  </vt:lpstr>
      <vt:lpstr>4. Struktura i dynamika sprzedaży ciepła   </vt:lpstr>
      <vt:lpstr>4. Struktura i dynamika sprzedaży ciepła   </vt:lpstr>
      <vt:lpstr>4. Struktura i dynamika sprzedaży ciepła   </vt:lpstr>
      <vt:lpstr>4. Struktura i dynamika sprzedaży ciepła   </vt:lpstr>
      <vt:lpstr>4. Struktura i dynamika sprzedaży ciepła   </vt:lpstr>
      <vt:lpstr>5. Dane finansowe ogółem [zł]   </vt:lpstr>
      <vt:lpstr>5. Dane finansowe ogółem [zł]   </vt:lpstr>
      <vt:lpstr>5. Dane finansowe ogółem [zł]   </vt:lpstr>
      <vt:lpstr>6. Zatrudnienie</vt:lpstr>
      <vt:lpstr>6. Zatrudnienie</vt:lpstr>
      <vt:lpstr>7. Wybrane pozycje Rachunku zysków i strat [zł]   </vt:lpstr>
      <vt:lpstr>8. Wyjaśnienia do wybranych pozycji Rachunku zysków i strat  za 2024 rok  </vt:lpstr>
      <vt:lpstr>8. Wyjaśnienia do wybranych pozycji Rachunku zysków i strat  za 2024 rok –c.d. </vt:lpstr>
      <vt:lpstr>8. Wyjaśnienia do wybranych pozycji Rachunku zysków i strat  za 2024 rok – c.d. </vt:lpstr>
      <vt:lpstr>9. Działalność Spółki w roku 2024 (najważniejsze zdarzenia, zrealizowane cele i osiągnięcia).   </vt:lpstr>
      <vt:lpstr>9. Działalność Spółki w roku 2024 (najważniejsze zdarzenia, zrealizowane cele i osiągnięcia) – c.d. </vt:lpstr>
      <vt:lpstr>9. Działalność Spółki w roku 2024 (najważniejsze zdarzenia, zrealizowane cele i osiągnięcia) – c.d.</vt:lpstr>
      <vt:lpstr>10. Wyzwania / cele na rok 2025 </vt:lpstr>
      <vt:lpstr>10. Wyzwania / cele na rok 2025 – c.d.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Informacja dotycząca funkcjonowania  Komunalnej Energetyki Cieplnej „KOMEC” Sp. z o.o.  Dane za rok 2022</dc:title>
  <dc:creator>HP</dc:creator>
  <cp:lastModifiedBy>Komunalna Energetyka Cieplna KOMEC Sp. z o.o. w Kętrzynie</cp:lastModifiedBy>
  <cp:revision>53</cp:revision>
  <cp:lastPrinted>2024-05-20T07:17:15Z</cp:lastPrinted>
  <dcterms:created xsi:type="dcterms:W3CDTF">2023-04-18T11:00:05Z</dcterms:created>
  <dcterms:modified xsi:type="dcterms:W3CDTF">2025-04-16T13:25:33Z</dcterms:modified>
</cp:coreProperties>
</file>