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83" r:id="rId3"/>
    <p:sldId id="346" r:id="rId4"/>
    <p:sldId id="262" r:id="rId5"/>
    <p:sldId id="351" r:id="rId6"/>
    <p:sldId id="348" r:id="rId7"/>
    <p:sldId id="350" r:id="rId8"/>
    <p:sldId id="352" r:id="rId9"/>
    <p:sldId id="353" r:id="rId10"/>
    <p:sldId id="276" r:id="rId11"/>
    <p:sldId id="297" r:id="rId12"/>
    <p:sldId id="311" r:id="rId13"/>
    <p:sldId id="298" r:id="rId14"/>
    <p:sldId id="325" r:id="rId15"/>
    <p:sldId id="344" r:id="rId16"/>
    <p:sldId id="324" r:id="rId17"/>
    <p:sldId id="327" r:id="rId18"/>
    <p:sldId id="334" r:id="rId19"/>
    <p:sldId id="336" r:id="rId20"/>
    <p:sldId id="337" r:id="rId21"/>
    <p:sldId id="291" r:id="rId22"/>
    <p:sldId id="347" r:id="rId23"/>
    <p:sldId id="308" r:id="rId24"/>
    <p:sldId id="305" r:id="rId25"/>
    <p:sldId id="282" r:id="rId26"/>
    <p:sldId id="306" r:id="rId27"/>
    <p:sldId id="304" r:id="rId28"/>
    <p:sldId id="281" r:id="rId29"/>
  </p:sldIdLst>
  <p:sldSz cx="12192000" cy="6858000"/>
  <p:notesSz cx="6797675" cy="9926638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F28F35F-2E03-4F56-A9A7-C7F218014C6B}">
          <p14:sldIdLst/>
        </p14:section>
        <p14:section name="Sekcja bez tytułu" id="{4544B7C8-16BD-4F33-ACA8-405946D005A6}">
          <p14:sldIdLst>
            <p14:sldId id="257"/>
            <p14:sldId id="283"/>
            <p14:sldId id="346"/>
            <p14:sldId id="262"/>
            <p14:sldId id="351"/>
            <p14:sldId id="348"/>
            <p14:sldId id="350"/>
            <p14:sldId id="352"/>
            <p14:sldId id="353"/>
            <p14:sldId id="276"/>
            <p14:sldId id="297"/>
            <p14:sldId id="311"/>
            <p14:sldId id="298"/>
            <p14:sldId id="325"/>
            <p14:sldId id="344"/>
            <p14:sldId id="324"/>
            <p14:sldId id="327"/>
            <p14:sldId id="334"/>
            <p14:sldId id="336"/>
            <p14:sldId id="337"/>
            <p14:sldId id="291"/>
            <p14:sldId id="347"/>
            <p14:sldId id="308"/>
          </p14:sldIdLst>
        </p14:section>
        <p14:section name="Sekcja bez tytułu" id="{6D720731-CC59-41C1-84B9-DE5FA1209B67}">
          <p14:sldIdLst>
            <p14:sldId id="305"/>
            <p14:sldId id="282"/>
            <p14:sldId id="306"/>
            <p14:sldId id="304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D95814-E6C9-5616-6C03-253186CEAF64}" name="Ewa Wiszniewska" initials="EW" userId="S-1-5-21-3024565469-1285026645-296458210-1119" providerId="AD"/>
  <p188:author id="{FF23826F-590E-A40F-C94D-18AB725D70CA}" name="Beata x" initials="Bx" userId="40ffcc002d913807" providerId="Windows Live"/>
  <p188:author id="{475A0ED8-D32D-6C74-D9D8-5387593438A2}" name="Joanna Lemańska" initials="JL" userId="fa29b9547f8ddda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Styl pośredni 4 — Ak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Styl jasny 3 — Ak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 jasny 3 — Ak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 jasny 2 — Ak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Styl jasny 2 — Ak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Styl jasny 1 — Ak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Styl ciemny 1 — Ak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60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Kraj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Lisopad</c:v>
                </c:pt>
                <c:pt idx="11">
                  <c:v>Grudzień</c:v>
                </c:pt>
              </c:strCache>
            </c:strRef>
          </c:cat>
          <c:val>
            <c:numRef>
              <c:f>Arkusz1!$B$2:$B$13</c:f>
              <c:numCache>
                <c:formatCode>General</c:formatCode>
                <c:ptCount val="12"/>
                <c:pt idx="0">
                  <c:v>5.4</c:v>
                </c:pt>
                <c:pt idx="1">
                  <c:v>5.4</c:v>
                </c:pt>
                <c:pt idx="2">
                  <c:v>5.3</c:v>
                </c:pt>
                <c:pt idx="3">
                  <c:v>5.0999999999999996</c:v>
                </c:pt>
                <c:pt idx="4">
                  <c:v>5</c:v>
                </c:pt>
                <c:pt idx="5">
                  <c:v>4.9000000000000004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4.9000000000000004</c:v>
                </c:pt>
                <c:pt idx="10">
                  <c:v>5</c:v>
                </c:pt>
                <c:pt idx="1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27-42D8-8720-3D293772AAEC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Województwo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Lisopad</c:v>
                </c:pt>
                <c:pt idx="11">
                  <c:v>Grudzień</c:v>
                </c:pt>
              </c:strCache>
            </c:strRef>
          </c:cat>
          <c:val>
            <c:numRef>
              <c:f>Arkusz1!$C$2:$C$13</c:f>
              <c:numCache>
                <c:formatCode>General</c:formatCode>
                <c:ptCount val="12"/>
                <c:pt idx="0">
                  <c:v>8.8000000000000007</c:v>
                </c:pt>
                <c:pt idx="1">
                  <c:v>8.8000000000000007</c:v>
                </c:pt>
                <c:pt idx="2">
                  <c:v>8.5</c:v>
                </c:pt>
                <c:pt idx="3">
                  <c:v>8.1</c:v>
                </c:pt>
                <c:pt idx="4">
                  <c:v>7.7</c:v>
                </c:pt>
                <c:pt idx="5">
                  <c:v>7.6</c:v>
                </c:pt>
                <c:pt idx="6">
                  <c:v>7.6</c:v>
                </c:pt>
                <c:pt idx="7">
                  <c:v>7.7</c:v>
                </c:pt>
                <c:pt idx="8">
                  <c:v>7.8</c:v>
                </c:pt>
                <c:pt idx="9">
                  <c:v>7.9</c:v>
                </c:pt>
                <c:pt idx="10">
                  <c:v>8</c:v>
                </c:pt>
                <c:pt idx="11">
                  <c:v>8.3000000000000007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27-42D8-8720-3D293772AAEC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Powiat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Arkusz1!$A$2:$A$13</c:f>
              <c:strCache>
                <c:ptCount val="12"/>
                <c:pt idx="0">
                  <c:v>Styczeń</c:v>
                </c:pt>
                <c:pt idx="1">
                  <c:v>Luty</c:v>
                </c:pt>
                <c:pt idx="2">
                  <c:v>Marzec</c:v>
                </c:pt>
                <c:pt idx="3">
                  <c:v>Kwiecień</c:v>
                </c:pt>
                <c:pt idx="4">
                  <c:v>Maj</c:v>
                </c:pt>
                <c:pt idx="5">
                  <c:v>Czerwiec</c:v>
                </c:pt>
                <c:pt idx="6">
                  <c:v>Lipiec</c:v>
                </c:pt>
                <c:pt idx="7">
                  <c:v>Sierpień</c:v>
                </c:pt>
                <c:pt idx="8">
                  <c:v>Wrzesień</c:v>
                </c:pt>
                <c:pt idx="9">
                  <c:v>Październik</c:v>
                </c:pt>
                <c:pt idx="10">
                  <c:v>Lisopad</c:v>
                </c:pt>
                <c:pt idx="11">
                  <c:v>Grudzień</c:v>
                </c:pt>
              </c:strCache>
            </c:strRef>
          </c:cat>
          <c:val>
            <c:numRef>
              <c:f>Arkusz1!$D$2:$D$13</c:f>
              <c:numCache>
                <c:formatCode>General</c:formatCode>
                <c:ptCount val="12"/>
                <c:pt idx="0">
                  <c:v>16.8</c:v>
                </c:pt>
                <c:pt idx="1">
                  <c:v>17</c:v>
                </c:pt>
                <c:pt idx="2">
                  <c:v>16.399999999999999</c:v>
                </c:pt>
                <c:pt idx="3">
                  <c:v>15.6</c:v>
                </c:pt>
                <c:pt idx="4">
                  <c:v>15.1</c:v>
                </c:pt>
                <c:pt idx="5">
                  <c:v>15</c:v>
                </c:pt>
                <c:pt idx="6">
                  <c:v>14.7</c:v>
                </c:pt>
                <c:pt idx="7">
                  <c:v>15.1</c:v>
                </c:pt>
                <c:pt idx="8">
                  <c:v>14.4</c:v>
                </c:pt>
                <c:pt idx="9">
                  <c:v>14.7</c:v>
                </c:pt>
                <c:pt idx="10">
                  <c:v>14.8</c:v>
                </c:pt>
                <c:pt idx="1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27-42D8-8720-3D293772AA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35"/>
        <c:axId val="1312044703"/>
        <c:axId val="1312047583"/>
      </c:barChart>
      <c:catAx>
        <c:axId val="1312044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2047583"/>
        <c:crosses val="autoZero"/>
        <c:auto val="1"/>
        <c:lblAlgn val="ctr"/>
        <c:lblOffset val="100"/>
        <c:noMultiLvlLbl val="0"/>
      </c:catAx>
      <c:valAx>
        <c:axId val="1312047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312044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1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/>
            </a:lvl1pPr>
          </a:lstStyle>
          <a:p>
            <a:pPr rtl="0"/>
            <a:endParaRPr lang="pl-PL">
              <a:latin typeface="Calibri" panose="020F0502020204030204" pitchFamily="34" charset="0"/>
            </a:endParaRP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/>
            </a:lvl1pPr>
          </a:lstStyle>
          <a:p>
            <a:pPr rtl="0"/>
            <a:fld id="{A6C780F1-8920-4F70-8928-22D34454FCB3}" type="datetime1">
              <a:rPr lang="pl-PL" smtClean="0">
                <a:latin typeface="Calibri" panose="020F0502020204030204" pitchFamily="34" charset="0"/>
              </a:rPr>
              <a:t>18.04.2025</a:t>
            </a:fld>
            <a:endParaRPr lang="pl-PL">
              <a:latin typeface="Calibri" panose="020F0502020204030204" pitchFamily="34" charset="0"/>
            </a:endParaRPr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/>
            </a:lvl1pPr>
          </a:lstStyle>
          <a:p>
            <a:pPr rtl="0"/>
            <a:endParaRPr lang="pl-PL">
              <a:latin typeface="Calibri" panose="020F0502020204030204" pitchFamily="34" charset="0"/>
            </a:endParaRP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/>
            </a:lvl1pPr>
          </a:lstStyle>
          <a:p>
            <a:pPr rtl="0"/>
            <a:fld id="{2C33ADDF-418B-4AEE-81B9-E77B3218F8B3}" type="slidenum">
              <a:rPr lang="pl-PL" smtClean="0">
                <a:latin typeface="Calibri" panose="020F0502020204030204" pitchFamily="34" charset="0"/>
              </a:rPr>
              <a:t>‹#›</a:t>
            </a:fld>
            <a:endParaRPr lang="pl-PL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9590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8056"/>
          </a:xfrm>
          <a:prstGeom prst="rect">
            <a:avLst/>
          </a:prstGeom>
        </p:spPr>
        <p:txBody>
          <a:bodyPr vert="horz" lIns="91467" tIns="45734" rIns="91467" bIns="45734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F2AA167-9E3E-49DA-B722-1E96E8602C4C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67" tIns="45734" rIns="91467" bIns="45734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67" tIns="45734" rIns="91467" bIns="45734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50442" y="9428585"/>
            <a:ext cx="2945660" cy="498055"/>
          </a:xfrm>
          <a:prstGeom prst="rect">
            <a:avLst/>
          </a:prstGeom>
        </p:spPr>
        <p:txBody>
          <a:bodyPr vert="horz" lIns="91467" tIns="45734" rIns="91467" bIns="45734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275029A-2D1E-47A5-9598-4A9AC47B3AC1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307704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75029A-2D1E-47A5-9598-4A9AC47B3AC1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026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l">
              <a:defRPr sz="60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F9556C7-5B59-4ABF-88E2-A1B04F8F43BE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83261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4EF4F11-16F0-486C-A4EA-7E355B57B356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3179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A44FC59-7DCB-42CA-8AFA-50EBE22AED89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4623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5881387-9C8F-45FE-B325-4E1FA5B738D2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702466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62262"/>
          </a:xfrm>
        </p:spPr>
        <p:txBody>
          <a:bodyPr rtlCol="0" anchor="b"/>
          <a:lstStyle>
            <a:lvl1pPr>
              <a:defRPr sz="60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latin typeface="Century Gothic" panose="020B0502020202020204" pitchFamily="34" charset="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C3C738D-9413-4B5E-8818-FC954DC43B9B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33611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/>
              <a:t>Kliknij, aby edytować styl wzorca tytułu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 sz="2800">
                <a:latin typeface="Century Gothic" panose="020B0502020202020204" pitchFamily="34" charset="0"/>
              </a:defRPr>
            </a:lvl1pPr>
            <a:lvl2pPr>
              <a:defRPr sz="2400">
                <a:latin typeface="Century Gothic" panose="020B0502020202020204" pitchFamily="34" charset="0"/>
              </a:defRPr>
            </a:lvl2pPr>
            <a:lvl3pPr>
              <a:defRPr sz="20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A4935C-8393-4814-91A5-4BAAC6FCFFBC}" type="datetime1">
              <a:rPr lang="pl-PL" smtClean="0"/>
              <a:t>18.04.2025</a:t>
            </a:fld>
            <a:endParaRPr lang="pl-PL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/>
              <a:t>Dodaj stopkę</a:t>
            </a:r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1872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1850" y="274638"/>
            <a:ext cx="10515600" cy="1143000"/>
          </a:xfrm>
        </p:spPr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/>
              <a:t>Kliknij, aby edytować styl wzorca tytułu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 hasCustomPrompt="1"/>
          </p:nvPr>
        </p:nvSpPr>
        <p:spPr>
          <a:xfrm>
            <a:off x="831850" y="1489075"/>
            <a:ext cx="5156200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wzorców tekstu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 hasCustomPrompt="1"/>
          </p:nvPr>
        </p:nvSpPr>
        <p:spPr>
          <a:xfrm>
            <a:off x="831850" y="2193925"/>
            <a:ext cx="5156200" cy="3978275"/>
          </a:xfrm>
        </p:spPr>
        <p:txBody>
          <a:bodyPr rtlCol="0"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 hasCustomPrompt="1"/>
          </p:nvPr>
        </p:nvSpPr>
        <p:spPr>
          <a:xfrm>
            <a:off x="6189663" y="1489075"/>
            <a:ext cx="5157787" cy="641350"/>
          </a:xfrm>
        </p:spPr>
        <p:txBody>
          <a:bodyPr rtlCol="0" anchor="b"/>
          <a:lstStyle>
            <a:lvl1pPr marL="0" indent="0">
              <a:buNone/>
              <a:defRPr sz="2400" b="1"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wzorców tekstu</a:t>
            </a:r>
            <a:endParaRPr lang="pl-PL" dirty="0"/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 hasCustomPrompt="1"/>
          </p:nvPr>
        </p:nvSpPr>
        <p:spPr>
          <a:xfrm>
            <a:off x="6189663" y="2193925"/>
            <a:ext cx="5157787" cy="3978275"/>
          </a:xfrm>
        </p:spPr>
        <p:txBody>
          <a:bodyPr rtlCol="0"/>
          <a:lstStyle>
            <a:lvl1pPr>
              <a:defRPr sz="2400">
                <a:latin typeface="Century Gothic" panose="020B0502020202020204" pitchFamily="34" charset="0"/>
              </a:defRPr>
            </a:lvl1pPr>
            <a:lvl2pPr>
              <a:defRPr sz="20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600">
                <a:latin typeface="Century Gothic" panose="020B0502020202020204" pitchFamily="34" charset="0"/>
              </a:defRPr>
            </a:lvl4pPr>
            <a:lvl5pPr>
              <a:defRPr sz="1600">
                <a:latin typeface="Century Gothic" panose="020B0502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wzorców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5EBB1EE-7AB8-4E4E-A182-467683AAF3B0}" type="datetime1">
              <a:rPr lang="pl-PL" smtClean="0"/>
              <a:t>18.04.2025</a:t>
            </a:fld>
            <a:endParaRPr lang="pl-PL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/>
              <a:t>Dodaj stopkę</a:t>
            </a:r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0092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DC98BF3-BF76-47D3-B122-1164EF346440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1840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CBC4B79E-9E26-4623-8E79-F74B7E643FB1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497625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Century Gothic" panose="020B0502020202020204" pitchFamily="34" charset="0"/>
              </a:defRPr>
            </a:lvl1pPr>
            <a:lvl2pPr>
              <a:defRPr sz="2800">
                <a:latin typeface="Century Gothic" panose="020B0502020202020204" pitchFamily="34" charset="0"/>
              </a:defRPr>
            </a:lvl2pPr>
            <a:lvl3pPr>
              <a:defRPr sz="2400">
                <a:latin typeface="Century Gothic" panose="020B0502020202020204" pitchFamily="34" charset="0"/>
              </a:defRPr>
            </a:lvl3pPr>
            <a:lvl4pPr>
              <a:defRPr sz="2000">
                <a:latin typeface="Century Gothic" panose="020B0502020202020204" pitchFamily="34" charset="0"/>
              </a:defRPr>
            </a:lvl4pPr>
            <a:lvl5pPr>
              <a:defRPr sz="2000">
                <a:latin typeface="Century Gothic" panose="020B0502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A9F25AB-83F8-48EC-99D8-0AED0C34E7E3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436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Obraz — symbol zastępczy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Century Gothic" panose="020B0502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/>
              <a:t>Kliknij ikonę, aby dodać obraz</a:t>
            </a:r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101850"/>
            <a:ext cx="3932237" cy="3759200"/>
          </a:xfrm>
        </p:spPr>
        <p:txBody>
          <a:bodyPr rtlCol="0"/>
          <a:lstStyle>
            <a:lvl1pPr marL="0" indent="0">
              <a:buNone/>
              <a:defRPr sz="1600"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/>
              <a:t>Kliknij, aby edytować style wzorców tekstu</a:t>
            </a:r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46EF007-2F34-4A97-8666-AEC7967B76D8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290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pl-PL" noProof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4D20D05-EE8A-4CBE-B4C1-0A31186D4990}" type="datetime1">
              <a:rPr lang="pl-PL" noProof="0" smtClean="0"/>
              <a:t>18.04.2025</a:t>
            </a:fld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l-PL" noProof="0"/>
              <a:t>Dodaj stopkę</a:t>
            </a:r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062D6987-FB6D-4DB8-81B8-AD0F35E3BB5F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98156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03315" y="1061884"/>
            <a:ext cx="10982227" cy="4978603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-18"/>
                <a:cs typeface="TH SarabunPSK" panose="020B0502040204020203" pitchFamily="34" charset="-34"/>
              </a:rPr>
              <a:t>Ocena zatrudnienia na lokalnym rynku pracy oraz wspieranie przedsiębiorczości za 2024r.</a:t>
            </a:r>
            <a:b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Next LT Pro" panose="020B0504020202020204" pitchFamily="34" charset="-18"/>
                <a:cs typeface="Times New Roman" panose="02020603050405020304" pitchFamily="18" charset="0"/>
              </a:rPr>
            </a:b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56136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508C5144-6DCE-BF11-6B86-33433C279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604" y="242379"/>
            <a:ext cx="11530791" cy="132556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3600" dirty="0">
                <a:latin typeface="+mj-lt"/>
              </a:rPr>
              <a:t>Bezrobotni zarejestrowani wg miejsca zamieszkania</a:t>
            </a:r>
            <a:br>
              <a:rPr lang="pl-PL" sz="3600" dirty="0">
                <a:latin typeface="+mj-lt"/>
              </a:rPr>
            </a:br>
            <a:r>
              <a:rPr lang="pl-PL" sz="3600" dirty="0">
                <a:latin typeface="+mj-lt"/>
              </a:rPr>
              <a:t>– stan na dzień 31.12.2024r.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61D8EF25-B74B-54D4-913F-D178577BE6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697"/>
              </p:ext>
            </p:extLst>
          </p:nvPr>
        </p:nvGraphicFramePr>
        <p:xfrm>
          <a:off x="454710" y="2059142"/>
          <a:ext cx="11282577" cy="315038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991957">
                  <a:extLst>
                    <a:ext uri="{9D8B030D-6E8A-4147-A177-3AD203B41FA5}">
                      <a16:colId xmlns:a16="http://schemas.microsoft.com/office/drawing/2014/main" val="306934874"/>
                    </a:ext>
                  </a:extLst>
                </a:gridCol>
                <a:gridCol w="884582">
                  <a:extLst>
                    <a:ext uri="{9D8B030D-6E8A-4147-A177-3AD203B41FA5}">
                      <a16:colId xmlns:a16="http://schemas.microsoft.com/office/drawing/2014/main" val="3868733018"/>
                    </a:ext>
                  </a:extLst>
                </a:gridCol>
                <a:gridCol w="755374">
                  <a:extLst>
                    <a:ext uri="{9D8B030D-6E8A-4147-A177-3AD203B41FA5}">
                      <a16:colId xmlns:a16="http://schemas.microsoft.com/office/drawing/2014/main" val="3913808089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4092975881"/>
                    </a:ext>
                  </a:extLst>
                </a:gridCol>
                <a:gridCol w="761147">
                  <a:extLst>
                    <a:ext uri="{9D8B030D-6E8A-4147-A177-3AD203B41FA5}">
                      <a16:colId xmlns:a16="http://schemas.microsoft.com/office/drawing/2014/main" val="753575398"/>
                    </a:ext>
                  </a:extLst>
                </a:gridCol>
                <a:gridCol w="899188">
                  <a:extLst>
                    <a:ext uri="{9D8B030D-6E8A-4147-A177-3AD203B41FA5}">
                      <a16:colId xmlns:a16="http://schemas.microsoft.com/office/drawing/2014/main" val="4231066579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3677306422"/>
                    </a:ext>
                  </a:extLst>
                </a:gridCol>
                <a:gridCol w="875001">
                  <a:extLst>
                    <a:ext uri="{9D8B030D-6E8A-4147-A177-3AD203B41FA5}">
                      <a16:colId xmlns:a16="http://schemas.microsoft.com/office/drawing/2014/main" val="3617433547"/>
                    </a:ext>
                  </a:extLst>
                </a:gridCol>
                <a:gridCol w="834306">
                  <a:extLst>
                    <a:ext uri="{9D8B030D-6E8A-4147-A177-3AD203B41FA5}">
                      <a16:colId xmlns:a16="http://schemas.microsoft.com/office/drawing/2014/main" val="311940814"/>
                    </a:ext>
                  </a:extLst>
                </a:gridCol>
                <a:gridCol w="979689">
                  <a:extLst>
                    <a:ext uri="{9D8B030D-6E8A-4147-A177-3AD203B41FA5}">
                      <a16:colId xmlns:a16="http://schemas.microsoft.com/office/drawing/2014/main" val="5947232"/>
                    </a:ext>
                  </a:extLst>
                </a:gridCol>
                <a:gridCol w="844666">
                  <a:extLst>
                    <a:ext uri="{9D8B030D-6E8A-4147-A177-3AD203B41FA5}">
                      <a16:colId xmlns:a16="http://schemas.microsoft.com/office/drawing/2014/main" val="482093190"/>
                    </a:ext>
                  </a:extLst>
                </a:gridCol>
                <a:gridCol w="843280">
                  <a:extLst>
                    <a:ext uri="{9D8B030D-6E8A-4147-A177-3AD203B41FA5}">
                      <a16:colId xmlns:a16="http://schemas.microsoft.com/office/drawing/2014/main" val="2711376939"/>
                    </a:ext>
                  </a:extLst>
                </a:gridCol>
                <a:gridCol w="825890">
                  <a:extLst>
                    <a:ext uri="{9D8B030D-6E8A-4147-A177-3AD203B41FA5}">
                      <a16:colId xmlns:a16="http://schemas.microsoft.com/office/drawing/2014/main" val="581456311"/>
                    </a:ext>
                  </a:extLst>
                </a:gridCol>
              </a:tblGrid>
              <a:tr h="886119">
                <a:tc rowSpan="2">
                  <a:txBody>
                    <a:bodyPr/>
                    <a:lstStyle/>
                    <a:p>
                      <a:pPr algn="ctr"/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Miasto Kętrzyn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Gmina Kętrzyn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Miasto i Gmina Korsze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Gmina Barciany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Miasto i Gmina Reszel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Gmina Srokowo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34442"/>
                  </a:ext>
                </a:extLst>
              </a:tr>
              <a:tr h="731590">
                <a:tc vMerge="1">
                  <a:txBody>
                    <a:bodyPr/>
                    <a:lstStyle/>
                    <a:p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Ogółem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Kobiety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Ogółem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Kobiety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Ogółem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Kobiety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Ogółem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Kobiety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Ogółem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Kobiety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Ogółem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Kobiety</a:t>
                      </a:r>
                      <a:endParaRPr lang="pl-PL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4518938"/>
                  </a:ext>
                </a:extLst>
              </a:tr>
              <a:tr h="1532672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Grudzień 2024</a:t>
                      </a:r>
                      <a:endParaRPr lang="pl-PL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473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524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334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tx1"/>
                          </a:solidFill>
                        </a:rPr>
                        <a:t>192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104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27164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282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0B0DE-92AF-8901-79FC-496842BC1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Środki Funduszu Pracy 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AA7FC1-3118-B9BB-D154-D9F34BD125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49136"/>
            <a:ext cx="10515600" cy="4351338"/>
          </a:xfrm>
        </p:spPr>
        <p:txBody>
          <a:bodyPr/>
          <a:lstStyle/>
          <a:p>
            <a:r>
              <a:rPr lang="pl-PL" dirty="0"/>
              <a:t>Limit podstawowy FP– 3 822 043,63zł</a:t>
            </a:r>
          </a:p>
          <a:p>
            <a:r>
              <a:rPr lang="pl-PL" dirty="0" err="1"/>
              <a:t>FEWiM</a:t>
            </a:r>
            <a:r>
              <a:rPr lang="pl-PL" dirty="0"/>
              <a:t> 2023 – 574 909,20zł</a:t>
            </a:r>
          </a:p>
          <a:p>
            <a:r>
              <a:rPr lang="pl-PL" dirty="0" err="1"/>
              <a:t>FEWiM</a:t>
            </a:r>
            <a:r>
              <a:rPr lang="pl-PL" dirty="0"/>
              <a:t> 2024 – 6 229 342,51zł</a:t>
            </a:r>
          </a:p>
          <a:p>
            <a:r>
              <a:rPr lang="pl-PL" dirty="0"/>
              <a:t>Rezerwa Ministra FP – 2 027 435,60zł</a:t>
            </a:r>
          </a:p>
          <a:p>
            <a:r>
              <a:rPr lang="pl-PL" dirty="0"/>
              <a:t>KFS – 337 454,30zł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FF3399"/>
                </a:solidFill>
              </a:rPr>
              <a:t>RAZEM 12 653 730,94zł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264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D87CC1-ED52-C17C-F086-FE75BD6A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Pozyskane Rezerwy Ministra na </a:t>
            </a:r>
            <a:r>
              <a:rPr lang="pl-PL" dirty="0">
                <a:effectLst/>
              </a:rPr>
              <a:t>aktywizację zawodową bezrobotnych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2E34EE1-89C5-24BF-66C9-6038AB13A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192" y="2141537"/>
            <a:ext cx="10673615" cy="4351338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dirty="0"/>
              <a:t>13.06.2024r. – </a:t>
            </a:r>
            <a:r>
              <a:rPr lang="pl-PL" dirty="0">
                <a:solidFill>
                  <a:srgbClr val="FF3399"/>
                </a:solidFill>
              </a:rPr>
              <a:t>486 042,00zł </a:t>
            </a:r>
            <a:r>
              <a:rPr lang="pl-PL" dirty="0"/>
              <a:t>program aktywizacji zawodowej bezrobotnych na terenach wysokiego bezrobocia</a:t>
            </a:r>
          </a:p>
          <a:p>
            <a:pPr algn="just"/>
            <a:r>
              <a:rPr lang="pl-PL" dirty="0"/>
              <a:t>02.08.2024r. – </a:t>
            </a:r>
            <a:r>
              <a:rPr lang="pl-PL" dirty="0">
                <a:solidFill>
                  <a:srgbClr val="FF3399"/>
                </a:solidFill>
              </a:rPr>
              <a:t>840 216,60zł- </a:t>
            </a:r>
            <a:r>
              <a:rPr lang="pl-PL" dirty="0"/>
              <a:t>program aktywizacji zawodowej bezrobotnych na terenach, na których w 2024roku miały miejsce klęski żywiołowe.</a:t>
            </a:r>
          </a:p>
          <a:p>
            <a:pPr algn="just"/>
            <a:r>
              <a:rPr lang="pl-PL" dirty="0"/>
              <a:t>02.08.2024r. – </a:t>
            </a:r>
            <a:r>
              <a:rPr lang="pl-PL" dirty="0">
                <a:solidFill>
                  <a:srgbClr val="FF3399"/>
                </a:solidFill>
              </a:rPr>
              <a:t>91 565,00zł </a:t>
            </a:r>
            <a:r>
              <a:rPr lang="pl-PL" dirty="0"/>
              <a:t>- program dla zwalnianych pracowników, </a:t>
            </a:r>
          </a:p>
          <a:p>
            <a:pPr algn="just"/>
            <a:r>
              <a:rPr lang="pl-PL" dirty="0"/>
              <a:t>14.08.2024r. - </a:t>
            </a:r>
            <a:r>
              <a:rPr lang="pl-PL" dirty="0">
                <a:solidFill>
                  <a:srgbClr val="FF3399"/>
                </a:solidFill>
              </a:rPr>
              <a:t>609 612,00zł- </a:t>
            </a:r>
            <a:r>
              <a:rPr lang="pl-PL" dirty="0"/>
              <a:t>program aktywizacji zawodowej bezrobotnych na terenach wysokiego bezrobocia.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3399"/>
                </a:solidFill>
              </a:rPr>
              <a:t>	RAZEM 2 027 435,60zł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5006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E4D8C4-CBF1-72B8-4C04-828FA4EB4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6815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Wysokość </a:t>
            </a:r>
            <a:r>
              <a:rPr lang="pl-PL" sz="4000"/>
              <a:t>wsparcia 2024</a:t>
            </a:r>
            <a:endParaRPr lang="pl-PL" sz="40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4A6E8BC-8F15-BF7D-482D-65FCC3454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0" lvl="8" indent="0">
              <a:buNone/>
            </a:pPr>
            <a:endParaRPr lang="pl-PL" sz="1600" dirty="0"/>
          </a:p>
          <a:p>
            <a:pPr marL="0" indent="0">
              <a:buNone/>
            </a:pPr>
            <a:endParaRPr lang="pl-PL" sz="1600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EA14DCC6-F2A3-F1E7-EEE3-D6EB11B8C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560635"/>
              </p:ext>
            </p:extLst>
          </p:nvPr>
        </p:nvGraphicFramePr>
        <p:xfrm>
          <a:off x="1133060" y="1573782"/>
          <a:ext cx="10711008" cy="485502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53340">
                  <a:extLst>
                    <a:ext uri="{9D8B030D-6E8A-4147-A177-3AD203B41FA5}">
                      <a16:colId xmlns:a16="http://schemas.microsoft.com/office/drawing/2014/main" val="907958243"/>
                    </a:ext>
                  </a:extLst>
                </a:gridCol>
                <a:gridCol w="6357668">
                  <a:extLst>
                    <a:ext uri="{9D8B030D-6E8A-4147-A177-3AD203B41FA5}">
                      <a16:colId xmlns:a16="http://schemas.microsoft.com/office/drawing/2014/main" val="3245326821"/>
                    </a:ext>
                  </a:extLst>
                </a:gridCol>
              </a:tblGrid>
              <a:tr h="409730">
                <a:tc>
                  <a:txBody>
                    <a:bodyPr/>
                    <a:lstStyle/>
                    <a:p>
                      <a:endParaRPr lang="pl-PL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666839"/>
                  </a:ext>
                </a:extLst>
              </a:tr>
              <a:tr h="1010294">
                <a:tc>
                  <a:txBody>
                    <a:bodyPr/>
                    <a:lstStyle/>
                    <a:p>
                      <a:pPr algn="ctr"/>
                      <a:r>
                        <a:rPr lang="pl-PL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Prace interwencyjne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1 490,00zł + składki na ubezpieczenie społeczne</a:t>
                      </a:r>
                      <a:endParaRPr lang="pl-PL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7850981"/>
                  </a:ext>
                </a:extLst>
              </a:tr>
              <a:tr h="101029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Roboty publiczne </a:t>
                      </a:r>
                      <a:endParaRPr lang="pl-PL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3 500,00zł + składki na ubezpieczenie społeczne</a:t>
                      </a:r>
                      <a:endParaRPr lang="pl-PL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4793211"/>
                  </a:ext>
                </a:extLst>
              </a:tr>
              <a:tr h="1313382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Jednorazowe środki na podjęcie działalności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pl-PL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gospodarczej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43 000,00zł</a:t>
                      </a:r>
                      <a:endParaRPr lang="pl-PL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4436049"/>
                  </a:ext>
                </a:extLst>
              </a:tr>
              <a:tr h="707205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Wyposażenie/doposażenie stanowiska pracy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43 000,00zł</a:t>
                      </a:r>
                      <a:endParaRPr lang="pl-PL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05323254"/>
                  </a:ext>
                </a:extLst>
              </a:tr>
              <a:tr h="404118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pl-PL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Bon na zasiedlenie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13 000,00zł</a:t>
                      </a:r>
                      <a:endParaRPr lang="pl-PL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9600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1390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1303FF-2FFB-3047-ECAA-14A38423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Dofinansowanie podjęcia działalności gospodarczej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142C1B-3529-5B64-3DDF-742CAC7C9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sz="3200" dirty="0"/>
              <a:t>2024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8F6A253-974C-A107-B190-29B177D304C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Ilość przyznanych dotacji - wszyscy: </a:t>
            </a:r>
            <a:r>
              <a:rPr lang="pl-PL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2000" dirty="0">
                <a:solidFill>
                  <a:srgbClr val="FF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Ilość przyznanych dotacji – Miasto Kętrzyn:  </a:t>
            </a:r>
            <a:r>
              <a:rPr lang="pl-PL" sz="2000" b="1" dirty="0">
                <a:solidFill>
                  <a:srgbClr val="FF339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b="1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Najczęściej wybierane rodzaje DG: </a:t>
            </a:r>
            <a:endParaRPr lang="pl-PL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Wykonywanie pozostałych robót budowlanych i wykończeniowych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Fryzjerstwo i pozostałe zabiegi kosmetyczne </a:t>
            </a:r>
            <a:b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Konserwacja i naprawa pojazdów samochodowych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E419FE3-9870-1706-6C75-4F6003976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5909" y="2193925"/>
            <a:ext cx="2648310" cy="3646158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84BD3DDB-FB5E-A3CA-F6C4-8EEAF747C3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pl-PL" dirty="0">
                <a:solidFill>
                  <a:srgbClr val="FF3399"/>
                </a:solidFill>
              </a:rPr>
              <a:t>Promocja nowych przedsiębiorców z Kętrzyna – Facebook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ADD19E49-546C-A0DB-8F54-344EC9D713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961" y="2193924"/>
            <a:ext cx="2427171" cy="2688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63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BFF87A-BCD6-815E-48CE-E7C12DC55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43" y="42832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l-PL" sz="3600" dirty="0"/>
              <a:t>Refundacja kosztów wyposażenia/doposażenia stanowiska pracy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F94FE05-494F-0242-048A-AC83D1A126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solidFill>
                  <a:srgbClr val="FF3399"/>
                </a:solidFill>
              </a:rPr>
              <a:t>2024 - wszyscy</a:t>
            </a:r>
          </a:p>
          <a:p>
            <a:r>
              <a:rPr lang="pl-PL" sz="2400" dirty="0"/>
              <a:t>Liczba podpisanych umów –</a:t>
            </a:r>
            <a:r>
              <a:rPr lang="pl-PL" sz="2400" dirty="0">
                <a:solidFill>
                  <a:srgbClr val="FF3399"/>
                </a:solidFill>
              </a:rPr>
              <a:t>43</a:t>
            </a:r>
          </a:p>
          <a:p>
            <a:r>
              <a:rPr lang="pl-PL" sz="2400" dirty="0"/>
              <a:t>Liczba stworzonych miejsc pracy – </a:t>
            </a:r>
            <a:r>
              <a:rPr lang="pl-PL" sz="2400" dirty="0">
                <a:solidFill>
                  <a:srgbClr val="FF3399"/>
                </a:solidFill>
              </a:rPr>
              <a:t>47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1487CF1-3B15-C5E2-D69C-E4AEA52E3E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dirty="0">
                <a:solidFill>
                  <a:srgbClr val="FF3399"/>
                </a:solidFill>
              </a:rPr>
              <a:t>2024 - Miasto Kętrzyn</a:t>
            </a:r>
          </a:p>
          <a:p>
            <a:r>
              <a:rPr lang="pl-PL" sz="2400" dirty="0"/>
              <a:t>Liczba podpisanych umów </a:t>
            </a:r>
            <a:r>
              <a:rPr lang="pl-PL" dirty="0"/>
              <a:t>– </a:t>
            </a:r>
            <a:r>
              <a:rPr lang="pl-PL" dirty="0">
                <a:solidFill>
                  <a:srgbClr val="FF3399"/>
                </a:solidFill>
              </a:rPr>
              <a:t>33</a:t>
            </a:r>
          </a:p>
          <a:p>
            <a:r>
              <a:rPr lang="pl-PL" dirty="0"/>
              <a:t>Liczba stworzonych miejsc pracy – </a:t>
            </a:r>
            <a:r>
              <a:rPr lang="pl-PL" dirty="0">
                <a:solidFill>
                  <a:srgbClr val="FF3399"/>
                </a:solidFill>
              </a:rPr>
              <a:t>40</a:t>
            </a:r>
          </a:p>
          <a:p>
            <a:r>
              <a:rPr lang="pl-PL" dirty="0"/>
              <a:t>Najczęściej tworzone stanowiska: mechanik, robotnik budowlany, pomoc kuchenna, sprzedawca, księgowy, hydraulik, stolarz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845536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A688288-D6E5-E335-23B3-A513DBCDD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Staż zawodowy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0183B56-7EEA-1C35-41DE-FC3F563D4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00000"/>
              </a:lnSpc>
              <a:buNone/>
            </a:pPr>
            <a:endParaRPr lang="pl-PL" dirty="0">
              <a:solidFill>
                <a:srgbClr val="FF3399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/>
              <a:t>W 2024 roku PUP zawarł łącznie 118 umów, skierował 124 osoby bezrobotne do odbycia stażu zawodowego.</a:t>
            </a:r>
            <a:br>
              <a:rPr lang="pl-PL" dirty="0"/>
            </a:br>
            <a:r>
              <a:rPr lang="pl-PL" dirty="0"/>
              <a:t>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3399"/>
                </a:solidFill>
              </a:rPr>
              <a:t>W 2024 roku PUP zawarł 72 umowy z pracodawcami  z terenu miasta Kętrzyn, w ramach tych umów skierował 81 osób bezrobotnych do odbycia stażu zawodowego.</a:t>
            </a:r>
          </a:p>
          <a:p>
            <a:pPr marL="0" indent="0">
              <a:lnSpc>
                <a:spcPct val="100000"/>
              </a:lnSpc>
              <a:buNone/>
            </a:pPr>
            <a:endParaRPr lang="pl-PL" dirty="0">
              <a:solidFill>
                <a:srgbClr val="7030A0"/>
              </a:solidFill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7030A0"/>
                </a:solidFill>
              </a:rPr>
              <a:t>Najczęściej wybierane stanowiska: pomoc administracyjna, pomoc nauczyciela przedszkola.</a:t>
            </a:r>
            <a:r>
              <a:rPr lang="pl-PL" dirty="0">
                <a:solidFill>
                  <a:srgbClr val="00B050"/>
                </a:solidFill>
              </a:rPr>
              <a:t> </a:t>
            </a:r>
            <a:br>
              <a:rPr lang="pl-PL" dirty="0"/>
            </a:br>
            <a:r>
              <a:rPr lang="pl-PL" dirty="0"/>
              <a:t>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dirty="0">
                <a:solidFill>
                  <a:srgbClr val="FF3399"/>
                </a:solidFill>
              </a:rPr>
              <a:t>Efektywność zatrudnieniowa 2024 – 90% .</a:t>
            </a:r>
          </a:p>
          <a:p>
            <a:pPr>
              <a:lnSpc>
                <a:spcPct val="100000"/>
              </a:lnSpc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494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9DCF7B0-E43A-6085-6CB9-A21AC2A4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Bon na zasiedlenie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EF191F1-D1BB-80DD-86A2-01BBD1A80D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/>
              <a:t>2024 - wszyscy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599333A-A175-9463-2135-630398463F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800" y="2193925"/>
            <a:ext cx="5156200" cy="3978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Liczba przyznanych bonów na zasiedlenie – 34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Łączna wypłacona kwota </a:t>
            </a:r>
          </a:p>
          <a:p>
            <a:pPr marL="0" indent="0">
              <a:buNone/>
            </a:pPr>
            <a:r>
              <a:rPr lang="pl-PL" dirty="0"/>
              <a:t>442 000,00zł</a:t>
            </a:r>
          </a:p>
          <a:p>
            <a:pPr marL="457200" indent="-457200">
              <a:buAutoNum type="arabicPeriod"/>
            </a:pPr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0A280026-C9B2-8773-8474-0FB0B0D7F4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>
                <a:solidFill>
                  <a:srgbClr val="FF3399"/>
                </a:solidFill>
              </a:rPr>
              <a:t>2024 – Miasto Kętrzyn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8657AF3-D212-4CA3-A5BA-B425A40A735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Liczba przyznanych bonów na zasiedlenie – </a:t>
            </a:r>
            <a:r>
              <a:rPr lang="pl-PL" dirty="0">
                <a:solidFill>
                  <a:srgbClr val="FF3399"/>
                </a:solidFill>
              </a:rPr>
              <a:t>20</a:t>
            </a:r>
          </a:p>
          <a:p>
            <a:r>
              <a:rPr lang="pl-PL" dirty="0"/>
              <a:t>Łączna kwota wypłacona bezrobotnym z Miasta Kętrzyn – </a:t>
            </a:r>
            <a:r>
              <a:rPr lang="pl-PL" dirty="0">
                <a:solidFill>
                  <a:srgbClr val="FF3399"/>
                </a:solidFill>
              </a:rPr>
              <a:t>260 000,00zł</a:t>
            </a:r>
            <a:r>
              <a:rPr lang="pl-PL" dirty="0"/>
              <a:t>.</a:t>
            </a:r>
          </a:p>
          <a:p>
            <a:r>
              <a:rPr lang="pl-PL" dirty="0"/>
              <a:t>Beneficjenci bonów najczęściej podejmowali pracę w:</a:t>
            </a:r>
          </a:p>
          <a:p>
            <a:pPr marL="0" indent="0">
              <a:buNone/>
            </a:pPr>
            <a:r>
              <a:rPr lang="pl-PL" dirty="0"/>
              <a:t>1. Olsztyn</a:t>
            </a:r>
          </a:p>
          <a:p>
            <a:pPr marL="0" indent="0">
              <a:buNone/>
            </a:pPr>
            <a:r>
              <a:rPr lang="pl-PL" dirty="0"/>
              <a:t>2. Gdańsk</a:t>
            </a:r>
          </a:p>
          <a:p>
            <a:pPr marL="0" indent="0">
              <a:buNone/>
            </a:pPr>
            <a:r>
              <a:rPr lang="pl-PL" dirty="0"/>
              <a:t>3. Warszawa</a:t>
            </a:r>
          </a:p>
          <a:p>
            <a:pPr marL="0" indent="0">
              <a:buNone/>
            </a:pPr>
            <a:r>
              <a:rPr lang="pl-PL" dirty="0"/>
              <a:t>4. Łódź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17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522FA9-8027-B8AA-C9A3-C613A0035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28408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Prace interwencyjne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DA1D8BC9-90A4-DA60-90B7-CED72C31D7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896940"/>
              </p:ext>
            </p:extLst>
          </p:nvPr>
        </p:nvGraphicFramePr>
        <p:xfrm>
          <a:off x="838200" y="1825625"/>
          <a:ext cx="10515597" cy="283464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22103050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731287699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1684531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2024 Wszyscy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>
                          <a:solidFill>
                            <a:srgbClr val="FF3399"/>
                          </a:solidFill>
                        </a:rPr>
                        <a:t>2024 Miasto Kętrzyn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929884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Liczba podpisanych umów z pracodawcami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82</a:t>
                      </a:r>
                    </a:p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51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4327988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Liczba zatrudnionych w ramach prac interwencyjnych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84871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386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AD04CE0-022F-850B-0BC9-3283952C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9907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Roboty publiczne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2F5300E3-5328-E9EC-AD58-AA96477828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0849419"/>
              </p:ext>
            </p:extLst>
          </p:nvPr>
        </p:nvGraphicFramePr>
        <p:xfrm>
          <a:off x="836762" y="1825625"/>
          <a:ext cx="10517035" cy="36576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06637">
                  <a:extLst>
                    <a:ext uri="{9D8B030D-6E8A-4147-A177-3AD203B41FA5}">
                      <a16:colId xmlns:a16="http://schemas.microsoft.com/office/drawing/2014/main" val="2517462736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2705973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960651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pl-PL" sz="2400" dirty="0"/>
                        <a:t>Pracodawca – Gmina Miejska Kętrzyn/organizator Urząd Miasta Kętrzyn</a:t>
                      </a:r>
                    </a:p>
                    <a:p>
                      <a:pPr algn="l"/>
                      <a:r>
                        <a:rPr lang="pl-PL" sz="2400" dirty="0"/>
                        <a:t>2024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8067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Liczba podpisanych umów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29245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37769573"/>
                  </a:ext>
                </a:extLst>
              </a:tr>
              <a:tr h="185420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Liczba zatrudnionych w ramach robót publicznych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37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33330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904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413CD1F-D92A-C497-C0C6-B53D8F920C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2800" dirty="0"/>
              <a:t>Informacja na temat lokalnego rynku pracy oraz </a:t>
            </a:r>
            <a:br>
              <a:rPr lang="pl-PL" sz="2800" dirty="0"/>
            </a:br>
            <a:r>
              <a:rPr lang="pl-PL" sz="2800" dirty="0"/>
              <a:t>zadań realizowanych przez Powiatowy Urząd Pracy w Kętrzynie w zakresie: promocji zatrudnienia, łagodzenia skutków bezrobocia oraz aktywizacji zawodowej.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74FA7E7-9F5D-042F-F775-A1A3371455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Dane za rok 2024 dotyczą klientów indywidualnych i instytucjonalnych z miasta Kętrzyn.</a:t>
            </a:r>
          </a:p>
        </p:txBody>
      </p:sp>
    </p:spTree>
    <p:extLst>
      <p:ext uri="{BB962C8B-B14F-4D97-AF65-F5344CB8AC3E}">
        <p14:creationId xmlns:p14="http://schemas.microsoft.com/office/powerpoint/2010/main" val="155125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2FF88C-3C79-8FAE-163A-3ACF05FC4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2676"/>
            <a:ext cx="10515600" cy="703279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Prace społecznie użyteczne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E0897A1-ADFB-057A-D8B5-3BCA189AA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509" y="1155032"/>
            <a:ext cx="11665819" cy="5500292"/>
          </a:xfrm>
        </p:spPr>
        <p:txBody>
          <a:bodyPr/>
          <a:lstStyle/>
          <a:p>
            <a:pPr marL="0" indent="0" algn="just">
              <a:buNone/>
            </a:pPr>
            <a:r>
              <a:rPr lang="pl-PL" sz="2600" dirty="0"/>
              <a:t>Starosta refunduje gminie ze środków Funduszu Pracy do 60% minimalnej kwoty świadczenia przysługującego bezrobotnemu. Świadczenie to może być w całości finansowane z budżetu gminy. </a:t>
            </a:r>
            <a:br>
              <a:rPr lang="pl-PL" sz="2600" dirty="0"/>
            </a:br>
            <a:r>
              <a:rPr lang="pl-PL" sz="2600" dirty="0"/>
              <a:t>PSU mogą odbywać się w wymiarze </a:t>
            </a:r>
            <a:r>
              <a:rPr lang="pl-PL" sz="2600" b="1" dirty="0"/>
              <a:t>do 10 godzin tygodniowo</a:t>
            </a:r>
            <a:r>
              <a:rPr lang="pl-PL" sz="2600" dirty="0"/>
              <a:t> jedynie w miejscu zamieszkania lub pobytu osoby bezrobotnej.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5249881-695E-9484-732F-EFC1546984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077314"/>
              </p:ext>
            </p:extLst>
          </p:nvPr>
        </p:nvGraphicFramePr>
        <p:xfrm>
          <a:off x="2095534" y="3429000"/>
          <a:ext cx="8167767" cy="269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9101">
                  <a:extLst>
                    <a:ext uri="{9D8B030D-6E8A-4147-A177-3AD203B41FA5}">
                      <a16:colId xmlns:a16="http://schemas.microsoft.com/office/drawing/2014/main" val="252113918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374977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474527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  <a:p>
                      <a:pPr algn="ctr"/>
                      <a:r>
                        <a:rPr lang="pl-PL" sz="1600" dirty="0"/>
                        <a:t>2024 Miasto Kętrzyn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5951754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Porozumienie Urząd Miasta Kętrzyn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53138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Okres prac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01.03.2024r.-30.11.2024r.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7801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Liczba osób wykonujących prace społecznie użyteczne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/>
                        <a:t>16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>
                          <a:solidFill>
                            <a:srgbClr val="7030A0"/>
                          </a:solidFill>
                        </a:rPr>
                        <a:t>W okresie wykonywania PSU na terenie Miasta Kętrzyn </a:t>
                      </a:r>
                      <a:r>
                        <a:rPr lang="pl-PL" sz="1400" u="sng" dirty="0">
                          <a:solidFill>
                            <a:srgbClr val="7030A0"/>
                          </a:solidFill>
                        </a:rPr>
                        <a:t>9</a:t>
                      </a:r>
                      <a:r>
                        <a:rPr lang="pl-PL" sz="1400" dirty="0">
                          <a:solidFill>
                            <a:srgbClr val="7030A0"/>
                          </a:solidFill>
                        </a:rPr>
                        <a:t> osób zrezygnowało  z wykonywania PSU (nie stawili się w miejscu pracy)oraz 3 osoby podjęły pracę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17246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7731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FC3829-0A97-FD74-1C1E-10673B25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6159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KFS 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63D5BD-21F8-ABE0-B60E-6E3E6D1E9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👉 Limit środków KFS 268 400,00zł</a:t>
            </a:r>
          </a:p>
          <a:p>
            <a:pPr marL="0" indent="0">
              <a:buNone/>
            </a:pPr>
            <a:r>
              <a:rPr lang="pl-PL" dirty="0"/>
              <a:t>👉Limit środków Rezerwa KFS 38 755,70zł</a:t>
            </a:r>
          </a:p>
          <a:p>
            <a:pPr marL="0" indent="0">
              <a:buNone/>
            </a:pPr>
            <a:r>
              <a:rPr lang="pl-PL" dirty="0"/>
              <a:t>👉 </a:t>
            </a:r>
            <a:r>
              <a:rPr lang="pl-PL" dirty="0">
                <a:solidFill>
                  <a:srgbClr val="FF3399"/>
                </a:solidFill>
              </a:rPr>
              <a:t>Środki zaangażowane/pracodawcy z Kętrzyna – </a:t>
            </a:r>
          </a:p>
          <a:p>
            <a:pPr marL="0" indent="0">
              <a:buNone/>
            </a:pPr>
            <a:r>
              <a:rPr lang="pl-PL" dirty="0">
                <a:solidFill>
                  <a:srgbClr val="FF3399"/>
                </a:solidFill>
              </a:rPr>
              <a:t>	179 809,20zł</a:t>
            </a:r>
          </a:p>
          <a:p>
            <a:pPr marL="0" indent="0">
              <a:buNone/>
            </a:pPr>
            <a:r>
              <a:rPr lang="pl-PL" dirty="0"/>
              <a:t>👉 Liczba podmiotów korzystających z KFS – 24</a:t>
            </a:r>
          </a:p>
          <a:p>
            <a:pPr marL="0" indent="0">
              <a:buNone/>
            </a:pPr>
            <a:r>
              <a:rPr lang="pl-PL" dirty="0"/>
              <a:t>👉 Liczba podmiotów korzystających z KFS z Miasta 	Kętrzyn– 16</a:t>
            </a:r>
          </a:p>
          <a:p>
            <a:pPr marL="0" indent="0">
              <a:buNone/>
            </a:pPr>
            <a:r>
              <a:rPr lang="pl-PL" dirty="0"/>
              <a:t>👉  W tym m.in. doskonalenie: pielęgniarka, fizjoterapeuta, nauczyciel, pedagog, psycholog, kucharz, księgowy, kosmetyczka, pomoc kuchenna, mechanik, </a:t>
            </a:r>
            <a:r>
              <a:rPr lang="pl-PL" dirty="0" err="1"/>
              <a:t>kelner,barman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8998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C40734-2814-3EAF-0649-D15CC9950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SZKOLENIA 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520D4E4-8698-EDFB-EC93-5C06DD3CB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Ilość szkoleń wszyscy bezrobotni  – 57</a:t>
            </a:r>
          </a:p>
          <a:p>
            <a:r>
              <a:rPr lang="pl-PL" dirty="0">
                <a:solidFill>
                  <a:srgbClr val="FF3399"/>
                </a:solidFill>
              </a:rPr>
              <a:t>Ilość szkoleń bezrobotni z Miasta Kętrzyn – 19</a:t>
            </a:r>
          </a:p>
          <a:p>
            <a:r>
              <a:rPr lang="pl-PL" dirty="0"/>
              <a:t>Najczęściej wybierane szkolenia zawodowe: </a:t>
            </a:r>
          </a:p>
          <a:p>
            <a:pPr marL="0" indent="0">
              <a:buNone/>
            </a:pPr>
            <a:r>
              <a:rPr lang="pl-PL" dirty="0"/>
              <a:t>prawo jazdy kat. C+E, prawo jazdy C, prawo jazdy D, operator koparko – ładowarki, operator walca drogowego, operator wózka jezdniowego.</a:t>
            </a:r>
          </a:p>
          <a:p>
            <a:r>
              <a:rPr lang="pl-PL" dirty="0"/>
              <a:t>Zaangażowane środki FP-310 390,64zł</a:t>
            </a:r>
          </a:p>
          <a:p>
            <a:r>
              <a:rPr lang="pl-PL" dirty="0"/>
              <a:t>Efektywność zatrudnieniowa - 14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30831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DBC7F05-D0C3-0087-D265-8E1DAE744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Oświadczenia o powierzeniu pracy </a:t>
            </a:r>
            <a:r>
              <a:rPr lang="pl-PL" sz="4000" dirty="0"/>
              <a:t>cudzoziemcom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801744D3-9B99-4E30-8B9B-5A09A55F1A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8623194"/>
              </p:ext>
            </p:extLst>
          </p:nvPr>
        </p:nvGraphicFramePr>
        <p:xfrm>
          <a:off x="1036981" y="2043262"/>
          <a:ext cx="10118037" cy="40957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788837">
                  <a:extLst>
                    <a:ext uri="{9D8B030D-6E8A-4147-A177-3AD203B41FA5}">
                      <a16:colId xmlns:a16="http://schemas.microsoft.com/office/drawing/2014/main" val="80843371"/>
                    </a:ext>
                  </a:extLst>
                </a:gridCol>
                <a:gridCol w="6329200">
                  <a:extLst>
                    <a:ext uri="{9D8B030D-6E8A-4147-A177-3AD203B41FA5}">
                      <a16:colId xmlns:a16="http://schemas.microsoft.com/office/drawing/2014/main" val="2654912556"/>
                    </a:ext>
                  </a:extLst>
                </a:gridCol>
              </a:tblGrid>
              <a:tr h="342605"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2024 - ogółem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776"/>
                  </a:ext>
                </a:extLst>
              </a:tr>
              <a:tr h="342605">
                <a:tc>
                  <a:txBody>
                    <a:bodyPr/>
                    <a:lstStyle/>
                    <a:p>
                      <a:pPr algn="ctr"/>
                      <a:endParaRPr lang="pl-PL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3936396"/>
                  </a:ext>
                </a:extLst>
              </a:tr>
              <a:tr h="1098214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Liczba zarejestrowanych oświadczeń w PUP Kętrzyn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1459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2377576"/>
                  </a:ext>
                </a:extLst>
              </a:tr>
              <a:tr h="1351648">
                <a:tc gridSpan="2"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Powierzana praca w zawodach: lekarz, pielęgniarka, sekretarka medyczna, opiekun, szwaczka, formierz, elektromechanik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l-PL" sz="18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3379378"/>
                  </a:ext>
                </a:extLst>
              </a:tr>
              <a:tr h="844780">
                <a:tc>
                  <a:txBody>
                    <a:bodyPr/>
                    <a:lstStyle/>
                    <a:p>
                      <a:pPr algn="ctr"/>
                      <a:r>
                        <a:rPr lang="pl-PL" sz="1800" b="1" dirty="0"/>
                        <a:t>Liczba powiadomień o powierzeniu wykonywania pracy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800" dirty="0"/>
                        <a:t>5119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955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1888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CF1610-F73E-6BDC-7371-569D6605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656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Działania promocyjne 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7C06561-9B4B-9575-0559-BFC065B1E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👍 19.09.2024r. ,,DZIEŃ SŁUŻB MUNDUROWYCH” – SIEDZIBA PUP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kumimoji="0" lang="pl-PL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👍 </a:t>
            </a:r>
            <a:r>
              <a:rPr lang="pl-PL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18.10.2024r. ,,TARGI PRACY 2024’’- SIEDZIBA PUP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pl-PL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kern="100" dirty="0">
                <a:solidFill>
                  <a:srgbClr val="FF3399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Doradca klienta instytucjonalnego</a:t>
            </a:r>
            <a:endParaRPr lang="pl-PL" dirty="0">
              <a:solidFill>
                <a:srgbClr val="FF3399"/>
              </a:solidFill>
            </a:endParaRPr>
          </a:p>
        </p:txBody>
      </p:sp>
      <p:sp>
        <p:nvSpPr>
          <p:cNvPr id="4" name="Strzałka: w prawo 3">
            <a:extLst>
              <a:ext uri="{FF2B5EF4-FFF2-40B4-BE49-F238E27FC236}">
                <a16:creationId xmlns:a16="http://schemas.microsoft.com/office/drawing/2014/main" id="{764A9C71-0010-651E-541C-52D3BC005B20}"/>
              </a:ext>
            </a:extLst>
          </p:cNvPr>
          <p:cNvSpPr/>
          <p:nvPr/>
        </p:nvSpPr>
        <p:spPr>
          <a:xfrm>
            <a:off x="1548882" y="5094515"/>
            <a:ext cx="978408" cy="484632"/>
          </a:xfrm>
          <a:prstGeom prst="rightArrow">
            <a:avLst/>
          </a:prstGeom>
          <a:solidFill>
            <a:srgbClr val="FF339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65055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Czcionka, design&#10;&#10;Opis wygenerowany automatycznie">
            <a:extLst>
              <a:ext uri="{FF2B5EF4-FFF2-40B4-BE49-F238E27FC236}">
                <a16:creationId xmlns:a16="http://schemas.microsoft.com/office/drawing/2014/main" id="{2684CE2E-8DCA-03B4-C36A-8ED1DE89B0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6" y="1114451"/>
            <a:ext cx="11869047" cy="4939055"/>
          </a:xfrm>
        </p:spPr>
      </p:pic>
    </p:spTree>
    <p:extLst>
      <p:ext uri="{BB962C8B-B14F-4D97-AF65-F5344CB8AC3E}">
        <p14:creationId xmlns:p14="http://schemas.microsoft.com/office/powerpoint/2010/main" val="2105899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EB30D5-4C4D-092F-5A57-46439B2A7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8782"/>
          </a:xfrm>
        </p:spPr>
        <p:txBody>
          <a:bodyPr>
            <a:normAutofit/>
          </a:bodyPr>
          <a:lstStyle/>
          <a:p>
            <a:pPr algn="ctr"/>
            <a:r>
              <a:rPr lang="pl-PL" sz="4000" dirty="0"/>
              <a:t>Poszukiwani pracownicy 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E1995FD-E730-6A86-48C4-90145B71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>
                <a:solidFill>
                  <a:srgbClr val="C00000"/>
                </a:solidFill>
              </a:rPr>
              <a:t>🔍 </a:t>
            </a:r>
            <a:r>
              <a:rPr lang="pl-PL" dirty="0">
                <a:solidFill>
                  <a:srgbClr val="FF3399"/>
                </a:solidFill>
              </a:rPr>
              <a:t>2024</a:t>
            </a:r>
            <a:r>
              <a:rPr lang="pl-PL" dirty="0"/>
              <a:t>: cukiernik, elektryk, hydraulik, kierowca autobusu, samochodu ciężarowego, księgowy, mechanik, robotnik budowlany, sprzedawca, stolarz, szwaczka, kucharz,</a:t>
            </a:r>
          </a:p>
        </p:txBody>
      </p:sp>
    </p:spTree>
    <p:extLst>
      <p:ext uri="{BB962C8B-B14F-4D97-AF65-F5344CB8AC3E}">
        <p14:creationId xmlns:p14="http://schemas.microsoft.com/office/powerpoint/2010/main" val="1538986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3A881E-E589-E1A1-4980-56CD5B016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Stanowiska pracy z utrudnioną realizacją  w 2024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7BD7C6-1E36-F849-E9CB-9F31F2CA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27" y="2072999"/>
            <a:ext cx="11576648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SZWACZKA,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ELEKTRYK,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ROBOTNI</a:t>
            </a:r>
            <a:r>
              <a:rPr lang="pl-PL" sz="18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BUDOWLANY,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SPAWACZ, ŚLUSARZ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KUCHARZ – CUKIERNIK,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NAUCZYCIEL PRZEDMIOTÓW OGÓLNOKSZTAŁCĄCYCH ORAZ ZAWODOWYCH, NAUCZYCIEL EDUKACJI WCZESNOSZKOLNEJ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FIZJOTERAPEUTA, LEKARZ, PIELĘGNIARKA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PSYCHOLOG</a:t>
            </a:r>
          </a:p>
        </p:txBody>
      </p:sp>
    </p:spTree>
    <p:extLst>
      <p:ext uri="{BB962C8B-B14F-4D97-AF65-F5344CB8AC3E}">
        <p14:creationId xmlns:p14="http://schemas.microsoft.com/office/powerpoint/2010/main" val="3280111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51289F8-EEDE-69C6-935F-13E1F1469DEB}"/>
              </a:ext>
            </a:extLst>
          </p:cNvPr>
          <p:cNvSpPr txBox="1"/>
          <p:nvPr/>
        </p:nvSpPr>
        <p:spPr>
          <a:xfrm>
            <a:off x="6913984" y="4758612"/>
            <a:ext cx="37229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FF3399"/>
                </a:solidFill>
              </a:rPr>
              <a:t>Ewa Wiszniewska</a:t>
            </a:r>
          </a:p>
          <a:p>
            <a:r>
              <a:rPr lang="pl-PL" dirty="0">
                <a:solidFill>
                  <a:srgbClr val="FF3399"/>
                </a:solidFill>
              </a:rPr>
              <a:t>Zastępca Dyrektora Powiatowego Urzędu Pracy </a:t>
            </a:r>
            <a:br>
              <a:rPr lang="pl-PL" dirty="0">
                <a:solidFill>
                  <a:srgbClr val="FF3399"/>
                </a:solidFill>
              </a:rPr>
            </a:br>
            <a:r>
              <a:rPr lang="pl-PL" dirty="0">
                <a:solidFill>
                  <a:srgbClr val="FF3399"/>
                </a:solidFill>
              </a:rPr>
              <a:t>w Kętrzynie</a:t>
            </a:r>
          </a:p>
          <a:p>
            <a:r>
              <a:rPr lang="pl-PL" dirty="0">
                <a:solidFill>
                  <a:srgbClr val="FF3399"/>
                </a:solidFill>
              </a:rPr>
              <a:t>18.04.2025r.</a:t>
            </a:r>
          </a:p>
        </p:txBody>
      </p:sp>
    </p:spTree>
    <p:extLst>
      <p:ext uri="{BB962C8B-B14F-4D97-AF65-F5344CB8AC3E}">
        <p14:creationId xmlns:p14="http://schemas.microsoft.com/office/powerpoint/2010/main" val="3858822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510434-AFBC-B847-34F9-EF9954329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591" y="365126"/>
            <a:ext cx="11588817" cy="77065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4000" dirty="0">
                <a:latin typeface="+mj-lt"/>
                <a:ea typeface="HGSSoeiKakugothicUB" panose="020B0400000000000000" pitchFamily="34" charset="-128"/>
              </a:rPr>
              <a:t>Stopa bezrobocia 2024r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5F11DC7C-6DBD-B70A-A0CC-F0BE8D9ECFE1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901437" y="1796749"/>
          <a:ext cx="103891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810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8F142E-BF78-48A5-4A02-50088EF14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90" y="355500"/>
            <a:ext cx="11055417" cy="1325563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pl-PL" sz="4000" dirty="0">
                <a:latin typeface="+mj-lt"/>
              </a:rPr>
              <a:t>Stan zarejestrowanych  bezrobotnych  na dzień</a:t>
            </a:r>
            <a:r>
              <a:rPr lang="pl-PL" sz="4000" dirty="0">
                <a:solidFill>
                  <a:srgbClr val="7030A0"/>
                </a:solidFill>
                <a:latin typeface="+mj-lt"/>
              </a:rPr>
              <a:t> 31.12.2024r.</a:t>
            </a:r>
          </a:p>
        </p:txBody>
      </p:sp>
      <p:graphicFrame>
        <p:nvGraphicFramePr>
          <p:cNvPr id="9" name="Symbol zastępczy zawartości 8">
            <a:extLst>
              <a:ext uri="{FF2B5EF4-FFF2-40B4-BE49-F238E27FC236}">
                <a16:creationId xmlns:a16="http://schemas.microsoft.com/office/drawing/2014/main" id="{ACB3D2F2-750A-3F96-ECC7-8AE98BA123A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351082221"/>
              </p:ext>
            </p:extLst>
          </p:nvPr>
        </p:nvGraphicFramePr>
        <p:xfrm>
          <a:off x="836762" y="2696945"/>
          <a:ext cx="10478938" cy="3044448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863306">
                  <a:extLst>
                    <a:ext uri="{9D8B030D-6E8A-4147-A177-3AD203B41FA5}">
                      <a16:colId xmlns:a16="http://schemas.microsoft.com/office/drawing/2014/main" val="1871323142"/>
                    </a:ext>
                  </a:extLst>
                </a:gridCol>
                <a:gridCol w="1526875">
                  <a:extLst>
                    <a:ext uri="{9D8B030D-6E8A-4147-A177-3AD203B41FA5}">
                      <a16:colId xmlns:a16="http://schemas.microsoft.com/office/drawing/2014/main" val="2310385115"/>
                    </a:ext>
                  </a:extLst>
                </a:gridCol>
                <a:gridCol w="2078966">
                  <a:extLst>
                    <a:ext uri="{9D8B030D-6E8A-4147-A177-3AD203B41FA5}">
                      <a16:colId xmlns:a16="http://schemas.microsoft.com/office/drawing/2014/main" val="2732587671"/>
                    </a:ext>
                  </a:extLst>
                </a:gridCol>
                <a:gridCol w="2242868">
                  <a:extLst>
                    <a:ext uri="{9D8B030D-6E8A-4147-A177-3AD203B41FA5}">
                      <a16:colId xmlns:a16="http://schemas.microsoft.com/office/drawing/2014/main" val="2872308207"/>
                    </a:ext>
                  </a:extLst>
                </a:gridCol>
                <a:gridCol w="2766923">
                  <a:extLst>
                    <a:ext uri="{9D8B030D-6E8A-4147-A177-3AD203B41FA5}">
                      <a16:colId xmlns:a16="http://schemas.microsoft.com/office/drawing/2014/main" val="3126126982"/>
                    </a:ext>
                  </a:extLst>
                </a:gridCol>
              </a:tblGrid>
              <a:tr h="588096">
                <a:tc rowSpan="2"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l-PL" dirty="0"/>
                        <a:t>Ogółem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pl-PL" dirty="0"/>
                        <a:t>W tym z prawem do zasiłku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984428"/>
                  </a:ext>
                </a:extLst>
              </a:tr>
              <a:tr h="588096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Razem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Kobiety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Razem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Kobiety</a:t>
                      </a:r>
                    </a:p>
                    <a:p>
                      <a:pPr algn="ctr"/>
                      <a:endParaRPr lang="pl-PL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7791991"/>
                  </a:ext>
                </a:extLst>
              </a:tr>
              <a:tr h="588096">
                <a:tc>
                  <a:txBody>
                    <a:bodyPr/>
                    <a:lstStyle/>
                    <a:p>
                      <a:r>
                        <a:rPr lang="pl-PL" dirty="0"/>
                        <a:t>Grudzień 2024 - wszyscy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2773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1337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164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78280"/>
                  </a:ext>
                </a:extLst>
              </a:tr>
              <a:tr h="1176192">
                <a:tc>
                  <a:txBody>
                    <a:bodyPr/>
                    <a:lstStyle/>
                    <a:p>
                      <a:endParaRPr lang="pl-PL" dirty="0">
                        <a:solidFill>
                          <a:srgbClr val="FF3399"/>
                        </a:solidFill>
                      </a:endParaRPr>
                    </a:p>
                    <a:p>
                      <a:r>
                        <a:rPr lang="pl-PL" dirty="0">
                          <a:solidFill>
                            <a:srgbClr val="FF3399"/>
                          </a:solidFill>
                        </a:rPr>
                        <a:t>Grudzień 2024</a:t>
                      </a:r>
                    </a:p>
                    <a:p>
                      <a:r>
                        <a:rPr lang="pl-PL" dirty="0">
                          <a:solidFill>
                            <a:srgbClr val="FF3399"/>
                          </a:solidFill>
                        </a:rPr>
                        <a:t>-Miasto Kętrzyn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889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407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146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63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58121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736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2D4D6E-8293-0587-761F-DFEEE3C84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419272" cy="747683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Bezrobotni rejestracje - 2024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8AF59A9-8E31-B7D2-F595-D2FF3BFA5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1197797"/>
              </p:ext>
            </p:extLst>
          </p:nvPr>
        </p:nvGraphicFramePr>
        <p:xfrm>
          <a:off x="838200" y="1112808"/>
          <a:ext cx="10151853" cy="543501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34728">
                  <a:extLst>
                    <a:ext uri="{9D8B030D-6E8A-4147-A177-3AD203B41FA5}">
                      <a16:colId xmlns:a16="http://schemas.microsoft.com/office/drawing/2014/main" val="937269914"/>
                    </a:ext>
                  </a:extLst>
                </a:gridCol>
                <a:gridCol w="4233174">
                  <a:extLst>
                    <a:ext uri="{9D8B030D-6E8A-4147-A177-3AD203B41FA5}">
                      <a16:colId xmlns:a16="http://schemas.microsoft.com/office/drawing/2014/main" val="3576817942"/>
                    </a:ext>
                  </a:extLst>
                </a:gridCol>
                <a:gridCol w="3383951">
                  <a:extLst>
                    <a:ext uri="{9D8B030D-6E8A-4147-A177-3AD203B41FA5}">
                      <a16:colId xmlns:a16="http://schemas.microsoft.com/office/drawing/2014/main" val="2676717174"/>
                    </a:ext>
                  </a:extLst>
                </a:gridCol>
              </a:tblGrid>
              <a:tr h="368841">
                <a:tc gridSpan="3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470456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Miesiąc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Rejestracje wszyscy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dirty="0">
                          <a:solidFill>
                            <a:srgbClr val="FF3399"/>
                          </a:solidFill>
                        </a:rPr>
                        <a:t>Rejestracje bezrobotni – Miasto Kętrzyn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8189630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styczeń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294571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luty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118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8413344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marzec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5612999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kwiecień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1969772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maj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188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921823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czerwiec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546532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lipiec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19240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sierpień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3369100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wrzesień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245584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październik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127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143401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listopad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256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102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3670762"/>
                  </a:ext>
                </a:extLst>
              </a:tr>
              <a:tr h="368841">
                <a:tc>
                  <a:txBody>
                    <a:bodyPr/>
                    <a:lstStyle/>
                    <a:p>
                      <a:r>
                        <a:rPr lang="pl-PL" dirty="0"/>
                        <a:t>grudzień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7030A0"/>
                          </a:solidFill>
                        </a:rPr>
                        <a:t>113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0520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560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0C7C9B8-43F2-8DE3-A31F-D12004B6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dirty="0"/>
              <a:t>Zasiłki dla bezrobotnych w 2024r.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B574457A-F147-2525-CAD2-89619682C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1363072"/>
              </p:ext>
            </p:extLst>
          </p:nvPr>
        </p:nvGraphicFramePr>
        <p:xfrm>
          <a:off x="1150071" y="1319754"/>
          <a:ext cx="10661715" cy="4613868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066024">
                  <a:extLst>
                    <a:ext uri="{9D8B030D-6E8A-4147-A177-3AD203B41FA5}">
                      <a16:colId xmlns:a16="http://schemas.microsoft.com/office/drawing/2014/main" val="767170186"/>
                    </a:ext>
                  </a:extLst>
                </a:gridCol>
                <a:gridCol w="2066024">
                  <a:extLst>
                    <a:ext uri="{9D8B030D-6E8A-4147-A177-3AD203B41FA5}">
                      <a16:colId xmlns:a16="http://schemas.microsoft.com/office/drawing/2014/main" val="3184542000"/>
                    </a:ext>
                  </a:extLst>
                </a:gridCol>
                <a:gridCol w="2066024">
                  <a:extLst>
                    <a:ext uri="{9D8B030D-6E8A-4147-A177-3AD203B41FA5}">
                      <a16:colId xmlns:a16="http://schemas.microsoft.com/office/drawing/2014/main" val="334990161"/>
                    </a:ext>
                  </a:extLst>
                </a:gridCol>
                <a:gridCol w="2297671">
                  <a:extLst>
                    <a:ext uri="{9D8B030D-6E8A-4147-A177-3AD203B41FA5}">
                      <a16:colId xmlns:a16="http://schemas.microsoft.com/office/drawing/2014/main" val="1606018077"/>
                    </a:ext>
                  </a:extLst>
                </a:gridCol>
                <a:gridCol w="2165972">
                  <a:extLst>
                    <a:ext uri="{9D8B030D-6E8A-4147-A177-3AD203B41FA5}">
                      <a16:colId xmlns:a16="http://schemas.microsoft.com/office/drawing/2014/main" val="54681854"/>
                    </a:ext>
                  </a:extLst>
                </a:gridCol>
              </a:tblGrid>
              <a:tr h="12160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Miesiąc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Nowe rejestracje </a:t>
                      </a:r>
                      <a:br>
                        <a:rPr lang="pl-PL" sz="1400" kern="100" dirty="0">
                          <a:effectLst/>
                        </a:rPr>
                      </a:br>
                      <a:r>
                        <a:rPr lang="pl-PL" sz="1400" kern="100" dirty="0">
                          <a:effectLst/>
                        </a:rPr>
                        <a:t>z prawem do zasiłku wszyscy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solidFill>
                            <a:srgbClr val="FF3399"/>
                          </a:solidFill>
                          <a:effectLst/>
                        </a:rPr>
                        <a:t>Nowe rejestracje </a:t>
                      </a:r>
                      <a:br>
                        <a:rPr lang="pl-PL" sz="1400" kern="100" dirty="0">
                          <a:solidFill>
                            <a:srgbClr val="FF3399"/>
                          </a:solidFill>
                          <a:effectLst/>
                        </a:rPr>
                      </a:br>
                      <a:r>
                        <a:rPr lang="pl-PL" sz="1400" kern="100" dirty="0">
                          <a:solidFill>
                            <a:srgbClr val="FF3399"/>
                          </a:solidFill>
                          <a:effectLst/>
                        </a:rPr>
                        <a:t>z prawem do zasiłku – Miasto Kętrzyn</a:t>
                      </a:r>
                      <a:endParaRPr lang="pl-PL" sz="1400" kern="100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effectLst/>
                        </a:rPr>
                        <a:t>Zarejestrowani </a:t>
                      </a:r>
                      <a:br>
                        <a:rPr lang="pl-PL" sz="1400" kern="100" dirty="0">
                          <a:effectLst/>
                        </a:rPr>
                      </a:br>
                      <a:r>
                        <a:rPr lang="pl-PL" sz="1400" kern="100" dirty="0">
                          <a:effectLst/>
                        </a:rPr>
                        <a:t>z prawem do zasiłku wszyscy</a:t>
                      </a:r>
                      <a:endParaRPr lang="pl-PL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400" kern="100" dirty="0">
                          <a:solidFill>
                            <a:srgbClr val="FF3399"/>
                          </a:solidFill>
                          <a:effectLst/>
                        </a:rPr>
                        <a:t>Zarejestrowani z prawem do zasiłku Miasto Kętrzyn</a:t>
                      </a:r>
                      <a:endParaRPr lang="pl-PL" sz="1400" kern="100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93369450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STYCZEŃ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85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444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162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26861249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LUTY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62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25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435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164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3188370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MARZEC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40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18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428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165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1677529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KWIECIEŃ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61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396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152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01594847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MAJ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46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375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142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4271153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CZERWIEC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34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18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361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139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5478150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LIPIEC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62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14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356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126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74965552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SIERPIEŃ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51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20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349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127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9878167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WRZESIEŃ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65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21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335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128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9095941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PAŹDZIERNIK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77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30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354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141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3037311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LISTOPAD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56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19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359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135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2931112"/>
                  </a:ext>
                </a:extLst>
              </a:tr>
              <a:tr h="2831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GRUDZIEŃ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86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20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>
                          <a:effectLst/>
                        </a:rPr>
                        <a:t>400</a:t>
                      </a:r>
                      <a:endParaRPr lang="pl-PL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146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844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570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2F7DD23-5AC8-C91C-A56C-29D81297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dirty="0"/>
              <a:t>Świadczenia integracyjne/Centrum Integracji Społecznej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BFD143-9034-6636-16C7-583A7F414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275" y="1791119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01.07.2024r.</a:t>
            </a:r>
          </a:p>
          <a:p>
            <a:pPr marL="0" indent="0" algn="just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zawarcie porozumienie o współpracy w zakresie refundacji świadczeń integracyjnych wraz ze składką na ubezpieczenie społeczne pomiędzy Starostą Kętrzyńskim a </a:t>
            </a:r>
          </a:p>
          <a:p>
            <a:pPr marL="0" indent="0" algn="just">
              <a:buNone/>
            </a:pPr>
            <a:r>
              <a:rPr lang="pl-PL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Stowarzyszeniem Kobieta na PLUS prowadzącym Centrum Integracji Społecznej w Piszu.</a:t>
            </a:r>
          </a:p>
          <a:p>
            <a:pPr marL="0" indent="0" algn="just">
              <a:buNone/>
            </a:pPr>
            <a:r>
              <a:rPr lang="pl-PL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Centrum Integracji Społecznej w </a:t>
            </a:r>
            <a:r>
              <a:rPr lang="pl-PL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Kę</a:t>
            </a:r>
            <a:r>
              <a:rPr lang="pl-PL" b="1" i="0" dirty="0">
                <a:solidFill>
                  <a:srgbClr val="7030A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trzynie ul. Miejska 7, to wspólna inicjatywa Stowarzyszenia Kobieta na PLUS oraz dwóch samorządów: Miasta Kętrzyn i Powiatu Kętrzyńskiego.</a:t>
            </a:r>
            <a:endParaRPr lang="pl-PL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175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3BCC40-43C2-66E5-4CD3-7A4CACAD7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68233" cy="1661640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Refundacja świadczeń integracyjnych i składek na ubezpieczenie społeczne </a:t>
            </a:r>
            <a:br>
              <a:rPr lang="pl-PL" sz="3200" dirty="0"/>
            </a:br>
            <a:r>
              <a:rPr lang="pl-PL" sz="3200" dirty="0"/>
              <a:t>Centrum Integracji Społecznej 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E1C52C36-5E07-D916-703B-1555631AE7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546204"/>
              </p:ext>
            </p:extLst>
          </p:nvPr>
        </p:nvGraphicFramePr>
        <p:xfrm>
          <a:off x="716437" y="2026765"/>
          <a:ext cx="11067068" cy="446611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182394">
                  <a:extLst>
                    <a:ext uri="{9D8B030D-6E8A-4147-A177-3AD203B41FA5}">
                      <a16:colId xmlns:a16="http://schemas.microsoft.com/office/drawing/2014/main" val="386904606"/>
                    </a:ext>
                  </a:extLst>
                </a:gridCol>
                <a:gridCol w="2357034">
                  <a:extLst>
                    <a:ext uri="{9D8B030D-6E8A-4147-A177-3AD203B41FA5}">
                      <a16:colId xmlns:a16="http://schemas.microsoft.com/office/drawing/2014/main" val="4229887203"/>
                    </a:ext>
                  </a:extLst>
                </a:gridCol>
                <a:gridCol w="2357034">
                  <a:extLst>
                    <a:ext uri="{9D8B030D-6E8A-4147-A177-3AD203B41FA5}">
                      <a16:colId xmlns:a16="http://schemas.microsoft.com/office/drawing/2014/main" val="1615524948"/>
                    </a:ext>
                  </a:extLst>
                </a:gridCol>
                <a:gridCol w="2275209">
                  <a:extLst>
                    <a:ext uri="{9D8B030D-6E8A-4147-A177-3AD203B41FA5}">
                      <a16:colId xmlns:a16="http://schemas.microsoft.com/office/drawing/2014/main" val="3241832501"/>
                    </a:ext>
                  </a:extLst>
                </a:gridCol>
                <a:gridCol w="1895397">
                  <a:extLst>
                    <a:ext uri="{9D8B030D-6E8A-4147-A177-3AD203B41FA5}">
                      <a16:colId xmlns:a16="http://schemas.microsoft.com/office/drawing/2014/main" val="4130869886"/>
                    </a:ext>
                  </a:extLst>
                </a:gridCol>
              </a:tblGrid>
              <a:tr h="17117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Miesiąc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Liczba uczestników ogółem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solidFill>
                            <a:srgbClr val="FF3399"/>
                          </a:solidFill>
                          <a:effectLst/>
                        </a:rPr>
                        <a:t>Liczba uczestników z Miasta Kętrzyn</a:t>
                      </a:r>
                      <a:endParaRPr lang="pl-PL" sz="2000" kern="100" dirty="0">
                        <a:solidFill>
                          <a:srgbClr val="FF3399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solidFill>
                            <a:srgbClr val="7030A0"/>
                          </a:solidFill>
                          <a:effectLst/>
                        </a:rPr>
                        <a:t>Kwota refundacji</a:t>
                      </a:r>
                      <a:endParaRPr lang="pl-PL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1600" kern="100" dirty="0">
                          <a:effectLst/>
                        </a:rPr>
                        <a:t>Liczba rezygnujących</a:t>
                      </a:r>
                      <a:endParaRPr lang="pl-PL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03104192"/>
                  </a:ext>
                </a:extLst>
              </a:tr>
              <a:tr h="55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Sierpień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1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solidFill>
                            <a:srgbClr val="7030A0"/>
                          </a:solidFill>
                          <a:effectLst/>
                        </a:rPr>
                        <a:t>2 543,26 zł</a:t>
                      </a:r>
                      <a:endParaRPr lang="pl-PL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0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4590481"/>
                  </a:ext>
                </a:extLst>
              </a:tr>
              <a:tr h="55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Wrzesień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15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11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solidFill>
                            <a:srgbClr val="7030A0"/>
                          </a:solidFill>
                          <a:effectLst/>
                        </a:rPr>
                        <a:t>26 704,21 zł</a:t>
                      </a:r>
                      <a:endParaRPr lang="pl-PL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14521"/>
                  </a:ext>
                </a:extLst>
              </a:tr>
              <a:tr h="55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Październik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28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19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solidFill>
                            <a:srgbClr val="7030A0"/>
                          </a:solidFill>
                          <a:effectLst/>
                        </a:rPr>
                        <a:t>57 774,35 zł</a:t>
                      </a:r>
                      <a:endParaRPr lang="pl-PL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2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9005834"/>
                  </a:ext>
                </a:extLst>
              </a:tr>
              <a:tr h="55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Listopad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37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24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solidFill>
                            <a:srgbClr val="7030A0"/>
                          </a:solidFill>
                          <a:effectLst/>
                        </a:rPr>
                        <a:t>81 045,24 zł</a:t>
                      </a:r>
                      <a:endParaRPr lang="pl-PL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3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824296"/>
                  </a:ext>
                </a:extLst>
              </a:tr>
              <a:tr h="550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>
                          <a:effectLst/>
                        </a:rPr>
                        <a:t>Grudzień</a:t>
                      </a:r>
                      <a:endParaRPr lang="pl-PL" sz="2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56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40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solidFill>
                            <a:srgbClr val="7030A0"/>
                          </a:solidFill>
                          <a:effectLst/>
                        </a:rPr>
                        <a:t>127 078,19 zł</a:t>
                      </a:r>
                      <a:endParaRPr lang="pl-PL" sz="2000" kern="100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pl-PL" sz="2000" kern="100" dirty="0">
                          <a:effectLst/>
                        </a:rPr>
                        <a:t>0</a:t>
                      </a:r>
                      <a:endParaRPr lang="pl-PL" sz="2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139543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AD004F5E-9F64-980E-02DE-BC50A9E61F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775634" y="-186452"/>
            <a:ext cx="21890327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REFUNDACJA ŚWIADCZEŃ INTEGRACYJNYCH I SKŁADEK NA UBEZPIECZENIA SPOŁECZNE 2024R.</a:t>
            </a:r>
            <a:endParaRPr kumimoji="0" lang="pl-PL" altLang="pl-PL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44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260BF5-2C0D-69B8-4BA4-AFEC116AB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</a:br>
            <a:r>
              <a:rPr kumimoji="0" lang="pl-PL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Centrum Integracji Społecznej 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C9E9F2-184F-72BF-7A93-5191EFC1D8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800" dirty="0"/>
              <a:t>Refundacja świadczeń integracyjnych i składek na ubezpieczenie społeczne </a:t>
            </a:r>
            <a:br>
              <a:rPr lang="pl-PL" sz="2800" dirty="0"/>
            </a:br>
            <a:r>
              <a:rPr lang="pl-PL" sz="2800" dirty="0"/>
              <a:t>Centrum Integracji Społecznej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👉 </a:t>
            </a:r>
            <a:r>
              <a:rPr lang="pl-PL" sz="3600" dirty="0"/>
              <a:t>Łączna kwota refundacji w 2024 roku</a:t>
            </a:r>
          </a:p>
          <a:p>
            <a:pPr marL="0" indent="0">
              <a:buNone/>
            </a:pPr>
            <a:r>
              <a:rPr lang="pl-PL" sz="3600" dirty="0"/>
              <a:t>	 </a:t>
            </a:r>
            <a:r>
              <a:rPr lang="pl-PL" sz="4400" dirty="0">
                <a:solidFill>
                  <a:srgbClr val="FF3399"/>
                </a:solidFill>
              </a:rPr>
              <a:t>295 145,25zł. 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066989"/>
      </p:ext>
    </p:extLst>
  </p:cSld>
  <p:clrMapOvr>
    <a:masterClrMapping/>
  </p:clrMapOvr>
</p:sld>
</file>

<file path=ppt/theme/theme1.xml><?xml version="1.0" encoding="utf-8"?>
<a:theme xmlns:a="http://schemas.openxmlformats.org/drawingml/2006/main" name="Szablon projektu Melancholijny abstrakcyjny">
  <a:themeElements>
    <a:clrScheme name="Czerwonofioletowy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26713755_TF03460530" id="{13B86502-A913-49D5-A125-DF30B1045169}" vid="{17C89B76-746D-4DD8-91AD-0267AB5E4BC7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2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9113D04D-0D12-4512-A3C0-F092DDA66600}">
  <we:reference id="wa200005566" version="3.0.0.2" store="pl-P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Slajdy projektu Melancholijny abstrakcyjny</Template>
  <TotalTime>4286</TotalTime>
  <Words>1292</Words>
  <Application>Microsoft Office PowerPoint</Application>
  <PresentationFormat>Panoramiczny</PresentationFormat>
  <Paragraphs>337</Paragraphs>
  <Slides>28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5" baseType="lpstr">
      <vt:lpstr>Arial</vt:lpstr>
      <vt:lpstr>Avenir Next LT Pro</vt:lpstr>
      <vt:lpstr>Calibri</vt:lpstr>
      <vt:lpstr>Century Gothic</vt:lpstr>
      <vt:lpstr>Times New Roman</vt:lpstr>
      <vt:lpstr>Wingdings</vt:lpstr>
      <vt:lpstr>Szablon projektu Melancholijny abstrakcyjny</vt:lpstr>
      <vt:lpstr>Ocena zatrudnienia na lokalnym rynku pracy oraz wspieranie przedsiębiorczości za 2024r. </vt:lpstr>
      <vt:lpstr>Informacja na temat lokalnego rynku pracy oraz  zadań realizowanych przez Powiatowy Urząd Pracy w Kętrzynie w zakresie: promocji zatrudnienia, łagodzenia skutków bezrobocia oraz aktywizacji zawodowej.</vt:lpstr>
      <vt:lpstr>Stopa bezrobocia 2024r</vt:lpstr>
      <vt:lpstr>Stan zarejestrowanych  bezrobotnych  na dzień 31.12.2024r.</vt:lpstr>
      <vt:lpstr>Bezrobotni rejestracje - 2024</vt:lpstr>
      <vt:lpstr>Zasiłki dla bezrobotnych w 2024r.</vt:lpstr>
      <vt:lpstr>Świadczenia integracyjne/Centrum Integracji Społecznej</vt:lpstr>
      <vt:lpstr>Refundacja świadczeń integracyjnych i składek na ubezpieczenie społeczne  Centrum Integracji Społecznej </vt:lpstr>
      <vt:lpstr> Centrum Integracji Społecznej </vt:lpstr>
      <vt:lpstr>Bezrobotni zarejestrowani wg miejsca zamieszkania – stan na dzień 31.12.2024r.</vt:lpstr>
      <vt:lpstr>Środki Funduszu Pracy 2024</vt:lpstr>
      <vt:lpstr>Pozyskane Rezerwy Ministra na aktywizację zawodową bezrobotnych </vt:lpstr>
      <vt:lpstr>Wysokość wsparcia 2024</vt:lpstr>
      <vt:lpstr>Dofinansowanie podjęcia działalności gospodarczej</vt:lpstr>
      <vt:lpstr>Refundacja kosztów wyposażenia/doposażenia stanowiska pracy</vt:lpstr>
      <vt:lpstr>Staż zawodowy</vt:lpstr>
      <vt:lpstr>Bon na zasiedlenie</vt:lpstr>
      <vt:lpstr>Prace interwencyjne</vt:lpstr>
      <vt:lpstr>Roboty publiczne</vt:lpstr>
      <vt:lpstr>Prace społecznie użyteczne</vt:lpstr>
      <vt:lpstr>KFS 2024</vt:lpstr>
      <vt:lpstr>SZKOLENIA 2024</vt:lpstr>
      <vt:lpstr>Oświadczenia o powierzeniu pracy cudzoziemcom</vt:lpstr>
      <vt:lpstr>Działania promocyjne 2024</vt:lpstr>
      <vt:lpstr>Prezentacja programu PowerPoint</vt:lpstr>
      <vt:lpstr>Poszukiwani pracownicy 2024</vt:lpstr>
      <vt:lpstr>Stanowiska pracy z utrudnioną realizacją  w 2024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Beata x</dc:creator>
  <cp:lastModifiedBy>Ewa Wiszniewska</cp:lastModifiedBy>
  <cp:revision>167</cp:revision>
  <cp:lastPrinted>2025-04-17T05:36:18Z</cp:lastPrinted>
  <dcterms:created xsi:type="dcterms:W3CDTF">2024-07-23T08:25:22Z</dcterms:created>
  <dcterms:modified xsi:type="dcterms:W3CDTF">2025-04-18T05:50:25Z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74064600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