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73" r:id="rId7"/>
    <p:sldId id="272" r:id="rId8"/>
    <p:sldId id="275" r:id="rId9"/>
    <p:sldId id="265" r:id="rId10"/>
    <p:sldId id="266" r:id="rId11"/>
    <p:sldId id="267" r:id="rId12"/>
    <p:sldId id="268" r:id="rId13"/>
    <p:sldId id="274" r:id="rId14"/>
    <p:sldId id="263" r:id="rId15"/>
    <p:sldId id="269"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pl-PL"/>
              <a:t>Kliknij, aby edytować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3363BFF5-3A7A-4C75-89E9-7D2FAD4460A0}" type="datetimeFigureOut">
              <a:rPr lang="pl-PL" smtClean="0"/>
              <a:t>16.04.2025</a:t>
            </a:fld>
            <a:endParaRPr lang="pl-PL"/>
          </a:p>
        </p:txBody>
      </p:sp>
      <p:sp>
        <p:nvSpPr>
          <p:cNvPr id="5" name="Footer Placeholder 4"/>
          <p:cNvSpPr>
            <a:spLocks noGrp="1"/>
          </p:cNvSpPr>
          <p:nvPr>
            <p:ph type="ftr" sz="quarter" idx="11"/>
          </p:nvPr>
        </p:nvSpPr>
        <p:spPr>
          <a:xfrm>
            <a:off x="2416500" y="329307"/>
            <a:ext cx="4973915" cy="309201"/>
          </a:xfrm>
        </p:spPr>
        <p:txBody>
          <a:bodyPr/>
          <a:lstStyle/>
          <a:p>
            <a:endParaRPr lang="pl-PL"/>
          </a:p>
        </p:txBody>
      </p:sp>
      <p:sp>
        <p:nvSpPr>
          <p:cNvPr id="6" name="Slide Number Placeholder 5"/>
          <p:cNvSpPr>
            <a:spLocks noGrp="1"/>
          </p:cNvSpPr>
          <p:nvPr>
            <p:ph type="sldNum" sz="quarter" idx="12"/>
          </p:nvPr>
        </p:nvSpPr>
        <p:spPr>
          <a:xfrm>
            <a:off x="1437664" y="798973"/>
            <a:ext cx="811019" cy="503578"/>
          </a:xfrm>
        </p:spPr>
        <p:txBody>
          <a:bodyPr/>
          <a:lstStyle/>
          <a:p>
            <a:fld id="{A4A31505-9B70-48AB-9B2F-3C2C50CAEF45}" type="slidenum">
              <a:rPr lang="pl-PL" smtClean="0"/>
              <a:t>‹#›</a:t>
            </a:fld>
            <a:endParaRPr lang="pl-PL"/>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514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363BFF5-3A7A-4C75-89E9-7D2FAD4460A0}" type="datetimeFigureOut">
              <a:rPr lang="pl-PL" smtClean="0"/>
              <a:t>16.04.2025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4A31505-9B70-48AB-9B2F-3C2C50CAEF45}" type="slidenum">
              <a:rPr lang="pl-PL" smtClean="0"/>
              <a:t>‹#›</a:t>
            </a:fld>
            <a:endParaRPr lang="pl-PL"/>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799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363BFF5-3A7A-4C75-89E9-7D2FAD4460A0}" type="datetimeFigureOut">
              <a:rPr lang="pl-PL" smtClean="0"/>
              <a:t>16.04.2025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4A31505-9B70-48AB-9B2F-3C2C50CAEF45}" type="slidenum">
              <a:rPr lang="pl-PL" smtClean="0"/>
              <a:t>‹#›</a:t>
            </a:fld>
            <a:endParaRPr lang="pl-PL"/>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951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363BFF5-3A7A-4C75-89E9-7D2FAD4460A0}" type="datetimeFigureOut">
              <a:rPr lang="pl-PL" smtClean="0"/>
              <a:t>16.04.2025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4A31505-9B70-48AB-9B2F-3C2C50CAEF45}" type="slidenum">
              <a:rPr lang="pl-PL" smtClean="0"/>
              <a:t>‹#›</a:t>
            </a:fld>
            <a:endParaRPr lang="pl-PL"/>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696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pl-PL"/>
              <a:t>Kliknij, aby edytować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363BFF5-3A7A-4C75-89E9-7D2FAD4460A0}" type="datetimeFigureOut">
              <a:rPr lang="pl-PL" smtClean="0"/>
              <a:t>16.04.2025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4A31505-9B70-48AB-9B2F-3C2C50CAEF45}" type="slidenum">
              <a:rPr lang="pl-PL" smtClean="0"/>
              <a:t>‹#›</a:t>
            </a:fld>
            <a:endParaRPr lang="pl-PL"/>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738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pl-PL"/>
              <a:t>Kliknij, aby edytować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3363BFF5-3A7A-4C75-89E9-7D2FAD4460A0}" type="datetimeFigureOut">
              <a:rPr lang="pl-PL" smtClean="0"/>
              <a:t>16.04.2025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4A31505-9B70-48AB-9B2F-3C2C50CAEF45}" type="slidenum">
              <a:rPr lang="pl-PL" smtClean="0"/>
              <a:t>‹#›</a:t>
            </a:fld>
            <a:endParaRPr lang="pl-PL"/>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149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pl-PL"/>
              <a:t>Kliknij, aby edytować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447191" y="2824269"/>
            <a:ext cx="4645152" cy="264445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412362" y="2821491"/>
            <a:ext cx="4645152" cy="26373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3363BFF5-3A7A-4C75-89E9-7D2FAD4460A0}" type="datetimeFigureOut">
              <a:rPr lang="pl-PL" smtClean="0"/>
              <a:t>16.04.2025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4A31505-9B70-48AB-9B2F-3C2C50CAEF45}" type="slidenum">
              <a:rPr lang="pl-PL" smtClean="0"/>
              <a:t>‹#›</a:t>
            </a:fld>
            <a:endParaRPr lang="pl-PL"/>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296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3363BFF5-3A7A-4C75-89E9-7D2FAD4460A0}" type="datetimeFigureOut">
              <a:rPr lang="pl-PL" smtClean="0"/>
              <a:t>16.04.2025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4A31505-9B70-48AB-9B2F-3C2C50CAEF45}" type="slidenum">
              <a:rPr lang="pl-PL" smtClean="0"/>
              <a:t>‹#›</a:t>
            </a:fld>
            <a:endParaRPr lang="pl-PL"/>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824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3BFF5-3A7A-4C75-89E9-7D2FAD4460A0}" type="datetimeFigureOut">
              <a:rPr lang="pl-PL" smtClean="0"/>
              <a:t>16.04.2025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A4A31505-9B70-48AB-9B2F-3C2C50CAEF45}" type="slidenum">
              <a:rPr lang="pl-PL" smtClean="0"/>
              <a:t>‹#›</a:t>
            </a:fld>
            <a:endParaRPr lang="pl-PL"/>
          </a:p>
        </p:txBody>
      </p:sp>
    </p:spTree>
    <p:extLst>
      <p:ext uri="{BB962C8B-B14F-4D97-AF65-F5344CB8AC3E}">
        <p14:creationId xmlns:p14="http://schemas.microsoft.com/office/powerpoint/2010/main" val="99406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pl-PL"/>
              <a:t>Kliknij, aby edytować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363BFF5-3A7A-4C75-89E9-7D2FAD4460A0}" type="datetimeFigureOut">
              <a:rPr lang="pl-PL" smtClean="0"/>
              <a:t>16.04.2025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4A31505-9B70-48AB-9B2F-3C2C50CAEF45}" type="slidenum">
              <a:rPr lang="pl-PL" smtClean="0"/>
              <a:t>‹#›</a:t>
            </a:fld>
            <a:endParaRPr lang="pl-PL"/>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600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363BFF5-3A7A-4C75-89E9-7D2FAD4460A0}" type="datetimeFigureOut">
              <a:rPr lang="pl-PL" smtClean="0"/>
              <a:t>16.04.2025</a:t>
            </a:fld>
            <a:endParaRPr lang="pl-PL"/>
          </a:p>
        </p:txBody>
      </p:sp>
      <p:sp>
        <p:nvSpPr>
          <p:cNvPr id="6" name="Footer Placeholder 5"/>
          <p:cNvSpPr>
            <a:spLocks noGrp="1"/>
          </p:cNvSpPr>
          <p:nvPr>
            <p:ph type="ftr" sz="quarter" idx="11"/>
          </p:nvPr>
        </p:nvSpPr>
        <p:spPr>
          <a:xfrm>
            <a:off x="1447382" y="318640"/>
            <a:ext cx="5541004" cy="320931"/>
          </a:xfrm>
        </p:spPr>
        <p:txBody>
          <a:bodyPr/>
          <a:lstStyle/>
          <a:p>
            <a:endParaRPr lang="pl-PL"/>
          </a:p>
        </p:txBody>
      </p:sp>
      <p:sp>
        <p:nvSpPr>
          <p:cNvPr id="7" name="Slide Number Placeholder 6"/>
          <p:cNvSpPr>
            <a:spLocks noGrp="1"/>
          </p:cNvSpPr>
          <p:nvPr>
            <p:ph type="sldNum" sz="quarter" idx="12"/>
          </p:nvPr>
        </p:nvSpPr>
        <p:spPr/>
        <p:txBody>
          <a:bodyPr/>
          <a:lstStyle/>
          <a:p>
            <a:fld id="{A4A31505-9B70-48AB-9B2F-3C2C50CAEF45}" type="slidenum">
              <a:rPr lang="pl-PL" smtClean="0"/>
              <a:t>‹#›</a:t>
            </a:fld>
            <a:endParaRPr lang="pl-PL"/>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653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363BFF5-3A7A-4C75-89E9-7D2FAD4460A0}" type="datetimeFigureOut">
              <a:rPr lang="pl-PL" smtClean="0"/>
              <a:t>16.04.2025</a:t>
            </a:fld>
            <a:endParaRPr lang="pl-PL"/>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4A31505-9B70-48AB-9B2F-3C2C50CAEF45}" type="slidenum">
              <a:rPr lang="pl-PL" smtClean="0"/>
              <a:t>‹#›</a:t>
            </a:fld>
            <a:endParaRPr lang="pl-PL"/>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561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BF491CDD-0FB5-481C-7C6F-3449A7CC79DD}"/>
              </a:ext>
            </a:extLst>
          </p:cNvPr>
          <p:cNvSpPr txBox="1"/>
          <p:nvPr/>
        </p:nvSpPr>
        <p:spPr>
          <a:xfrm>
            <a:off x="173736" y="0"/>
            <a:ext cx="11804904" cy="1015663"/>
          </a:xfrm>
          <a:prstGeom prst="rect">
            <a:avLst/>
          </a:prstGeom>
          <a:noFill/>
        </p:spPr>
        <p:txBody>
          <a:bodyPr wrap="square">
            <a:spAutoFit/>
          </a:bodyPr>
          <a:lstStyle/>
          <a:p>
            <a:pPr algn="l"/>
            <a:endParaRPr lang="pl-PL" sz="2000" b="0" i="0" u="none" strike="noStrike" baseline="0" dirty="0">
              <a:solidFill>
                <a:srgbClr val="000000"/>
              </a:solidFill>
              <a:latin typeface="Arial" panose="020B0604020202020204" pitchFamily="34" charset="0"/>
            </a:endParaRPr>
          </a:p>
          <a:p>
            <a:pPr algn="ctr"/>
            <a:r>
              <a:rPr lang="pl-PL" sz="2000" b="1" i="1" u="sng" strike="noStrike" spc="100" dirty="0">
                <a:solidFill>
                  <a:srgbClr val="000000"/>
                </a:solidFill>
                <a:latin typeface="Arial" panose="020B0604020202020204" pitchFamily="34" charset="0"/>
              </a:rPr>
              <a:t>Analiza stanu infrastruktury technicznej </a:t>
            </a:r>
          </a:p>
          <a:p>
            <a:pPr algn="ctr"/>
            <a:r>
              <a:rPr lang="pl-PL" sz="2000" b="1" i="1" u="sng" strike="noStrike" spc="100" dirty="0">
                <a:solidFill>
                  <a:srgbClr val="000000"/>
                </a:solidFill>
                <a:latin typeface="Arial" panose="020B0604020202020204" pitchFamily="34" charset="0"/>
              </a:rPr>
              <a:t>Komunalnej Energetyki Cieplnej KOMEC sp. z o.o. w Kętrzynie </a:t>
            </a:r>
            <a:endParaRPr lang="pl-PL" sz="2000" i="1" u="sng" spc="100" dirty="0"/>
          </a:p>
        </p:txBody>
      </p:sp>
      <p:sp>
        <p:nvSpPr>
          <p:cNvPr id="13" name="pole tekstowe 12">
            <a:extLst>
              <a:ext uri="{FF2B5EF4-FFF2-40B4-BE49-F238E27FC236}">
                <a16:creationId xmlns:a16="http://schemas.microsoft.com/office/drawing/2014/main" id="{4D76DF8E-E6B3-DB4A-353B-45CC40093C68}"/>
              </a:ext>
            </a:extLst>
          </p:cNvPr>
          <p:cNvSpPr txBox="1"/>
          <p:nvPr/>
        </p:nvSpPr>
        <p:spPr>
          <a:xfrm>
            <a:off x="347472" y="1426956"/>
            <a:ext cx="11237976" cy="2646878"/>
          </a:xfrm>
          <a:prstGeom prst="rect">
            <a:avLst/>
          </a:prstGeom>
          <a:noFill/>
        </p:spPr>
        <p:txBody>
          <a:bodyPr wrap="square">
            <a:spAutoFit/>
          </a:bodyPr>
          <a:lstStyle/>
          <a:p>
            <a:pPr algn="l"/>
            <a:endParaRPr lang="pl-PL" sz="2000" b="0" i="0" u="none" strike="noStrike" baseline="0" dirty="0">
              <a:solidFill>
                <a:srgbClr val="000000"/>
              </a:solidFill>
              <a:latin typeface="Calibri" panose="020F0502020204030204" pitchFamily="34" charset="0"/>
            </a:endParaRPr>
          </a:p>
          <a:p>
            <a:pPr algn="just"/>
            <a:r>
              <a:rPr lang="pl-PL" sz="2000" dirty="0">
                <a:solidFill>
                  <a:srgbClr val="000000"/>
                </a:solidFill>
                <a:latin typeface="Calibri" panose="020F0502020204030204" pitchFamily="34" charset="0"/>
              </a:rPr>
              <a:t>	</a:t>
            </a:r>
            <a:r>
              <a:rPr lang="pl-PL" sz="1800" b="0" i="0" u="none" strike="noStrike" baseline="0" dirty="0">
                <a:solidFill>
                  <a:srgbClr val="000000"/>
                </a:solidFill>
                <a:latin typeface="Arial" panose="020B0604020202020204" pitchFamily="34" charset="0"/>
                <a:cs typeface="Arial" panose="020B0604020202020204" pitchFamily="34" charset="0"/>
              </a:rPr>
              <a:t>Systemy ciepłownicze w Kętrzynie rozwijały się intensywnie w latach 70-tych i 80-tych ubiegłego wieku. Obecnie ze względu na wiek sieci wynoszący powyżej 40 lat wymagają one pilnej modernizacji. </a:t>
            </a:r>
          </a:p>
          <a:p>
            <a:pPr algn="just"/>
            <a:r>
              <a:rPr lang="pl-PL" sz="1800" b="0" i="0" u="none" strike="noStrike" baseline="0" dirty="0">
                <a:solidFill>
                  <a:srgbClr val="000000"/>
                </a:solidFill>
                <a:latin typeface="Arial" panose="020B0604020202020204" pitchFamily="34" charset="0"/>
                <a:cs typeface="Arial" panose="020B0604020202020204" pitchFamily="34" charset="0"/>
              </a:rPr>
              <a:t>Skala problemu jest zauważalna i nasila się z każdym kolejnym rokiem eksploatacji.</a:t>
            </a:r>
          </a:p>
          <a:p>
            <a:pPr algn="just"/>
            <a:r>
              <a:rPr lang="pl-PL" sz="1800" b="0" i="0" u="none" strike="noStrike" baseline="0" dirty="0">
                <a:solidFill>
                  <a:srgbClr val="000000"/>
                </a:solidFill>
                <a:latin typeface="Arial" panose="020B0604020202020204" pitchFamily="34" charset="0"/>
                <a:cs typeface="Arial" panose="020B0604020202020204" pitchFamily="34" charset="0"/>
              </a:rPr>
              <a:t>Dotychczasowy sposób kształtowania cen ciepła nie sprzyja finansowaniu działań modernizacyjnych, środki</a:t>
            </a:r>
            <a:r>
              <a:rPr lang="pl-PL" dirty="0">
                <a:solidFill>
                  <a:srgbClr val="000000"/>
                </a:solidFill>
                <a:latin typeface="Arial" panose="020B0604020202020204" pitchFamily="34" charset="0"/>
                <a:cs typeface="Arial" panose="020B0604020202020204" pitchFamily="34" charset="0"/>
              </a:rPr>
              <a:t> </a:t>
            </a:r>
            <a:r>
              <a:rPr lang="pl-PL" sz="1800" b="0" i="0" u="none" strike="noStrike" baseline="0" dirty="0">
                <a:solidFill>
                  <a:srgbClr val="000000"/>
                </a:solidFill>
                <a:latin typeface="Arial" panose="020B0604020202020204" pitchFamily="34" charset="0"/>
                <a:cs typeface="Arial" panose="020B0604020202020204" pitchFamily="34" charset="0"/>
              </a:rPr>
              <a:t>które przedsiębiorstwa mogą przeznaczać na inwestycje odtworzeniowe są ograniczone. Środków wystarcza jedynie na działania bieżące, usuwanie awarii i na najpilniejsze przedsięwzięcia, które powodowane są koniecznością otrzymania koncesji na wytwarzanie i dystrybucję ciepła. Potrzebne są działania planowe, systematycznie eliminujące ryzyko technicznego krachu. </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49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01A9799-DFBB-5189-4AC1-6C26BE9AE67F}"/>
              </a:ext>
            </a:extLst>
          </p:cNvPr>
          <p:cNvSpPr txBox="1"/>
          <p:nvPr/>
        </p:nvSpPr>
        <p:spPr>
          <a:xfrm>
            <a:off x="304038" y="176844"/>
            <a:ext cx="11244834" cy="2585323"/>
          </a:xfrm>
          <a:prstGeom prst="rect">
            <a:avLst/>
          </a:prstGeom>
          <a:noFill/>
        </p:spPr>
        <p:txBody>
          <a:bodyPr wrap="square">
            <a:spAutoFit/>
          </a:bodyPr>
          <a:lstStyle/>
          <a:p>
            <a:pPr algn="ctr"/>
            <a:r>
              <a:rPr lang="pl-PL" b="1" i="1" u="none" strike="noStrike" baseline="0" dirty="0">
                <a:solidFill>
                  <a:srgbClr val="000000"/>
                </a:solidFill>
                <a:latin typeface="Arial" panose="020B0604020202020204" pitchFamily="34" charset="0"/>
              </a:rPr>
              <a:t>Sieć ciepłownicza niskotemperaturowa z kotłowni przy ul. Limanowskiego 22 </a:t>
            </a:r>
          </a:p>
          <a:p>
            <a:endParaRPr lang="pl-PL" b="0" i="0" u="none" strike="noStrike" baseline="0" dirty="0">
              <a:solidFill>
                <a:srgbClr val="000000"/>
              </a:solidFill>
              <a:latin typeface="Arial" panose="020B0604020202020204" pitchFamily="34" charset="0"/>
            </a:endParaRPr>
          </a:p>
          <a:p>
            <a:r>
              <a:rPr lang="pl-PL" b="0" i="0" u="none" strike="noStrike" baseline="0" dirty="0">
                <a:solidFill>
                  <a:srgbClr val="000000"/>
                </a:solidFill>
                <a:latin typeface="Arial" panose="020B0604020202020204" pitchFamily="34" charset="0"/>
              </a:rPr>
              <a:t>	Sieć ciepłownicza wykonana jest w technologii kanałowej i preizolowanej. </a:t>
            </a:r>
          </a:p>
          <a:p>
            <a:r>
              <a:rPr lang="pl-PL" b="0" i="0" u="none" strike="noStrike" baseline="0" dirty="0">
                <a:solidFill>
                  <a:srgbClr val="000000"/>
                </a:solidFill>
                <a:latin typeface="Arial" panose="020B0604020202020204" pitchFamily="34" charset="0"/>
              </a:rPr>
              <a:t>Średnice stosowane na sieci mieszczą się w zakresie od 40 do 150 milimetrów. Sieć obsługująca kotłownię gazową jest w większości wykonana w technologii preizolowanej. Remontu, przebudowy wymaga odcinek ok. 200 </a:t>
            </a:r>
            <a:r>
              <a:rPr lang="pl-PL" b="0" i="0" u="none" strike="noStrike" baseline="0" dirty="0" err="1">
                <a:solidFill>
                  <a:srgbClr val="000000"/>
                </a:solidFill>
                <a:latin typeface="Arial" panose="020B0604020202020204" pitchFamily="34" charset="0"/>
              </a:rPr>
              <a:t>mb</a:t>
            </a:r>
            <a:r>
              <a:rPr lang="pl-PL" b="0" i="0" u="none" strike="noStrike" baseline="0" dirty="0">
                <a:solidFill>
                  <a:srgbClr val="000000"/>
                </a:solidFill>
                <a:latin typeface="Arial" panose="020B0604020202020204" pitchFamily="34" charset="0"/>
              </a:rPr>
              <a:t> sieci CO i CWU w celu zminimalizowania ponoszonych strat na przesyle co jest głównym problemem eksploatacji sieci ciepłowniczej przy ulicy Limanowskiego. </a:t>
            </a:r>
          </a:p>
          <a:p>
            <a:endParaRPr lang="pl-PL" sz="1800" dirty="0">
              <a:solidFill>
                <a:srgbClr val="000000"/>
              </a:solidFill>
              <a:latin typeface="Arial" panose="020B0604020202020204" pitchFamily="34" charset="0"/>
            </a:endParaRPr>
          </a:p>
          <a:p>
            <a:r>
              <a:rPr lang="pl-PL" b="0" i="0" u="none" strike="noStrike" baseline="0" dirty="0">
                <a:solidFill>
                  <a:srgbClr val="000000"/>
                </a:solidFill>
                <a:latin typeface="Arial" panose="020B0604020202020204" pitchFamily="34" charset="0"/>
              </a:rPr>
              <a:t>	</a:t>
            </a:r>
            <a:endParaRPr lang="pl-PL" dirty="0"/>
          </a:p>
        </p:txBody>
      </p:sp>
    </p:spTree>
    <p:extLst>
      <p:ext uri="{BB962C8B-B14F-4D97-AF65-F5344CB8AC3E}">
        <p14:creationId xmlns:p14="http://schemas.microsoft.com/office/powerpoint/2010/main" val="1638460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60D43E2-9823-4B40-A5E2-90ADDC066DAD}"/>
              </a:ext>
            </a:extLst>
          </p:cNvPr>
          <p:cNvSpPr txBox="1"/>
          <p:nvPr/>
        </p:nvSpPr>
        <p:spPr>
          <a:xfrm>
            <a:off x="203454" y="131356"/>
            <a:ext cx="11391138" cy="646331"/>
          </a:xfrm>
          <a:prstGeom prst="rect">
            <a:avLst/>
          </a:prstGeom>
          <a:noFill/>
        </p:spPr>
        <p:txBody>
          <a:bodyPr wrap="square">
            <a:spAutoFit/>
          </a:bodyPr>
          <a:lstStyle/>
          <a:p>
            <a:pPr algn="ctr"/>
            <a:r>
              <a:rPr lang="pl-PL" sz="1800" b="1" i="1" u="none" strike="noStrike" baseline="0" dirty="0">
                <a:solidFill>
                  <a:srgbClr val="000000"/>
                </a:solidFill>
                <a:latin typeface="Arial" panose="020B0604020202020204" pitchFamily="34" charset="0"/>
              </a:rPr>
              <a:t>Dla opisanych powyższych zadań i potrzeb określono zakres prac terminy realizacji</a:t>
            </a:r>
          </a:p>
          <a:p>
            <a:pPr algn="ctr"/>
            <a:r>
              <a:rPr lang="pl-PL" sz="1800" b="1" i="1" u="none" strike="noStrike" baseline="0" dirty="0">
                <a:solidFill>
                  <a:srgbClr val="000000"/>
                </a:solidFill>
                <a:latin typeface="Arial" panose="020B0604020202020204" pitchFamily="34" charset="0"/>
              </a:rPr>
              <a:t>oraz przybliżony zakres kosztów. </a:t>
            </a:r>
            <a:endParaRPr lang="pl-PL" i="1" dirty="0"/>
          </a:p>
        </p:txBody>
      </p:sp>
      <p:graphicFrame>
        <p:nvGraphicFramePr>
          <p:cNvPr id="4" name="Tabela 3">
            <a:extLst>
              <a:ext uri="{FF2B5EF4-FFF2-40B4-BE49-F238E27FC236}">
                <a16:creationId xmlns:a16="http://schemas.microsoft.com/office/drawing/2014/main" id="{455E7F99-34AD-CB64-CE2B-62BFF148ECA2}"/>
              </a:ext>
            </a:extLst>
          </p:cNvPr>
          <p:cNvGraphicFramePr>
            <a:graphicFrameLocks noGrp="1"/>
          </p:cNvGraphicFramePr>
          <p:nvPr>
            <p:extLst>
              <p:ext uri="{D42A27DB-BD31-4B8C-83A1-F6EECF244321}">
                <p14:modId xmlns:p14="http://schemas.microsoft.com/office/powerpoint/2010/main" val="2954113990"/>
              </p:ext>
            </p:extLst>
          </p:nvPr>
        </p:nvGraphicFramePr>
        <p:xfrm>
          <a:off x="1207008" y="1111758"/>
          <a:ext cx="9619488" cy="4411718"/>
        </p:xfrm>
        <a:graphic>
          <a:graphicData uri="http://schemas.openxmlformats.org/drawingml/2006/table">
            <a:tbl>
              <a:tblPr>
                <a:tableStyleId>{5C22544A-7EE6-4342-B048-85BDC9FD1C3A}</a:tableStyleId>
              </a:tblPr>
              <a:tblGrid>
                <a:gridCol w="713232">
                  <a:extLst>
                    <a:ext uri="{9D8B030D-6E8A-4147-A177-3AD203B41FA5}">
                      <a16:colId xmlns:a16="http://schemas.microsoft.com/office/drawing/2014/main" val="901745465"/>
                    </a:ext>
                  </a:extLst>
                </a:gridCol>
                <a:gridCol w="2340864">
                  <a:extLst>
                    <a:ext uri="{9D8B030D-6E8A-4147-A177-3AD203B41FA5}">
                      <a16:colId xmlns:a16="http://schemas.microsoft.com/office/drawing/2014/main" val="3762460684"/>
                    </a:ext>
                  </a:extLst>
                </a:gridCol>
                <a:gridCol w="2743200">
                  <a:extLst>
                    <a:ext uri="{9D8B030D-6E8A-4147-A177-3AD203B41FA5}">
                      <a16:colId xmlns:a16="http://schemas.microsoft.com/office/drawing/2014/main" val="2477934254"/>
                    </a:ext>
                  </a:extLst>
                </a:gridCol>
                <a:gridCol w="1828800">
                  <a:extLst>
                    <a:ext uri="{9D8B030D-6E8A-4147-A177-3AD203B41FA5}">
                      <a16:colId xmlns:a16="http://schemas.microsoft.com/office/drawing/2014/main" val="2692885415"/>
                    </a:ext>
                  </a:extLst>
                </a:gridCol>
                <a:gridCol w="1993392">
                  <a:extLst>
                    <a:ext uri="{9D8B030D-6E8A-4147-A177-3AD203B41FA5}">
                      <a16:colId xmlns:a16="http://schemas.microsoft.com/office/drawing/2014/main" val="477586805"/>
                    </a:ext>
                  </a:extLst>
                </a:gridCol>
              </a:tblGrid>
              <a:tr h="520495">
                <a:tc>
                  <a:txBody>
                    <a:bodyPr/>
                    <a:lstStyle/>
                    <a:p>
                      <a:pPr>
                        <a:lnSpc>
                          <a:spcPct val="107000"/>
                        </a:lnSpc>
                        <a:spcAft>
                          <a:spcPts val="800"/>
                        </a:spcAft>
                        <a:buNone/>
                      </a:pPr>
                      <a:r>
                        <a:rPr lang="pl-PL" sz="1100" kern="100">
                          <a:effectLst/>
                        </a:rPr>
                        <a:t> </a:t>
                      </a:r>
                    </a:p>
                    <a:p>
                      <a:pPr>
                        <a:lnSpc>
                          <a:spcPct val="107000"/>
                        </a:lnSpc>
                        <a:spcAft>
                          <a:spcPts val="800"/>
                        </a:spcAft>
                        <a:buNone/>
                      </a:pPr>
                      <a:r>
                        <a:rPr lang="pl-PL" sz="1100" kern="100">
                          <a:effectLst/>
                        </a:rPr>
                        <a:t>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gridSpan="2">
                  <a:txBody>
                    <a:bodyPr/>
                    <a:lstStyle/>
                    <a:p>
                      <a:pPr>
                        <a:lnSpc>
                          <a:spcPct val="107000"/>
                        </a:lnSpc>
                        <a:spcAft>
                          <a:spcPts val="800"/>
                        </a:spcAft>
                        <a:buNone/>
                      </a:pPr>
                      <a:r>
                        <a:rPr lang="pl-PL" sz="1100" b="1" i="1" kern="100" dirty="0">
                          <a:effectLst/>
                          <a:latin typeface="Arial" panose="020B0604020202020204" pitchFamily="34" charset="0"/>
                          <a:cs typeface="Arial" panose="020B0604020202020204" pitchFamily="34" charset="0"/>
                        </a:rPr>
                        <a:t>Sieć ciepłownicza z kotłowni przy ul. Rynkowej</a:t>
                      </a:r>
                      <a:endParaRPr lang="pl-PL" sz="1100" b="1" i="1" kern="100" dirty="0">
                        <a:effectLst/>
                        <a:latin typeface="Arial" panose="020B0604020202020204" pitchFamily="34" charset="0"/>
                        <a:ea typeface="Aptos" panose="020B0004020202020204" pitchFamily="34" charset="0"/>
                        <a:cs typeface="Arial" panose="020B0604020202020204" pitchFamily="34" charset="0"/>
                      </a:endParaRPr>
                    </a:p>
                  </a:txBody>
                  <a:tcPr marL="67097" marR="67097" marT="0" marB="0"/>
                </a:tc>
                <a:tc hMerge="1">
                  <a:txBody>
                    <a:bodyPr/>
                    <a:lstStyle/>
                    <a:p>
                      <a:endParaRPr lang="pl-PL"/>
                    </a:p>
                  </a:txBody>
                  <a:tcPr/>
                </a:tc>
                <a:tc>
                  <a:txBody>
                    <a:bodyPr/>
                    <a:lstStyle/>
                    <a:p>
                      <a:pPr>
                        <a:lnSpc>
                          <a:spcPct val="107000"/>
                        </a:lnSpc>
                        <a:spcAft>
                          <a:spcPts val="800"/>
                        </a:spcAft>
                        <a:buNone/>
                      </a:pPr>
                      <a:r>
                        <a:rPr lang="pl-PL" sz="1100" b="1" i="1" kern="100" dirty="0">
                          <a:effectLst/>
                          <a:latin typeface="Arial" panose="020B0604020202020204" pitchFamily="34" charset="0"/>
                          <a:cs typeface="Arial" panose="020B0604020202020204" pitchFamily="34" charset="0"/>
                        </a:rPr>
                        <a:t>Sieć ciepłownicza z kotłowni przy ul. Mazurskiej </a:t>
                      </a:r>
                      <a:endParaRPr lang="pl-PL" sz="1100" b="1" i="1" kern="100" dirty="0">
                        <a:effectLst/>
                        <a:latin typeface="Arial" panose="020B0604020202020204" pitchFamily="34" charset="0"/>
                        <a:ea typeface="Aptos" panose="020B0004020202020204" pitchFamily="34" charset="0"/>
                        <a:cs typeface="Arial" panose="020B0604020202020204" pitchFamily="34" charset="0"/>
                      </a:endParaRPr>
                    </a:p>
                  </a:txBody>
                  <a:tcPr marL="67097" marR="67097" marT="0" marB="0"/>
                </a:tc>
                <a:tc>
                  <a:txBody>
                    <a:bodyPr/>
                    <a:lstStyle/>
                    <a:p>
                      <a:pPr>
                        <a:lnSpc>
                          <a:spcPct val="107000"/>
                        </a:lnSpc>
                        <a:spcAft>
                          <a:spcPts val="800"/>
                        </a:spcAft>
                        <a:buNone/>
                      </a:pPr>
                      <a:r>
                        <a:rPr lang="pl-PL" sz="1100" b="1" i="1" kern="100" dirty="0">
                          <a:effectLst/>
                          <a:latin typeface="Arial" panose="020B0604020202020204" pitchFamily="34" charset="0"/>
                          <a:cs typeface="Arial" panose="020B0604020202020204" pitchFamily="34" charset="0"/>
                        </a:rPr>
                        <a:t>Sieć ciepłownicza z kotłowni przy ul. Limanowskiego </a:t>
                      </a:r>
                      <a:endParaRPr lang="pl-PL" sz="1100" b="1" i="1" kern="100" dirty="0">
                        <a:effectLst/>
                        <a:latin typeface="Arial" panose="020B0604020202020204" pitchFamily="34" charset="0"/>
                        <a:ea typeface="Aptos" panose="020B0004020202020204" pitchFamily="34" charset="0"/>
                        <a:cs typeface="Arial" panose="020B0604020202020204" pitchFamily="34" charset="0"/>
                      </a:endParaRPr>
                    </a:p>
                  </a:txBody>
                  <a:tcPr marL="67097" marR="67097" marT="0" marB="0"/>
                </a:tc>
                <a:extLst>
                  <a:ext uri="{0D108BD9-81ED-4DB2-BD59-A6C34878D82A}">
                    <a16:rowId xmlns:a16="http://schemas.microsoft.com/office/drawing/2014/main" val="2510037293"/>
                  </a:ext>
                </a:extLst>
              </a:tr>
              <a:tr h="169481">
                <a:tc>
                  <a:txBody>
                    <a:bodyPr/>
                    <a:lstStyle/>
                    <a:p>
                      <a:pPr>
                        <a:lnSpc>
                          <a:spcPct val="107000"/>
                        </a:lnSpc>
                        <a:spcAft>
                          <a:spcPts val="800"/>
                        </a:spcAft>
                        <a:buNone/>
                      </a:pPr>
                      <a:r>
                        <a:rPr lang="pl-PL" sz="1100" kern="100">
                          <a:effectLst/>
                        </a:rPr>
                        <a:t>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b="1" kern="100" dirty="0">
                          <a:effectLst/>
                          <a:latin typeface="Arial" panose="020B0604020202020204" pitchFamily="34" charset="0"/>
                          <a:cs typeface="Arial" panose="020B0604020202020204" pitchFamily="34" charset="0"/>
                        </a:rPr>
                        <a:t>Osiedle Sikorskiego </a:t>
                      </a:r>
                      <a:endParaRPr lang="pl-PL" sz="1100" b="1" kern="100" dirty="0">
                        <a:effectLst/>
                        <a:latin typeface="Arial" panose="020B0604020202020204" pitchFamily="34" charset="0"/>
                        <a:ea typeface="Aptos" panose="020B0004020202020204" pitchFamily="34" charset="0"/>
                        <a:cs typeface="Arial" panose="020B0604020202020204" pitchFamily="34" charset="0"/>
                      </a:endParaRPr>
                    </a:p>
                  </a:txBody>
                  <a:tcPr marL="67097" marR="67097" marT="0" marB="0"/>
                </a:tc>
                <a:tc>
                  <a:txBody>
                    <a:bodyPr/>
                    <a:lstStyle/>
                    <a:p>
                      <a:pPr>
                        <a:lnSpc>
                          <a:spcPct val="107000"/>
                        </a:lnSpc>
                        <a:spcAft>
                          <a:spcPts val="800"/>
                        </a:spcAft>
                        <a:buNone/>
                      </a:pPr>
                      <a:r>
                        <a:rPr lang="pl-PL" sz="1100" b="1" kern="100" dirty="0">
                          <a:effectLst/>
                        </a:rPr>
                        <a:t>Osiedle Piastowskie</a:t>
                      </a:r>
                      <a:endParaRPr lang="pl-PL"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b="1" kern="100" dirty="0">
                          <a:effectLst/>
                        </a:rPr>
                        <a:t>Osiedle Moniuszki </a:t>
                      </a:r>
                      <a:endParaRPr lang="pl-PL"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extLst>
                  <a:ext uri="{0D108BD9-81ED-4DB2-BD59-A6C34878D82A}">
                    <a16:rowId xmlns:a16="http://schemas.microsoft.com/office/drawing/2014/main" val="1673278380"/>
                  </a:ext>
                </a:extLst>
              </a:tr>
              <a:tr h="1146420">
                <a:tc>
                  <a:txBody>
                    <a:bodyPr/>
                    <a:lstStyle/>
                    <a:p>
                      <a:pPr>
                        <a:lnSpc>
                          <a:spcPct val="107000"/>
                        </a:lnSpc>
                        <a:spcAft>
                          <a:spcPts val="800"/>
                        </a:spcAft>
                        <a:buNone/>
                      </a:pPr>
                      <a:r>
                        <a:rPr lang="pl-PL" sz="1100" kern="100">
                          <a:effectLst/>
                        </a:rPr>
                        <a:t>Rok 2025</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Wykonanie dokumentacji projektowej budowy sieci magistralnej łączącej kotłownie Rynkowa - Mazurska  i Słowackiego  </a:t>
                      </a:r>
                    </a:p>
                    <a:p>
                      <a:pPr>
                        <a:lnSpc>
                          <a:spcPct val="107000"/>
                        </a:lnSpc>
                        <a:spcAft>
                          <a:spcPts val="800"/>
                        </a:spcAft>
                        <a:buNone/>
                      </a:pPr>
                      <a:r>
                        <a:rPr lang="pl-PL" sz="1100" kern="100">
                          <a:effectLst/>
                        </a:rPr>
                        <a:t>Koszt ok 50 000</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Wykonanie przebudowy sieci od Moniuszki 12 do Moniuszki 10 ok 90 mb sieci + 20 mb przyłączy </a:t>
                      </a:r>
                    </a:p>
                    <a:p>
                      <a:pPr>
                        <a:lnSpc>
                          <a:spcPct val="107000"/>
                        </a:lnSpc>
                        <a:spcAft>
                          <a:spcPts val="800"/>
                        </a:spcAft>
                        <a:buNone/>
                      </a:pPr>
                      <a:r>
                        <a:rPr lang="pl-PL" sz="1100" kern="100">
                          <a:effectLst/>
                        </a:rPr>
                        <a:t>Koszt ok 300 000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dirty="0">
                          <a:effectLst/>
                        </a:rPr>
                        <a:t> </a:t>
                      </a:r>
                      <a:endParaRPr lang="pl-PL"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extLst>
                  <a:ext uri="{0D108BD9-81ED-4DB2-BD59-A6C34878D82A}">
                    <a16:rowId xmlns:a16="http://schemas.microsoft.com/office/drawing/2014/main" val="2167564041"/>
                  </a:ext>
                </a:extLst>
              </a:tr>
              <a:tr h="1345225">
                <a:tc>
                  <a:txBody>
                    <a:bodyPr/>
                    <a:lstStyle/>
                    <a:p>
                      <a:pPr>
                        <a:lnSpc>
                          <a:spcPct val="107000"/>
                        </a:lnSpc>
                        <a:spcAft>
                          <a:spcPts val="800"/>
                        </a:spcAft>
                        <a:buNone/>
                      </a:pPr>
                      <a:r>
                        <a:rPr lang="pl-PL" sz="1100" kern="100">
                          <a:effectLst/>
                        </a:rPr>
                        <a:t>Rok 2026</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dirty="0">
                          <a:effectLst/>
                        </a:rPr>
                        <a:t>Wykonanie budowy sieci magistralnej łączącej kotłownie Rynkowa- Mazurska ok 900 </a:t>
                      </a:r>
                      <a:r>
                        <a:rPr lang="pl-PL" sz="1100" kern="100" dirty="0" err="1">
                          <a:effectLst/>
                        </a:rPr>
                        <a:t>mb</a:t>
                      </a:r>
                      <a:r>
                        <a:rPr lang="pl-PL" sz="1100" kern="100" dirty="0">
                          <a:effectLst/>
                        </a:rPr>
                        <a:t> </a:t>
                      </a:r>
                    </a:p>
                    <a:p>
                      <a:pPr>
                        <a:lnSpc>
                          <a:spcPct val="107000"/>
                        </a:lnSpc>
                        <a:spcAft>
                          <a:spcPts val="800"/>
                        </a:spcAft>
                        <a:buNone/>
                      </a:pPr>
                      <a:r>
                        <a:rPr lang="pl-PL" sz="1100" kern="100" dirty="0">
                          <a:effectLst/>
                        </a:rPr>
                        <a:t>Koszt ok 2 300 000 </a:t>
                      </a:r>
                      <a:endParaRPr lang="pl-PL"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dirty="0">
                          <a:effectLst/>
                        </a:rPr>
                        <a:t>Wykonanie przebudowy sieci:                            ul Piastowska 230m </a:t>
                      </a:r>
                    </a:p>
                    <a:p>
                      <a:pPr>
                        <a:lnSpc>
                          <a:spcPct val="107000"/>
                        </a:lnSpc>
                        <a:spcAft>
                          <a:spcPts val="800"/>
                        </a:spcAft>
                        <a:buNone/>
                      </a:pPr>
                      <a:r>
                        <a:rPr lang="pl-PL" sz="1100" kern="100" dirty="0">
                          <a:effectLst/>
                        </a:rPr>
                        <a:t>Koszt ok 460 000 </a:t>
                      </a:r>
                    </a:p>
                    <a:p>
                      <a:pPr>
                        <a:lnSpc>
                          <a:spcPct val="107000"/>
                        </a:lnSpc>
                        <a:spcAft>
                          <a:spcPts val="800"/>
                        </a:spcAft>
                        <a:buNone/>
                      </a:pPr>
                      <a:r>
                        <a:rPr lang="pl-PL" sz="1100" kern="100" dirty="0">
                          <a:effectLst/>
                        </a:rPr>
                        <a:t>Magistrala Piastowska 4 – Kazimierza. W. 5 600mb </a:t>
                      </a:r>
                    </a:p>
                    <a:p>
                      <a:pPr>
                        <a:lnSpc>
                          <a:spcPct val="107000"/>
                        </a:lnSpc>
                        <a:spcAft>
                          <a:spcPts val="800"/>
                        </a:spcAft>
                        <a:buNone/>
                      </a:pPr>
                      <a:r>
                        <a:rPr lang="pl-PL" sz="1100" kern="100" dirty="0">
                          <a:effectLst/>
                        </a:rPr>
                        <a:t>Koszt ok 1 620 000 </a:t>
                      </a:r>
                      <a:endParaRPr lang="pl-PL"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dirty="0">
                          <a:effectLst/>
                        </a:rPr>
                        <a:t>Wykonanie przebudowy sieci od Moniuszki 12 do Moniuszki 11 - ok. 250 </a:t>
                      </a:r>
                      <a:r>
                        <a:rPr lang="pl-PL" sz="1100" kern="100" dirty="0" err="1">
                          <a:effectLst/>
                        </a:rPr>
                        <a:t>mb</a:t>
                      </a:r>
                      <a:r>
                        <a:rPr lang="pl-PL" sz="1100" kern="100" dirty="0">
                          <a:effectLst/>
                        </a:rPr>
                        <a:t> sieci i przyłączy </a:t>
                      </a:r>
                    </a:p>
                    <a:p>
                      <a:pPr>
                        <a:lnSpc>
                          <a:spcPct val="107000"/>
                        </a:lnSpc>
                        <a:spcAft>
                          <a:spcPts val="800"/>
                        </a:spcAft>
                        <a:buNone/>
                      </a:pPr>
                      <a:r>
                        <a:rPr lang="pl-PL" sz="1100" kern="100" dirty="0">
                          <a:effectLst/>
                        </a:rPr>
                        <a:t>Koszt ok 500 000</a:t>
                      </a:r>
                      <a:endParaRPr lang="pl-PL"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Wykonanie dokumentacji projektowej od Limanowskiego 22 do Limanowskiego 30 </a:t>
                      </a:r>
                    </a:p>
                    <a:p>
                      <a:pPr>
                        <a:lnSpc>
                          <a:spcPct val="107000"/>
                        </a:lnSpc>
                        <a:spcAft>
                          <a:spcPts val="800"/>
                        </a:spcAft>
                        <a:buNone/>
                      </a:pPr>
                      <a:r>
                        <a:rPr lang="pl-PL" sz="1100" kern="100">
                          <a:effectLst/>
                        </a:rPr>
                        <a:t>Koszt ok 20 000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extLst>
                  <a:ext uri="{0D108BD9-81ED-4DB2-BD59-A6C34878D82A}">
                    <a16:rowId xmlns:a16="http://schemas.microsoft.com/office/drawing/2014/main" val="725719382"/>
                  </a:ext>
                </a:extLst>
              </a:tr>
              <a:tr h="1169717">
                <a:tc>
                  <a:txBody>
                    <a:bodyPr/>
                    <a:lstStyle/>
                    <a:p>
                      <a:pPr>
                        <a:lnSpc>
                          <a:spcPct val="107000"/>
                        </a:lnSpc>
                        <a:spcAft>
                          <a:spcPts val="800"/>
                        </a:spcAft>
                        <a:buNone/>
                      </a:pPr>
                      <a:r>
                        <a:rPr lang="pl-PL" sz="1100" kern="100">
                          <a:effectLst/>
                        </a:rPr>
                        <a:t>Rok 2027</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dirty="0">
                          <a:effectLst/>
                        </a:rPr>
                        <a:t>Chrobrego17 b, Łokietka 29, Kazimierza. W. 3 220mb </a:t>
                      </a:r>
                    </a:p>
                    <a:p>
                      <a:pPr>
                        <a:lnSpc>
                          <a:spcPct val="107000"/>
                        </a:lnSpc>
                        <a:spcAft>
                          <a:spcPts val="800"/>
                        </a:spcAft>
                        <a:buNone/>
                      </a:pPr>
                      <a:r>
                        <a:rPr lang="pl-PL" sz="1100" kern="100" dirty="0">
                          <a:effectLst/>
                        </a:rPr>
                        <a:t>Koszt ok 440 000 </a:t>
                      </a:r>
                    </a:p>
                    <a:p>
                      <a:pPr>
                        <a:lnSpc>
                          <a:spcPct val="107000"/>
                        </a:lnSpc>
                        <a:spcAft>
                          <a:spcPts val="800"/>
                        </a:spcAft>
                        <a:buNone/>
                      </a:pPr>
                      <a:r>
                        <a:rPr lang="pl-PL" sz="1100" kern="100" dirty="0">
                          <a:effectLst/>
                        </a:rPr>
                        <a:t>Chrobrego 16 </a:t>
                      </a:r>
                      <a:r>
                        <a:rPr lang="pl-PL" sz="1100" kern="100" dirty="0" err="1">
                          <a:effectLst/>
                        </a:rPr>
                        <a:t>abcdefg</a:t>
                      </a:r>
                      <a:r>
                        <a:rPr lang="pl-PL" sz="1100" kern="100" dirty="0">
                          <a:effectLst/>
                        </a:rPr>
                        <a:t>, 320mb </a:t>
                      </a:r>
                    </a:p>
                    <a:p>
                      <a:pPr>
                        <a:lnSpc>
                          <a:spcPct val="107000"/>
                        </a:lnSpc>
                        <a:spcAft>
                          <a:spcPts val="800"/>
                        </a:spcAft>
                        <a:buNone/>
                      </a:pPr>
                      <a:r>
                        <a:rPr lang="pl-PL" sz="1100" kern="100" dirty="0">
                          <a:effectLst/>
                        </a:rPr>
                        <a:t>Koszt ok 640 000</a:t>
                      </a:r>
                      <a:endParaRPr lang="pl-PL"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a:effectLst/>
                        </a:rPr>
                        <a:t> </a:t>
                      </a:r>
                      <a:endParaRPr lang="pl-PL" sz="1100" kern="10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tc>
                  <a:txBody>
                    <a:bodyPr/>
                    <a:lstStyle/>
                    <a:p>
                      <a:pPr>
                        <a:lnSpc>
                          <a:spcPct val="107000"/>
                        </a:lnSpc>
                        <a:spcAft>
                          <a:spcPts val="800"/>
                        </a:spcAft>
                        <a:buNone/>
                      </a:pPr>
                      <a:r>
                        <a:rPr lang="pl-PL" sz="1100" kern="100" dirty="0">
                          <a:effectLst/>
                        </a:rPr>
                        <a:t>Wykonanie przebudowy sieci od Limanowskiego 22 do Limanowskiego 30, ok 150 </a:t>
                      </a:r>
                      <a:r>
                        <a:rPr lang="pl-PL" sz="1100" kern="100" dirty="0" err="1">
                          <a:effectLst/>
                        </a:rPr>
                        <a:t>mb</a:t>
                      </a:r>
                      <a:r>
                        <a:rPr lang="pl-PL" sz="1100" kern="100" dirty="0">
                          <a:effectLst/>
                        </a:rPr>
                        <a:t> sieci </a:t>
                      </a:r>
                    </a:p>
                    <a:p>
                      <a:pPr>
                        <a:lnSpc>
                          <a:spcPct val="107000"/>
                        </a:lnSpc>
                        <a:spcAft>
                          <a:spcPts val="800"/>
                        </a:spcAft>
                        <a:buNone/>
                      </a:pPr>
                      <a:r>
                        <a:rPr lang="pl-PL" sz="1100" kern="100" dirty="0">
                          <a:effectLst/>
                        </a:rPr>
                        <a:t>Koszt ok 300 000</a:t>
                      </a:r>
                      <a:endParaRPr lang="pl-PL"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097" marR="67097" marT="0" marB="0"/>
                </a:tc>
                <a:extLst>
                  <a:ext uri="{0D108BD9-81ED-4DB2-BD59-A6C34878D82A}">
                    <a16:rowId xmlns:a16="http://schemas.microsoft.com/office/drawing/2014/main" val="1593716611"/>
                  </a:ext>
                </a:extLst>
              </a:tr>
            </a:tbl>
          </a:graphicData>
        </a:graphic>
      </p:graphicFrame>
    </p:spTree>
    <p:extLst>
      <p:ext uri="{BB962C8B-B14F-4D97-AF65-F5344CB8AC3E}">
        <p14:creationId xmlns:p14="http://schemas.microsoft.com/office/powerpoint/2010/main" val="3097996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46155B20-C96A-8187-4FDE-1D96EEA0A333}"/>
              </a:ext>
            </a:extLst>
          </p:cNvPr>
          <p:cNvSpPr txBox="1"/>
          <p:nvPr/>
        </p:nvSpPr>
        <p:spPr>
          <a:xfrm>
            <a:off x="512064" y="173701"/>
            <a:ext cx="11137392" cy="4524315"/>
          </a:xfrm>
          <a:prstGeom prst="rect">
            <a:avLst/>
          </a:prstGeom>
          <a:noFill/>
        </p:spPr>
        <p:txBody>
          <a:bodyPr wrap="square">
            <a:spAutoFit/>
          </a:bodyPr>
          <a:lstStyle/>
          <a:p>
            <a:pPr algn="ctr"/>
            <a:r>
              <a:rPr lang="pl-PL" sz="1800" b="1" i="1" u="none" strike="noStrike" baseline="0" dirty="0">
                <a:solidFill>
                  <a:srgbClr val="000000"/>
                </a:solidFill>
                <a:latin typeface="Arial" panose="020B0604020202020204" pitchFamily="34" charset="0"/>
              </a:rPr>
              <a:t>Koncepcja remontów węzłów ciepłowniczych KEC KOMEC w latach 2025-2027</a:t>
            </a:r>
          </a:p>
          <a:p>
            <a:r>
              <a:rPr lang="pl-PL" sz="1800" b="0" i="1" u="none" strike="noStrike" baseline="0" dirty="0">
                <a:solidFill>
                  <a:srgbClr val="000000"/>
                </a:solidFill>
                <a:latin typeface="Arial" panose="020B0604020202020204" pitchFamily="34" charset="0"/>
              </a:rPr>
              <a:t> </a:t>
            </a:r>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	W zasobach firmy znajduje się 88 węzłów cieplnych. 24 szt. grupowych i 64 szt. indywidualnych. </a:t>
            </a:r>
          </a:p>
          <a:p>
            <a:pPr algn="just"/>
            <a:r>
              <a:rPr lang="pl-PL" sz="1800" b="0" i="0" u="none" strike="noStrike" baseline="0" dirty="0">
                <a:solidFill>
                  <a:srgbClr val="000000"/>
                </a:solidFill>
                <a:latin typeface="Arial" panose="020B0604020202020204" pitchFamily="34" charset="0"/>
              </a:rPr>
              <a:t>Najstarszymi i najbardziej wyeksploatowanymi węzłami są węzły grupowe. Wybudowane zostały od lat 70 do 90 ubiegłego wieku i wymagają największego zaangażowania w pracach remontowych. </a:t>
            </a:r>
          </a:p>
          <a:p>
            <a:pPr algn="just"/>
            <a:r>
              <a:rPr lang="pl-PL" sz="1800" b="0" i="0" u="none" strike="noStrike" baseline="0" dirty="0">
                <a:solidFill>
                  <a:srgbClr val="000000"/>
                </a:solidFill>
                <a:latin typeface="Arial" panose="020B0604020202020204" pitchFamily="34" charset="0"/>
              </a:rPr>
              <a:t>Pierwsze węzły kompaktowe były montowane od 1998r. Węzły na wymiennikach typu JAD są węzłami najstarszymi. W czasie eksploatacji węzły jadowe były modernizowane, wyposażono je w nowe regulatory pogodowe, zawory ze sterowaniem i pompy obiegowe. </a:t>
            </a:r>
          </a:p>
          <a:p>
            <a:pPr algn="just"/>
            <a:r>
              <a:rPr lang="pl-PL" sz="1800" b="0" i="0" u="none" strike="noStrike" baseline="0" dirty="0">
                <a:solidFill>
                  <a:srgbClr val="000000"/>
                </a:solidFill>
                <a:latin typeface="Arial" panose="020B0604020202020204" pitchFamily="34" charset="0"/>
              </a:rPr>
              <a:t>Priorytetowe powinny być działania poprawiające bezpieczeństwo zasilania i zapewniające ciągłość dostawy ciepła odbiorcom, </a:t>
            </a:r>
            <a:r>
              <a:rPr lang="pl-PL" dirty="0">
                <a:solidFill>
                  <a:srgbClr val="000000"/>
                </a:solidFill>
                <a:latin typeface="Arial" panose="020B0604020202020204" pitchFamily="34" charset="0"/>
              </a:rPr>
              <a:t>d</a:t>
            </a:r>
            <a:r>
              <a:rPr lang="pl-PL" sz="1800" b="0" i="0" u="none" strike="noStrike" baseline="0" dirty="0">
                <a:solidFill>
                  <a:srgbClr val="000000"/>
                </a:solidFill>
                <a:latin typeface="Arial" panose="020B0604020202020204" pitchFamily="34" charset="0"/>
              </a:rPr>
              <a:t>latego w pierwszej kolejności należy modernizacji węzły w najgorszym stanie technicznym. </a:t>
            </a:r>
          </a:p>
          <a:p>
            <a:pPr algn="just"/>
            <a:r>
              <a:rPr lang="pl-PL" sz="1800" b="0" i="0" u="none" strike="noStrike" baseline="0" dirty="0">
                <a:solidFill>
                  <a:srgbClr val="000000"/>
                </a:solidFill>
                <a:latin typeface="Arial" panose="020B0604020202020204" pitchFamily="34" charset="0"/>
              </a:rPr>
              <a:t>Ze względu na ilość użytkowanych węzłów, osób zatrudnionych do obsługi i okres w którym można wykonać remont ( 3 szt. w miesiącach; czerwiec, lipiec, sierpień ) wynika że generalny remont poszczególnego węzła wykonywany jest średnio raz na 18 lat. </a:t>
            </a:r>
          </a:p>
          <a:p>
            <a:pPr algn="just"/>
            <a:r>
              <a:rPr lang="pl-PL" sz="1800" b="0" i="0" u="none" strike="noStrike" baseline="0" dirty="0">
                <a:solidFill>
                  <a:srgbClr val="000000"/>
                </a:solidFill>
                <a:latin typeface="Arial" panose="020B0604020202020204" pitchFamily="34" charset="0"/>
              </a:rPr>
              <a:t>W związku powyższym oraz ze znacznym zakresem prac i kosztem wykonania ustalony jest plan wykonania remontu dla trzech węzłów przypadający na przyszłe najbliższe lata. </a:t>
            </a:r>
            <a:endParaRPr lang="pl-PL" dirty="0"/>
          </a:p>
        </p:txBody>
      </p:sp>
    </p:spTree>
    <p:extLst>
      <p:ext uri="{BB962C8B-B14F-4D97-AF65-F5344CB8AC3E}">
        <p14:creationId xmlns:p14="http://schemas.microsoft.com/office/powerpoint/2010/main" val="302170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9816F9C-F12A-AEE3-9494-6F5AE2228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16" y="0"/>
            <a:ext cx="4255008" cy="3035808"/>
          </a:xfrm>
          <a:prstGeom prst="rect">
            <a:avLst/>
          </a:prstGeom>
        </p:spPr>
      </p:pic>
      <p:pic>
        <p:nvPicPr>
          <p:cNvPr id="5" name="Obraz 4">
            <a:extLst>
              <a:ext uri="{FF2B5EF4-FFF2-40B4-BE49-F238E27FC236}">
                <a16:creationId xmlns:a16="http://schemas.microsoft.com/office/drawing/2014/main" id="{03D6E84B-6CEB-F2C3-219B-F639EEC97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520" y="0"/>
            <a:ext cx="4093464" cy="3035808"/>
          </a:xfrm>
          <a:prstGeom prst="rect">
            <a:avLst/>
          </a:prstGeom>
        </p:spPr>
      </p:pic>
      <p:pic>
        <p:nvPicPr>
          <p:cNvPr id="7" name="Obraz 6">
            <a:extLst>
              <a:ext uri="{FF2B5EF4-FFF2-40B4-BE49-F238E27FC236}">
                <a16:creationId xmlns:a16="http://schemas.microsoft.com/office/drawing/2014/main" id="{A8EEE2B5-8C08-39EA-0619-313B70DEC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016" y="3035808"/>
            <a:ext cx="4255007" cy="3070098"/>
          </a:xfrm>
          <a:prstGeom prst="rect">
            <a:avLst/>
          </a:prstGeom>
        </p:spPr>
      </p:pic>
      <p:pic>
        <p:nvPicPr>
          <p:cNvPr id="9" name="Obraz 8">
            <a:extLst>
              <a:ext uri="{FF2B5EF4-FFF2-40B4-BE49-F238E27FC236}">
                <a16:creationId xmlns:a16="http://schemas.microsoft.com/office/drawing/2014/main" id="{D9BB18AE-351E-C923-4F5C-582372968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520" y="3057526"/>
            <a:ext cx="4093464" cy="3070098"/>
          </a:xfrm>
          <a:prstGeom prst="rect">
            <a:avLst/>
          </a:prstGeom>
        </p:spPr>
      </p:pic>
    </p:spTree>
    <p:extLst>
      <p:ext uri="{BB962C8B-B14F-4D97-AF65-F5344CB8AC3E}">
        <p14:creationId xmlns:p14="http://schemas.microsoft.com/office/powerpoint/2010/main" val="920021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405E2CB7-BBDE-8E53-FCAE-0701FF24721F}"/>
              </a:ext>
            </a:extLst>
          </p:cNvPr>
          <p:cNvSpPr txBox="1"/>
          <p:nvPr/>
        </p:nvSpPr>
        <p:spPr>
          <a:xfrm>
            <a:off x="669798" y="171486"/>
            <a:ext cx="10659618" cy="3693319"/>
          </a:xfrm>
          <a:prstGeom prst="rect">
            <a:avLst/>
          </a:prstGeom>
          <a:noFill/>
        </p:spPr>
        <p:txBody>
          <a:bodyPr wrap="square">
            <a:spAutoFit/>
          </a:bodyPr>
          <a:lstStyle/>
          <a:p>
            <a:pPr algn="ctr"/>
            <a:r>
              <a:rPr lang="pl-PL" sz="1800" b="1" i="1" u="none" strike="noStrike" baseline="0" dirty="0">
                <a:solidFill>
                  <a:srgbClr val="000000"/>
                </a:solidFill>
                <a:latin typeface="Arial" panose="020B0604020202020204" pitchFamily="34" charset="0"/>
              </a:rPr>
              <a:t>Zastosowanie złożonych systemów informatycznych.</a:t>
            </a:r>
          </a:p>
          <a:p>
            <a:r>
              <a:rPr lang="pl-PL" sz="1800" b="1" i="1" u="none" strike="noStrike" baseline="0" dirty="0">
                <a:solidFill>
                  <a:srgbClr val="000000"/>
                </a:solidFill>
                <a:latin typeface="Arial" panose="020B0604020202020204" pitchFamily="34" charset="0"/>
              </a:rPr>
              <a:t> </a:t>
            </a:r>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	Obecnie wszystkie węzły cieplne w KEC KOMEC sp. z o.o. objęte są systemem telemetrii. </a:t>
            </a:r>
          </a:p>
          <a:p>
            <a:pPr algn="just"/>
            <a:r>
              <a:rPr lang="pl-PL" sz="1800" b="0" i="0" u="none" strike="noStrike" baseline="0" dirty="0">
                <a:solidFill>
                  <a:srgbClr val="000000"/>
                </a:solidFill>
                <a:latin typeface="Arial" panose="020B0604020202020204" pitchFamily="34" charset="0"/>
              </a:rPr>
              <a:t>Monitoring ten umożliwia analizę potrzeb odbiorców i dopasowanie produkcji do zapotrzebowania na ciepło pobierane przez odbiorców. Podwyższenie jakości stosowanych urządzeń do nadzoru przez stałą kontrolę parametrów, funkcji alarmów awarii w węzłach pozwala znacznie ograniczyć straty przesyłowe, szybkie wykrywanie nieprawidłowości, zmniejszenie czasu przestojów. </a:t>
            </a:r>
          </a:p>
          <a:p>
            <a:pPr algn="just"/>
            <a:r>
              <a:rPr lang="pl-PL" sz="1800" b="0" i="0" u="none" strike="noStrike" baseline="0" dirty="0">
                <a:solidFill>
                  <a:srgbClr val="000000"/>
                </a:solidFill>
                <a:latin typeface="Arial" panose="020B0604020202020204" pitchFamily="34" charset="0"/>
              </a:rPr>
              <a:t>Dodatkowo zgromadzone dane umożliwiają podjęcie decyzji inwestycyjnych służących do dalszej optymalizacji systemu. </a:t>
            </a:r>
          </a:p>
          <a:p>
            <a:pPr algn="just"/>
            <a:r>
              <a:rPr lang="pl-PL" sz="1800" b="0" i="0" u="none" strike="noStrike" baseline="0" dirty="0">
                <a:solidFill>
                  <a:srgbClr val="000000"/>
                </a:solidFill>
                <a:latin typeface="Arial" panose="020B0604020202020204" pitchFamily="34" charset="0"/>
              </a:rPr>
              <a:t>	Zdalny odczyt wskazań ciepłomierzy przyczynia się też do sprawniejszej obsługi naszych odbiorców. </a:t>
            </a:r>
          </a:p>
          <a:p>
            <a:pPr algn="just"/>
            <a:r>
              <a:rPr lang="pl-PL" sz="1800" b="0" i="0" u="none" strike="noStrike" baseline="0" dirty="0">
                <a:solidFill>
                  <a:srgbClr val="000000"/>
                </a:solidFill>
                <a:latin typeface="Arial" panose="020B0604020202020204" pitchFamily="34" charset="0"/>
              </a:rPr>
              <a:t>System daje również możliwość natychmiastowego reagowania w razie wystąpienia zakłóceń w pracy węzłów. </a:t>
            </a:r>
            <a:endParaRPr lang="pl-PL" dirty="0"/>
          </a:p>
        </p:txBody>
      </p:sp>
    </p:spTree>
    <p:extLst>
      <p:ext uri="{BB962C8B-B14F-4D97-AF65-F5344CB8AC3E}">
        <p14:creationId xmlns:p14="http://schemas.microsoft.com/office/powerpoint/2010/main" val="754482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DCAACD5-9B1D-5AAC-0FE5-4554153753F3}"/>
              </a:ext>
            </a:extLst>
          </p:cNvPr>
          <p:cNvSpPr txBox="1"/>
          <p:nvPr/>
        </p:nvSpPr>
        <p:spPr>
          <a:xfrm>
            <a:off x="594656" y="184371"/>
            <a:ext cx="10999936" cy="6755696"/>
          </a:xfrm>
          <a:prstGeom prst="rect">
            <a:avLst/>
          </a:prstGeom>
          <a:noFill/>
        </p:spPr>
        <p:txBody>
          <a:bodyPr wrap="square">
            <a:spAutoFit/>
          </a:bodyPr>
          <a:lstStyle/>
          <a:p>
            <a:pPr algn="ctr"/>
            <a:r>
              <a:rPr lang="pl-PL" sz="1800" b="1" i="1" u="none" strike="noStrike" baseline="0" dirty="0">
                <a:solidFill>
                  <a:srgbClr val="000000"/>
                </a:solidFill>
                <a:latin typeface="Arial" panose="020B0604020202020204" pitchFamily="34" charset="0"/>
              </a:rPr>
              <a:t>PLAN DZIAŁAŃ</a:t>
            </a:r>
          </a:p>
          <a:p>
            <a:pPr algn="ctr"/>
            <a:endParaRPr lang="pl-PL" sz="1800" b="1" i="0" u="none" strike="noStrike" baseline="0" dirty="0">
              <a:solidFill>
                <a:srgbClr val="000000"/>
              </a:solidFill>
              <a:latin typeface="Arial" panose="020B0604020202020204" pitchFamily="34" charset="0"/>
            </a:endParaRPr>
          </a:p>
          <a:p>
            <a:pPr algn="ctr"/>
            <a:r>
              <a:rPr lang="pl-PL" sz="1800" b="1" i="1" u="none" strike="noStrike" baseline="0" dirty="0">
                <a:solidFill>
                  <a:srgbClr val="000000"/>
                </a:solidFill>
                <a:latin typeface="Arial" panose="020B0604020202020204" pitchFamily="34" charset="0"/>
                <a:cs typeface="Arial" panose="020B0604020202020204" pitchFamily="34" charset="0"/>
              </a:rPr>
              <a:t>Modernizacja sieci magistralnych </a:t>
            </a:r>
          </a:p>
          <a:p>
            <a:pPr algn="just"/>
            <a:endParaRPr lang="pl-PL" sz="1800" b="1" i="0" u="none" strike="noStrike" baseline="0" dirty="0">
              <a:solidFill>
                <a:srgbClr val="000000"/>
              </a:solidFill>
              <a:latin typeface="Arial" panose="020B0604020202020204" pitchFamily="34" charset="0"/>
              <a:cs typeface="Arial" panose="020B0604020202020204" pitchFamily="34" charset="0"/>
            </a:endParaRPr>
          </a:p>
          <a:p>
            <a:pPr algn="just"/>
            <a:r>
              <a:rPr lang="pl-PL" sz="1500" b="0" i="0" u="none" strike="noStrike" baseline="0" dirty="0">
                <a:solidFill>
                  <a:srgbClr val="000000"/>
                </a:solidFill>
                <a:latin typeface="Arial" panose="020B0604020202020204" pitchFamily="34" charset="0"/>
                <a:cs typeface="Arial" panose="020B0604020202020204" pitchFamily="34" charset="0"/>
              </a:rPr>
              <a:t>	Badania odkrywkowe w czasie zaistnienia poszczególnych awarii wykazały znaczny poziom degradacji izolacji termicznej na obecnej infrastrukturze więc poprawa izolacyjności tych odcinków przyniesie w praktyce najlepsze efekty w zakresie poprawy efektywności energetycznej. </a:t>
            </a:r>
          </a:p>
          <a:p>
            <a:pPr algn="just"/>
            <a:r>
              <a:rPr lang="pl-PL" sz="1500" dirty="0">
                <a:solidFill>
                  <a:srgbClr val="000000"/>
                </a:solidFill>
                <a:latin typeface="Arial" panose="020B0604020202020204" pitchFamily="34" charset="0"/>
                <a:cs typeface="Arial" panose="020B0604020202020204" pitchFamily="34" charset="0"/>
              </a:rPr>
              <a:t>	</a:t>
            </a:r>
            <a:r>
              <a:rPr lang="pl-PL" sz="1500" b="0" i="0" u="none" strike="noStrike" baseline="0" dirty="0">
                <a:solidFill>
                  <a:srgbClr val="000000"/>
                </a:solidFill>
                <a:latin typeface="Arial" panose="020B0604020202020204" pitchFamily="34" charset="0"/>
                <a:cs typeface="Arial" panose="020B0604020202020204" pitchFamily="34" charset="0"/>
              </a:rPr>
              <a:t>Kolejnym warunkiem jest konieczność osiągnięcia minimalnej, wymaganej wartości zmniejszenia strat na przesyle i dystrybucji. Odpowiednią wartość uzyskanych korzyści najłatwiej jest zbudować właśnie przy założeniu modernizacji sieci o znacznych średnicach. Ostatecznie wytypowano następujące odcinki sieci magistralnych zgodnie z załącznikami graficznymi, dla których rozpoczęto prace projektowe, lub takowe rozpoczną się w najbliższym czasie.</a:t>
            </a:r>
          </a:p>
          <a:p>
            <a:pPr algn="just"/>
            <a:r>
              <a:rPr lang="pl-PL" sz="1500" dirty="0">
                <a:solidFill>
                  <a:srgbClr val="000000"/>
                </a:solidFill>
                <a:latin typeface="Arial" panose="020B0604020202020204" pitchFamily="34" charset="0"/>
                <a:cs typeface="Arial" panose="020B0604020202020204" pitchFamily="34" charset="0"/>
              </a:rPr>
              <a:t>	Takie kroki z</a:t>
            </a:r>
            <a:r>
              <a:rPr lang="pl-PL" sz="1500" b="0" i="0" u="none" strike="noStrike" baseline="0" dirty="0">
                <a:solidFill>
                  <a:srgbClr val="000000"/>
                </a:solidFill>
                <a:latin typeface="Arial" panose="020B0604020202020204" pitchFamily="34" charset="0"/>
                <a:cs typeface="Arial" panose="020B0604020202020204" pitchFamily="34" charset="0"/>
              </a:rPr>
              <a:t>determinowała obawa, że ewentualne zaniedbania w zakresie sieci magistralnych są: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 najtrudniejsze do odrobienia,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 zagrażają w największym stopniu bezpieczeństwu zaopatrzenia w ciepło,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 skutki awarii są najpoważniejsze, najrozleglejsze,</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 złożoność prac projektowych i wykonawczych największa.</a:t>
            </a:r>
            <a:endParaRPr lang="pl-PL" sz="1500" b="1" i="0" u="none" strike="noStrike" baseline="0" dirty="0">
              <a:solidFill>
                <a:srgbClr val="000000"/>
              </a:solidFill>
              <a:latin typeface="Arial" panose="020B0604020202020204" pitchFamily="34" charset="0"/>
            </a:endParaRPr>
          </a:p>
          <a:p>
            <a:pPr algn="just"/>
            <a:endParaRPr lang="pl-PL" sz="1500" b="0" i="0" u="none" strike="noStrike" baseline="0" dirty="0">
              <a:solidFill>
                <a:srgbClr val="000000"/>
              </a:solidFill>
              <a:latin typeface="Arial" panose="020B0604020202020204" pitchFamily="34" charset="0"/>
              <a:cs typeface="Arial" panose="020B0604020202020204" pitchFamily="34" charset="0"/>
            </a:endParaRPr>
          </a:p>
          <a:p>
            <a:pPr algn="just"/>
            <a:r>
              <a:rPr lang="pl-PL" sz="1500" b="0" i="0" u="none" strike="noStrike" baseline="0" dirty="0">
                <a:solidFill>
                  <a:srgbClr val="000000"/>
                </a:solidFill>
                <a:latin typeface="Arial" panose="020B0604020202020204" pitchFamily="34" charset="0"/>
                <a:cs typeface="Arial" panose="020B0604020202020204" pitchFamily="34" charset="0"/>
              </a:rPr>
              <a:t>Rozważono następujące warianty projektu: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1.	Modernizacja kompleksowa sieci w ramach konkretnych osiedli, rozpoczynając od najstarszych i najbardziej awaryjnych</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         obszarów.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2. 	Modernizacja rozproszonych odcinków lub fragmentów sieci, dla których stwierdzono najgorszy stan techniczny.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3.	Modernizacja w pierwszej kolejności sieci głównych - magistralnych, pozostawiając sieci rozdzielcze i przyłącza dla 	działań doraźnych. </a:t>
            </a:r>
          </a:p>
          <a:p>
            <a:pPr algn="just"/>
            <a:r>
              <a:rPr lang="pl-PL" sz="1500" b="0" i="0" u="none" strike="noStrike" baseline="0" dirty="0">
                <a:solidFill>
                  <a:srgbClr val="000000"/>
                </a:solidFill>
                <a:latin typeface="Arial" panose="020B0604020202020204" pitchFamily="34" charset="0"/>
                <a:cs typeface="Arial" panose="020B0604020202020204" pitchFamily="34" charset="0"/>
              </a:rPr>
              <a:t>4.	Uzgodnienia z S.M. Pionier w zakresie wymiany węzłów grupowych na indywidualne. Brak współpracy opóźnia możliwość</a:t>
            </a:r>
          </a:p>
          <a:p>
            <a:pPr algn="just"/>
            <a:r>
              <a:rPr lang="pl-PL" sz="1500" dirty="0">
                <a:solidFill>
                  <a:srgbClr val="000000"/>
                </a:solidFill>
                <a:latin typeface="Arial" panose="020B0604020202020204" pitchFamily="34" charset="0"/>
                <a:cs typeface="Arial" panose="020B0604020202020204" pitchFamily="34" charset="0"/>
              </a:rPr>
              <a:t>	</a:t>
            </a:r>
            <a:r>
              <a:rPr lang="pl-PL" sz="1500" b="0" i="0" u="none" strike="noStrike" baseline="0" dirty="0">
                <a:solidFill>
                  <a:srgbClr val="000000"/>
                </a:solidFill>
                <a:latin typeface="Arial" panose="020B0604020202020204" pitchFamily="34" charset="0"/>
                <a:cs typeface="Arial" panose="020B0604020202020204" pitchFamily="34" charset="0"/>
              </a:rPr>
              <a:t>modernizacji na wybranych kierunkach modernizacji, np. Osiedle Piastowskie. </a:t>
            </a:r>
          </a:p>
          <a:p>
            <a:pPr algn="just"/>
            <a:endParaRPr lang="pl-PL" sz="1600" b="0" i="0" u="none" strike="noStrike" baseline="0" dirty="0">
              <a:solidFill>
                <a:srgbClr val="000000"/>
              </a:solidFill>
              <a:latin typeface="Arial" panose="020B0604020202020204" pitchFamily="34" charset="0"/>
              <a:cs typeface="Arial" panose="020B0604020202020204" pitchFamily="34" charset="0"/>
            </a:endParaRPr>
          </a:p>
          <a:p>
            <a:pPr algn="ctr"/>
            <a:endParaRPr lang="pl-PL"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558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38727F1-5CB4-3185-3C39-EF90D50F7E21}"/>
              </a:ext>
            </a:extLst>
          </p:cNvPr>
          <p:cNvSpPr txBox="1"/>
          <p:nvPr/>
        </p:nvSpPr>
        <p:spPr>
          <a:xfrm>
            <a:off x="340614" y="448056"/>
            <a:ext cx="11217402" cy="3693319"/>
          </a:xfrm>
          <a:prstGeom prst="rect">
            <a:avLst/>
          </a:prstGeom>
          <a:noFill/>
        </p:spPr>
        <p:txBody>
          <a:bodyPr wrap="square">
            <a:spAutoFit/>
          </a:bodyPr>
          <a:lstStyle/>
          <a:p>
            <a:pPr algn="ctr"/>
            <a:r>
              <a:rPr lang="pl-PL" sz="1800" b="1" i="1" u="none" strike="noStrike" baseline="0" dirty="0">
                <a:solidFill>
                  <a:srgbClr val="000000"/>
                </a:solidFill>
                <a:latin typeface="Arial" panose="020B0604020202020204" pitchFamily="34" charset="0"/>
              </a:rPr>
              <a:t>PIENIĄDZE NA REALIZACJĘ </a:t>
            </a:r>
          </a:p>
          <a:p>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	Wydaje się, że realnym źródłem na pozyskanie dodatkowych środków na wymianę sieci cieplnych jest system białych certyfikatów. </a:t>
            </a:r>
            <a:r>
              <a:rPr lang="pl-PL" b="0" i="0" dirty="0">
                <a:solidFill>
                  <a:srgbClr val="1F1F1F"/>
                </a:solidFill>
                <a:effectLst/>
                <a:latin typeface="Arial" panose="020B0604020202020204" pitchFamily="34" charset="0"/>
                <a:cs typeface="Arial" panose="020B0604020202020204" pitchFamily="34" charset="0"/>
              </a:rPr>
              <a:t>Biały certyfikat (świadectwo efektywności energetycznej) </a:t>
            </a:r>
            <a:r>
              <a:rPr lang="pl-PL" b="0" i="0" dirty="0">
                <a:solidFill>
                  <a:srgbClr val="040C28"/>
                </a:solidFill>
                <a:effectLst/>
                <a:latin typeface="Arial" panose="020B0604020202020204" pitchFamily="34" charset="0"/>
                <a:cs typeface="Arial" panose="020B0604020202020204" pitchFamily="34" charset="0"/>
              </a:rPr>
              <a:t>wydawany jest za uzyskany efekt oszczędności energii</a:t>
            </a:r>
            <a:r>
              <a:rPr lang="pl-PL" b="0" i="0" dirty="0">
                <a:solidFill>
                  <a:srgbClr val="1F1F1F"/>
                </a:solidFill>
                <a:effectLst/>
                <a:latin typeface="Arial" panose="020B0604020202020204" pitchFamily="34" charset="0"/>
                <a:cs typeface="Arial" panose="020B0604020202020204" pitchFamily="34" charset="0"/>
              </a:rPr>
              <a:t>. Do najpopularniejszych inwestycji, za które przysługują białe certyfikaty, należą: termomodernizacja, izolacja, wymiana urządzeń przemysłowych, wymiana oświetlenia i odzysk energii z procesów przemysłowych. </a:t>
            </a:r>
            <a:r>
              <a:rPr lang="pl-PL" sz="1800" b="0" i="0" u="none" strike="noStrike" baseline="0" dirty="0">
                <a:solidFill>
                  <a:srgbClr val="000000"/>
                </a:solidFill>
                <a:latin typeface="Arial" panose="020B0604020202020204" pitchFamily="34" charset="0"/>
              </a:rPr>
              <a:t>Modernizacja sieci jest konieczna i musi być realizowana niezależnie od wsparcia finansowego z zewnątrz. </a:t>
            </a:r>
          </a:p>
          <a:p>
            <a:pPr algn="just"/>
            <a:r>
              <a:rPr lang="pl-PL" dirty="0">
                <a:solidFill>
                  <a:srgbClr val="000000"/>
                </a:solidFill>
                <a:latin typeface="Arial" panose="020B0604020202020204" pitchFamily="34" charset="0"/>
              </a:rPr>
              <a:t>	</a:t>
            </a:r>
            <a:r>
              <a:rPr lang="pl-PL" sz="1800" b="0" i="0" u="none" strike="noStrike" baseline="0" dirty="0">
                <a:solidFill>
                  <a:srgbClr val="000000"/>
                </a:solidFill>
                <a:latin typeface="Arial" panose="020B0604020202020204" pitchFamily="34" charset="0"/>
              </a:rPr>
              <a:t>Są to przedsięwzięcia poprawiające efektywność energetyczną. System białych certyfikatów powinien być przedstawiony do zgłaszania w przetargach przed planowaną realizacją przedsięwzięć, w chwili obecnej nie warunkuje i nie blokuje on decyzji inwestycyjnych przedsiębiorstwa. </a:t>
            </a:r>
          </a:p>
          <a:p>
            <a:pPr algn="just"/>
            <a:r>
              <a:rPr lang="pl-PL" sz="1800" b="0" i="0" u="none" strike="noStrike" baseline="0" dirty="0">
                <a:solidFill>
                  <a:srgbClr val="000000"/>
                </a:solidFill>
                <a:latin typeface="Arial" panose="020B0604020202020204" pitchFamily="34" charset="0"/>
              </a:rPr>
              <a:t>Zapóźnienia w realizacji działań przywracających potencjał mogą spowodować brak konkurencyjności cenowej na rynku a co za tym idzie utratę istniejących jak i potencjalnie nowych odbiorców ciepła.</a:t>
            </a:r>
            <a:endParaRPr lang="pl-PL" dirty="0">
              <a:solidFill>
                <a:srgbClr val="1F1F1F"/>
              </a:solidFill>
              <a:latin typeface="Google Sans"/>
            </a:endParaRPr>
          </a:p>
        </p:txBody>
      </p:sp>
    </p:spTree>
    <p:extLst>
      <p:ext uri="{BB962C8B-B14F-4D97-AF65-F5344CB8AC3E}">
        <p14:creationId xmlns:p14="http://schemas.microsoft.com/office/powerpoint/2010/main" val="688682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821DD2C-CD5D-5178-D6BB-246D39C05A61}"/>
              </a:ext>
            </a:extLst>
          </p:cNvPr>
          <p:cNvSpPr txBox="1"/>
          <p:nvPr/>
        </p:nvSpPr>
        <p:spPr>
          <a:xfrm>
            <a:off x="949697" y="235385"/>
            <a:ext cx="9989574" cy="2923877"/>
          </a:xfrm>
          <a:prstGeom prst="rect">
            <a:avLst/>
          </a:prstGeom>
          <a:noFill/>
        </p:spPr>
        <p:txBody>
          <a:bodyPr wrap="square">
            <a:spAutoFit/>
          </a:bodyPr>
          <a:lstStyle/>
          <a:p>
            <a:pPr algn="l"/>
            <a:endParaRPr lang="pl-PL" sz="2000" b="0" i="0" u="none" strike="noStrike" baseline="0" dirty="0">
              <a:solidFill>
                <a:srgbClr val="000000"/>
              </a:solidFill>
              <a:latin typeface="Arial" panose="020B0604020202020204" pitchFamily="34" charset="0"/>
            </a:endParaRPr>
          </a:p>
          <a:p>
            <a:pPr algn="ctr"/>
            <a:r>
              <a:rPr lang="pl-PL" sz="1800" b="1" i="1" u="none" strike="noStrike" baseline="0" dirty="0">
                <a:solidFill>
                  <a:srgbClr val="000000"/>
                </a:solidFill>
                <a:latin typeface="Arial" panose="020B0604020202020204" pitchFamily="34" charset="0"/>
              </a:rPr>
              <a:t> </a:t>
            </a:r>
          </a:p>
          <a:p>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	Na przełomie lat 2010-2020 na sieci ciepłowniczej doszło do kilku poważnych awarii.         Po wykonaniu oględzin uszkodzeń poszczególnych odcinków sieci, dokonanych rewizji w miejscach zaistniałych awarii stwierdzono, że najbardziej narażone na awarie są sieci kanałowe (najdłużej eksploatowane), wykonane z rur stalowych. Stwierdzono, iż najczęstszym powodem zaistniałych zdarzeń są niedrożne lub źle wykonane odwodnia i nie szczelnie wykonane zabudowy kanałów, brak izolacji na niektórych odcinkach sieci i w niektórych przypadkach        nieprawidłowe połączenie rur sieciowych. </a:t>
            </a:r>
            <a:endParaRPr lang="pl-PL" dirty="0"/>
          </a:p>
        </p:txBody>
      </p:sp>
    </p:spTree>
    <p:extLst>
      <p:ext uri="{BB962C8B-B14F-4D97-AF65-F5344CB8AC3E}">
        <p14:creationId xmlns:p14="http://schemas.microsoft.com/office/powerpoint/2010/main" val="390957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58808A8-9A5E-92BF-6982-95D3CF939F1F}"/>
              </a:ext>
            </a:extLst>
          </p:cNvPr>
          <p:cNvSpPr txBox="1"/>
          <p:nvPr/>
        </p:nvSpPr>
        <p:spPr>
          <a:xfrm>
            <a:off x="585216" y="192024"/>
            <a:ext cx="11073384" cy="2646878"/>
          </a:xfrm>
          <a:prstGeom prst="rect">
            <a:avLst/>
          </a:prstGeom>
          <a:noFill/>
        </p:spPr>
        <p:txBody>
          <a:bodyPr wrap="square">
            <a:spAutoFit/>
          </a:bodyPr>
          <a:lstStyle/>
          <a:p>
            <a:pPr algn="l"/>
            <a:endParaRPr lang="pl-PL" sz="2000" b="0" i="0" u="none" strike="noStrike" baseline="0" dirty="0">
              <a:solidFill>
                <a:srgbClr val="000000"/>
              </a:solidFill>
              <a:latin typeface="Arial" panose="020B0604020202020204" pitchFamily="34" charset="0"/>
            </a:endParaRPr>
          </a:p>
          <a:p>
            <a:pPr algn="ctr"/>
            <a:r>
              <a:rPr lang="pl-PL" sz="2000" b="1" i="1" u="none" strike="noStrike" baseline="0" dirty="0">
                <a:solidFill>
                  <a:srgbClr val="000000"/>
                </a:solidFill>
                <a:latin typeface="Arial" panose="020B0604020202020204" pitchFamily="34" charset="0"/>
              </a:rPr>
              <a:t> </a:t>
            </a:r>
            <a:r>
              <a:rPr lang="pl-PL" sz="1800" b="1" i="1" u="none" strike="noStrike" baseline="0" dirty="0">
                <a:solidFill>
                  <a:srgbClr val="000000"/>
                </a:solidFill>
                <a:latin typeface="Arial" panose="020B0604020202020204" pitchFamily="34" charset="0"/>
              </a:rPr>
              <a:t>Analiza stanu faktycznego</a:t>
            </a:r>
          </a:p>
          <a:p>
            <a:pPr algn="ctr"/>
            <a:endParaRPr lang="pl-PL" sz="1800" b="0" i="0" u="none" strike="noStrike" baseline="0" dirty="0">
              <a:solidFill>
                <a:srgbClr val="000000"/>
              </a:solidFill>
              <a:latin typeface="Arial" panose="020B0604020202020204" pitchFamily="34" charset="0"/>
            </a:endParaRPr>
          </a:p>
          <a:p>
            <a:pPr algn="ctr"/>
            <a:endParaRPr lang="pl-PL" dirty="0">
              <a:solidFill>
                <a:srgbClr val="000000"/>
              </a:solidFill>
              <a:latin typeface="Arial" panose="020B0604020202020204" pitchFamily="34" charset="0"/>
            </a:endParaRPr>
          </a:p>
          <a:p>
            <a:pPr algn="just"/>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1. Badania. </a:t>
            </a:r>
          </a:p>
          <a:p>
            <a:pPr algn="just"/>
            <a:r>
              <a:rPr lang="pl-PL" sz="1800" b="0" i="0" u="none" strike="noStrike" baseline="0" dirty="0">
                <a:solidFill>
                  <a:srgbClr val="000000"/>
                </a:solidFill>
                <a:latin typeface="Arial" panose="020B0604020202020204" pitchFamily="34" charset="0"/>
              </a:rPr>
              <a:t>2. </a:t>
            </a:r>
            <a:r>
              <a:rPr lang="pl-PL" sz="1800" b="0" i="0" u="none" strike="noStrike" baseline="0" dirty="0">
                <a:solidFill>
                  <a:srgbClr val="000000"/>
                </a:solidFill>
                <a:latin typeface="Arial" panose="020B0604020202020204" pitchFamily="34" charset="0"/>
                <a:cs typeface="Arial" panose="020B0604020202020204" pitchFamily="34" charset="0"/>
              </a:rPr>
              <a:t>Struktura sieci ciepłowniczej</a:t>
            </a:r>
            <a:r>
              <a:rPr lang="pl-PL" sz="1800" b="0" i="0" u="none" strike="noStrike" baseline="0" dirty="0">
                <a:solidFill>
                  <a:srgbClr val="000000"/>
                </a:solidFill>
                <a:latin typeface="Arial" panose="020B0604020202020204" pitchFamily="34" charset="0"/>
              </a:rPr>
              <a:t>. </a:t>
            </a:r>
          </a:p>
          <a:p>
            <a:pPr algn="just"/>
            <a:r>
              <a:rPr lang="pl-PL" sz="1800" b="0" i="0" u="none" strike="noStrike" baseline="0" dirty="0">
                <a:solidFill>
                  <a:srgbClr val="000000"/>
                </a:solidFill>
                <a:latin typeface="Arial" panose="020B0604020202020204" pitchFamily="34" charset="0"/>
              </a:rPr>
              <a:t>3. </a:t>
            </a:r>
            <a:r>
              <a:rPr lang="pl-PL" dirty="0">
                <a:latin typeface="Arial" panose="020B0604020202020204" pitchFamily="34" charset="0"/>
                <a:cs typeface="Arial" panose="020B0604020202020204" pitchFamily="34" charset="0"/>
              </a:rPr>
              <a:t>Analiza rzeczywistych potrzeb i możliwości realizacji</a:t>
            </a:r>
            <a:r>
              <a:rPr lang="pl-PL" sz="1800" b="0" i="0" u="none" strike="noStrike" baseline="0" dirty="0">
                <a:solidFill>
                  <a:srgbClr val="000000"/>
                </a:solidFill>
                <a:latin typeface="Arial" panose="020B0604020202020204" pitchFamily="34" charset="0"/>
                <a:cs typeface="Arial" panose="020B0604020202020204" pitchFamily="34" charset="0"/>
              </a:rPr>
              <a:t>. </a:t>
            </a:r>
          </a:p>
          <a:p>
            <a:pPr algn="just"/>
            <a:r>
              <a:rPr lang="pl-PL" sz="1800" b="0" i="0" u="none" strike="noStrike" baseline="0" dirty="0">
                <a:solidFill>
                  <a:srgbClr val="000000"/>
                </a:solidFill>
                <a:latin typeface="Arial" panose="020B0604020202020204" pitchFamily="34" charset="0"/>
              </a:rPr>
              <a:t>4. Zastosowanie złożonych systemów informatycznych. </a:t>
            </a:r>
          </a:p>
        </p:txBody>
      </p:sp>
    </p:spTree>
    <p:extLst>
      <p:ext uri="{BB962C8B-B14F-4D97-AF65-F5344CB8AC3E}">
        <p14:creationId xmlns:p14="http://schemas.microsoft.com/office/powerpoint/2010/main" val="66358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4A3F40A3-8128-9C63-932A-39244DEF40D8}"/>
              </a:ext>
            </a:extLst>
          </p:cNvPr>
          <p:cNvSpPr txBox="1"/>
          <p:nvPr/>
        </p:nvSpPr>
        <p:spPr>
          <a:xfrm>
            <a:off x="403122" y="547276"/>
            <a:ext cx="11385755" cy="4524315"/>
          </a:xfrm>
          <a:prstGeom prst="rect">
            <a:avLst/>
          </a:prstGeom>
          <a:noFill/>
        </p:spPr>
        <p:txBody>
          <a:bodyPr wrap="square">
            <a:spAutoFit/>
          </a:bodyPr>
          <a:lstStyle/>
          <a:p>
            <a:pPr algn="ctr"/>
            <a:r>
              <a:rPr lang="pl-PL" b="1" i="1" dirty="0">
                <a:solidFill>
                  <a:srgbClr val="000000"/>
                </a:solidFill>
                <a:latin typeface="Arial" panose="020B0604020202020204" pitchFamily="34" charset="0"/>
              </a:rPr>
              <a:t>Badania</a:t>
            </a:r>
          </a:p>
          <a:p>
            <a:pPr algn="ctr"/>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Calibri" panose="020F0502020204030204" pitchFamily="34" charset="0"/>
              </a:rPr>
              <a:t>	</a:t>
            </a:r>
            <a:r>
              <a:rPr lang="pl-PL" sz="1800" b="0" i="0" u="none" strike="noStrike" baseline="0" dirty="0">
                <a:solidFill>
                  <a:srgbClr val="000000"/>
                </a:solidFill>
                <a:latin typeface="Arial" panose="020B0604020202020204" pitchFamily="34" charset="0"/>
                <a:cs typeface="Arial" panose="020B0604020202020204" pitchFamily="34" charset="0"/>
              </a:rPr>
              <a:t>Istnieją obiektywne przesłanki kwalifikujące fragmenty sieci ciepłowniczej do wymiany. </a:t>
            </a:r>
          </a:p>
          <a:p>
            <a:pPr algn="just"/>
            <a:r>
              <a:rPr lang="pl-PL" sz="1800" b="0" i="0" u="none" strike="noStrike" baseline="0" dirty="0">
                <a:solidFill>
                  <a:srgbClr val="000000"/>
                </a:solidFill>
                <a:latin typeface="Arial" panose="020B0604020202020204" pitchFamily="34" charset="0"/>
                <a:cs typeface="Arial" panose="020B0604020202020204" pitchFamily="34" charset="0"/>
              </a:rPr>
              <a:t>W przypadku jednakowej technologii wykonania ciepłociągu przesłanką taką jest wiek sieci i jej awaryjność. </a:t>
            </a:r>
          </a:p>
          <a:p>
            <a:pPr algn="just"/>
            <a:r>
              <a:rPr lang="pl-PL" sz="1800" b="0" i="0" u="none" strike="noStrike" baseline="0" dirty="0">
                <a:solidFill>
                  <a:srgbClr val="000000"/>
                </a:solidFill>
                <a:latin typeface="Arial" panose="020B0604020202020204" pitchFamily="34" charset="0"/>
                <a:cs typeface="Arial" panose="020B0604020202020204" pitchFamily="34" charset="0"/>
              </a:rPr>
              <a:t>Dane statystyczne jasno pokazują, że w przypadku sieci wykonanej w technologii kanałowej jej trwałość</a:t>
            </a:r>
            <a:r>
              <a:rPr lang="pl-PL" dirty="0">
                <a:solidFill>
                  <a:srgbClr val="000000"/>
                </a:solidFill>
                <a:latin typeface="Arial" panose="020B0604020202020204" pitchFamily="34" charset="0"/>
                <a:cs typeface="Arial" panose="020B0604020202020204" pitchFamily="34" charset="0"/>
              </a:rPr>
              <a:t> </a:t>
            </a:r>
            <a:r>
              <a:rPr lang="pl-PL" sz="1800" b="0" i="0" u="none" strike="noStrike" baseline="0" dirty="0">
                <a:solidFill>
                  <a:srgbClr val="000000"/>
                </a:solidFill>
                <a:latin typeface="Arial" panose="020B0604020202020204" pitchFamily="34" charset="0"/>
                <a:cs typeface="Arial" panose="020B0604020202020204" pitchFamily="34" charset="0"/>
              </a:rPr>
              <a:t>mierzona wskaźnikiem awaryjności zależy wprost od wieku. Pracujących sieci wykonanych w tej technologii jest jeszcze stosunkowo wysoki udział. Statystycznie jest ona najbardziej awaryjna oraz najstarsza. Trzeba więc skupić główną uwagę na tym fragmencie systemu ciepłowniczego. </a:t>
            </a:r>
          </a:p>
          <a:p>
            <a:pPr algn="just"/>
            <a:r>
              <a:rPr lang="pl-PL" sz="1800" b="0" i="0" u="none" strike="noStrike" baseline="0" dirty="0">
                <a:solidFill>
                  <a:srgbClr val="000000"/>
                </a:solidFill>
                <a:latin typeface="Arial" panose="020B0604020202020204" pitchFamily="34" charset="0"/>
              </a:rPr>
              <a:t>	Priorytetowe powinny być działania poprawiające bezpieczeństwo zasilania i zapewniające ciągłość dostawy ciepła</a:t>
            </a:r>
            <a:r>
              <a:rPr lang="pl-PL" dirty="0">
                <a:solidFill>
                  <a:srgbClr val="000000"/>
                </a:solidFill>
                <a:latin typeface="Arial" panose="020B0604020202020204" pitchFamily="34" charset="0"/>
              </a:rPr>
              <a:t> oraz optymalizacja kosztów.</a:t>
            </a:r>
            <a:endParaRPr lang="pl-PL" sz="1800" b="0"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Dlatego obok modernizacji najstarszych i najbardziej wyeksploatowanych odcinków sieci należy położyć nacisk na przebudowę sieci magistralnych, poprawę szczelności armatury odcinającej, montaż dodatkowych rozcięć sekcyjnych. Takie działania umożliwiają w przypadku wystąpienia awarii minimalizację jej skutków i najszybsze wznowienie dostawy ciepła. </a:t>
            </a:r>
            <a:endParaRPr lang="pl-PL" dirty="0"/>
          </a:p>
          <a:p>
            <a:endParaRPr lang="pl-PL" sz="1800" b="0" i="0" u="none" strike="noStrike" baseline="0" dirty="0">
              <a:solidFill>
                <a:srgbClr val="000000"/>
              </a:solidFill>
              <a:latin typeface="Arial" panose="020B0604020202020204" pitchFamily="34" charset="0"/>
              <a:cs typeface="Arial" panose="020B0604020202020204" pitchFamily="34" charset="0"/>
            </a:endParaRPr>
          </a:p>
          <a:p>
            <a:r>
              <a:rPr lang="pl-PL"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513608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F0E3C56-7DD4-C437-91F3-1905F6F0ADFE}"/>
              </a:ext>
            </a:extLst>
          </p:cNvPr>
          <p:cNvSpPr txBox="1"/>
          <p:nvPr/>
        </p:nvSpPr>
        <p:spPr>
          <a:xfrm>
            <a:off x="475488" y="272534"/>
            <a:ext cx="11128248" cy="369332"/>
          </a:xfrm>
          <a:prstGeom prst="rect">
            <a:avLst/>
          </a:prstGeom>
          <a:noFill/>
        </p:spPr>
        <p:txBody>
          <a:bodyPr wrap="square">
            <a:spAutoFit/>
          </a:bodyPr>
          <a:lstStyle/>
          <a:p>
            <a:pPr algn="ctr"/>
            <a:r>
              <a:rPr lang="pl-PL" sz="1800" b="1" i="1" u="none" strike="noStrike" baseline="0" dirty="0">
                <a:solidFill>
                  <a:srgbClr val="000000"/>
                </a:solidFill>
                <a:latin typeface="Arial" panose="020B0604020202020204" pitchFamily="34" charset="0"/>
                <a:cs typeface="Arial" panose="020B0604020202020204" pitchFamily="34" charset="0"/>
              </a:rPr>
              <a:t>Struktura sieci ciepłowniczej miasta Kętrzyn stan na 12.2024r </a:t>
            </a:r>
            <a:endParaRPr lang="pl-PL" b="1" i="1" dirty="0">
              <a:latin typeface="Arial" panose="020B0604020202020204" pitchFamily="34" charset="0"/>
              <a:cs typeface="Arial" panose="020B0604020202020204" pitchFamily="34" charset="0"/>
            </a:endParaRPr>
          </a:p>
        </p:txBody>
      </p:sp>
      <p:graphicFrame>
        <p:nvGraphicFramePr>
          <p:cNvPr id="4" name="Tabela 3">
            <a:extLst>
              <a:ext uri="{FF2B5EF4-FFF2-40B4-BE49-F238E27FC236}">
                <a16:creationId xmlns:a16="http://schemas.microsoft.com/office/drawing/2014/main" id="{5CEDFAE3-F786-AFF1-6449-5EEDFC036C7F}"/>
              </a:ext>
            </a:extLst>
          </p:cNvPr>
          <p:cNvGraphicFramePr>
            <a:graphicFrameLocks noGrp="1"/>
          </p:cNvGraphicFramePr>
          <p:nvPr>
            <p:extLst>
              <p:ext uri="{D42A27DB-BD31-4B8C-83A1-F6EECF244321}">
                <p14:modId xmlns:p14="http://schemas.microsoft.com/office/powerpoint/2010/main" val="3975561163"/>
              </p:ext>
            </p:extLst>
          </p:nvPr>
        </p:nvGraphicFramePr>
        <p:xfrm>
          <a:off x="932688" y="804672"/>
          <a:ext cx="9847425" cy="5664072"/>
        </p:xfrm>
        <a:graphic>
          <a:graphicData uri="http://schemas.openxmlformats.org/drawingml/2006/table">
            <a:tbl>
              <a:tblPr>
                <a:tableStyleId>{5C22544A-7EE6-4342-B048-85BDC9FD1C3A}</a:tableStyleId>
              </a:tblPr>
              <a:tblGrid>
                <a:gridCol w="1344168">
                  <a:extLst>
                    <a:ext uri="{9D8B030D-6E8A-4147-A177-3AD203B41FA5}">
                      <a16:colId xmlns:a16="http://schemas.microsoft.com/office/drawing/2014/main" val="50570715"/>
                    </a:ext>
                  </a:extLst>
                </a:gridCol>
                <a:gridCol w="3316862">
                  <a:extLst>
                    <a:ext uri="{9D8B030D-6E8A-4147-A177-3AD203B41FA5}">
                      <a16:colId xmlns:a16="http://schemas.microsoft.com/office/drawing/2014/main" val="2478168221"/>
                    </a:ext>
                  </a:extLst>
                </a:gridCol>
                <a:gridCol w="2130994">
                  <a:extLst>
                    <a:ext uri="{9D8B030D-6E8A-4147-A177-3AD203B41FA5}">
                      <a16:colId xmlns:a16="http://schemas.microsoft.com/office/drawing/2014/main" val="356835362"/>
                    </a:ext>
                  </a:extLst>
                </a:gridCol>
                <a:gridCol w="1410144">
                  <a:extLst>
                    <a:ext uri="{9D8B030D-6E8A-4147-A177-3AD203B41FA5}">
                      <a16:colId xmlns:a16="http://schemas.microsoft.com/office/drawing/2014/main" val="1233709921"/>
                    </a:ext>
                  </a:extLst>
                </a:gridCol>
                <a:gridCol w="1645257">
                  <a:extLst>
                    <a:ext uri="{9D8B030D-6E8A-4147-A177-3AD203B41FA5}">
                      <a16:colId xmlns:a16="http://schemas.microsoft.com/office/drawing/2014/main" val="2099586925"/>
                    </a:ext>
                  </a:extLst>
                </a:gridCol>
              </a:tblGrid>
              <a:tr h="497648">
                <a:tc rowSpan="2">
                  <a:txBody>
                    <a:bodyPr/>
                    <a:lstStyle/>
                    <a:p>
                      <a:pPr algn="ctr">
                        <a:lnSpc>
                          <a:spcPct val="107000"/>
                        </a:lnSpc>
                        <a:spcAft>
                          <a:spcPts val="800"/>
                        </a:spcAft>
                        <a:buNone/>
                      </a:pPr>
                      <a:r>
                        <a:rPr lang="pl-PL" sz="1800" kern="100" dirty="0">
                          <a:effectLst/>
                          <a:latin typeface="Arial" panose="020B0604020202020204" pitchFamily="34" charset="0"/>
                          <a:cs typeface="Arial" panose="020B0604020202020204" pitchFamily="34" charset="0"/>
                        </a:rPr>
                        <a:t>Lp. </a:t>
                      </a:r>
                      <a:endParaRPr lang="pl-PL" sz="18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rowSpan="2">
                  <a:txBody>
                    <a:bodyPr/>
                    <a:lstStyle/>
                    <a:p>
                      <a:pPr algn="ctr">
                        <a:lnSpc>
                          <a:spcPct val="107000"/>
                        </a:lnSpc>
                        <a:spcAft>
                          <a:spcPts val="800"/>
                        </a:spcAft>
                        <a:buNone/>
                      </a:pPr>
                      <a:r>
                        <a:rPr lang="pl-PL" sz="1800" kern="100" dirty="0">
                          <a:effectLst/>
                          <a:latin typeface="Arial" panose="020B0604020202020204" pitchFamily="34" charset="0"/>
                          <a:cs typeface="Arial" panose="020B0604020202020204" pitchFamily="34" charset="0"/>
                        </a:rPr>
                        <a:t>Sieć cieplna </a:t>
                      </a:r>
                    </a:p>
                    <a:p>
                      <a:pPr algn="ctr">
                        <a:lnSpc>
                          <a:spcPct val="107000"/>
                        </a:lnSpc>
                        <a:spcAft>
                          <a:spcPts val="800"/>
                        </a:spcAft>
                        <a:buNone/>
                      </a:pPr>
                      <a:r>
                        <a:rPr lang="pl-PL" sz="1800" kern="100" dirty="0">
                          <a:effectLst/>
                          <a:latin typeface="Arial" panose="020B0604020202020204" pitchFamily="34" charset="0"/>
                          <a:cs typeface="Arial" panose="020B0604020202020204" pitchFamily="34" charset="0"/>
                        </a:rPr>
                        <a:t>zasilana ze źródła </a:t>
                      </a:r>
                      <a:endParaRPr lang="pl-PL" sz="18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rowSpan="2">
                  <a:txBody>
                    <a:bodyPr/>
                    <a:lstStyle/>
                    <a:p>
                      <a:pPr algn="ctr">
                        <a:lnSpc>
                          <a:spcPct val="107000"/>
                        </a:lnSpc>
                        <a:spcAft>
                          <a:spcPts val="800"/>
                        </a:spcAft>
                        <a:buNone/>
                      </a:pPr>
                      <a:r>
                        <a:rPr lang="pl-PL" sz="1800" kern="100" dirty="0">
                          <a:effectLst/>
                          <a:latin typeface="Arial" panose="020B0604020202020204" pitchFamily="34" charset="0"/>
                          <a:cs typeface="Arial" panose="020B0604020202020204" pitchFamily="34" charset="0"/>
                        </a:rPr>
                        <a:t>Długość ogółem </a:t>
                      </a:r>
                    </a:p>
                    <a:p>
                      <a:pPr algn="ctr">
                        <a:lnSpc>
                          <a:spcPct val="107000"/>
                        </a:lnSpc>
                        <a:spcAft>
                          <a:spcPts val="800"/>
                        </a:spcAft>
                        <a:buNone/>
                      </a:pPr>
                      <a:r>
                        <a:rPr lang="pl-PL" sz="1800" kern="100" dirty="0">
                          <a:effectLst/>
                          <a:latin typeface="Arial" panose="020B0604020202020204" pitchFamily="34" charset="0"/>
                          <a:cs typeface="Arial" panose="020B0604020202020204" pitchFamily="34" charset="0"/>
                        </a:rPr>
                        <a:t>[m] </a:t>
                      </a:r>
                      <a:endParaRPr lang="pl-PL" sz="18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gridSpan="2">
                  <a:txBody>
                    <a:bodyPr/>
                    <a:lstStyle/>
                    <a:p>
                      <a:pPr algn="ctr">
                        <a:lnSpc>
                          <a:spcPct val="107000"/>
                        </a:lnSpc>
                        <a:spcAft>
                          <a:spcPts val="800"/>
                        </a:spcAft>
                        <a:buNone/>
                      </a:pPr>
                      <a:r>
                        <a:rPr lang="pl-PL" sz="1800" kern="100" dirty="0">
                          <a:effectLst/>
                          <a:latin typeface="Arial" panose="020B0604020202020204" pitchFamily="34" charset="0"/>
                          <a:cs typeface="Arial" panose="020B0604020202020204" pitchFamily="34" charset="0"/>
                        </a:rPr>
                        <a:t>w tym preizolowane </a:t>
                      </a:r>
                      <a:endParaRPr lang="pl-PL" sz="18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hMerge="1">
                  <a:txBody>
                    <a:bodyPr/>
                    <a:lstStyle/>
                    <a:p>
                      <a:endParaRPr lang="pl-PL"/>
                    </a:p>
                  </a:txBody>
                  <a:tcPr/>
                </a:tc>
                <a:extLst>
                  <a:ext uri="{0D108BD9-81ED-4DB2-BD59-A6C34878D82A}">
                    <a16:rowId xmlns:a16="http://schemas.microsoft.com/office/drawing/2014/main" val="1025128722"/>
                  </a:ext>
                </a:extLst>
              </a:tr>
              <a:tr h="497648">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lnSpc>
                          <a:spcPct val="107000"/>
                        </a:lnSpc>
                        <a:spcAft>
                          <a:spcPts val="800"/>
                        </a:spcAft>
                        <a:buNone/>
                      </a:pPr>
                      <a:r>
                        <a:rPr lang="pl-PL" sz="1800" kern="100">
                          <a:effectLst/>
                          <a:latin typeface="Arial" panose="020B0604020202020204" pitchFamily="34" charset="0"/>
                          <a:cs typeface="Arial" panose="020B0604020202020204" pitchFamily="34" charset="0"/>
                        </a:rPr>
                        <a:t>           [m]</a:t>
                      </a:r>
                      <a:endParaRPr lang="pl-PL" sz="18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r>
                        <a:rPr lang="pl-PL" sz="1800" kern="100" dirty="0">
                          <a:effectLst/>
                          <a:latin typeface="Arial" panose="020B0604020202020204" pitchFamily="34" charset="0"/>
                          <a:cs typeface="Arial" panose="020B0604020202020204" pitchFamily="34" charset="0"/>
                        </a:rPr>
                        <a:t>[%]</a:t>
                      </a:r>
                      <a:endParaRPr lang="pl-PL" sz="1800" dirty="0">
                        <a:latin typeface="Arial" panose="020B0604020202020204" pitchFamily="34" charset="0"/>
                        <a:cs typeface="Arial" panose="020B0604020202020204" pitchFamily="34" charset="0"/>
                      </a:endParaRPr>
                    </a:p>
                  </a:txBody>
                  <a:tcPr marL="32011" marR="32011" marT="0" marB="0" anchor="ctr">
                    <a:solidFill>
                      <a:schemeClr val="accent1">
                        <a:tint val="20000"/>
                      </a:schemeClr>
                    </a:solidFill>
                  </a:tcPr>
                </a:tc>
                <a:extLst>
                  <a:ext uri="{0D108BD9-81ED-4DB2-BD59-A6C34878D82A}">
                    <a16:rowId xmlns:a16="http://schemas.microsoft.com/office/drawing/2014/main" val="1588682632"/>
                  </a:ext>
                </a:extLst>
              </a:tr>
              <a:tr h="1046197">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1. </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Rynkowa 3</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13 489,70</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 </a:t>
                      </a:r>
                    </a:p>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10 643,50</a:t>
                      </a:r>
                    </a:p>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 </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78,90</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extLst>
                  <a:ext uri="{0D108BD9-81ED-4DB2-BD59-A6C34878D82A}">
                    <a16:rowId xmlns:a16="http://schemas.microsoft.com/office/drawing/2014/main" val="1828460011"/>
                  </a:ext>
                </a:extLst>
              </a:tr>
              <a:tr h="942598">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2. </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Mazurska 15</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4 665,71</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 </a:t>
                      </a:r>
                    </a:p>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4 006,83</a:t>
                      </a:r>
                    </a:p>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 </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85,88</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extLst>
                  <a:ext uri="{0D108BD9-81ED-4DB2-BD59-A6C34878D82A}">
                    <a16:rowId xmlns:a16="http://schemas.microsoft.com/office/drawing/2014/main" val="3781519353"/>
                  </a:ext>
                </a:extLst>
              </a:tr>
              <a:tr h="942598">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3. </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Limanowskiego 22</a:t>
                      </a:r>
                    </a:p>
                    <a:p>
                      <a:pPr algn="ctr">
                        <a:lnSpc>
                          <a:spcPct val="107000"/>
                        </a:lnSpc>
                        <a:spcAft>
                          <a:spcPts val="800"/>
                        </a:spcAft>
                        <a:buNone/>
                      </a:pPr>
                      <a:r>
                        <a:rPr lang="pl-PL" sz="1600" kern="100" dirty="0">
                          <a:effectLst/>
                          <a:latin typeface="Arial" panose="020B0604020202020204" pitchFamily="34" charset="0"/>
                          <a:ea typeface="Aptos" panose="020B0004020202020204" pitchFamily="34" charset="0"/>
                          <a:cs typeface="Arial" panose="020B0604020202020204" pitchFamily="34" charset="0"/>
                        </a:rPr>
                        <a:t>(gazowa)</a:t>
                      </a: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1 249,13</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 </a:t>
                      </a:r>
                    </a:p>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1 073,13</a:t>
                      </a:r>
                    </a:p>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 </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85,91</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extLst>
                  <a:ext uri="{0D108BD9-81ED-4DB2-BD59-A6C34878D82A}">
                    <a16:rowId xmlns:a16="http://schemas.microsoft.com/office/drawing/2014/main" val="176822069"/>
                  </a:ext>
                </a:extLst>
              </a:tr>
              <a:tr h="735397">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4. </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Słowackiego 7a</a:t>
                      </a:r>
                    </a:p>
                    <a:p>
                      <a:pPr algn="ctr">
                        <a:lnSpc>
                          <a:spcPct val="107000"/>
                        </a:lnSpc>
                        <a:spcAft>
                          <a:spcPts val="800"/>
                        </a:spcAft>
                        <a:buNone/>
                      </a:pPr>
                      <a:r>
                        <a:rPr lang="pl-PL" sz="1600" kern="100" dirty="0">
                          <a:effectLst/>
                          <a:latin typeface="Arial" panose="020B0604020202020204" pitchFamily="34" charset="0"/>
                          <a:ea typeface="Aptos" panose="020B0004020202020204" pitchFamily="34" charset="0"/>
                          <a:cs typeface="Arial" panose="020B0604020202020204" pitchFamily="34" charset="0"/>
                        </a:rPr>
                        <a:t>(gazowa)</a:t>
                      </a: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90,00</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 </a:t>
                      </a:r>
                    </a:p>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90,00</a:t>
                      </a:r>
                    </a:p>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 </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kern="100" dirty="0">
                          <a:effectLst/>
                          <a:latin typeface="Arial" panose="020B0604020202020204" pitchFamily="34" charset="0"/>
                          <a:cs typeface="Arial" panose="020B0604020202020204" pitchFamily="34" charset="0"/>
                        </a:rPr>
                        <a:t>100,00</a:t>
                      </a:r>
                      <a:endParaRPr lang="pl-PL" sz="1600"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extLst>
                  <a:ext uri="{0D108BD9-81ED-4DB2-BD59-A6C34878D82A}">
                    <a16:rowId xmlns:a16="http://schemas.microsoft.com/office/drawing/2014/main" val="3752647933"/>
                  </a:ext>
                </a:extLst>
              </a:tr>
              <a:tr h="721645">
                <a:tc gridSpan="2">
                  <a:txBody>
                    <a:bodyPr/>
                    <a:lstStyle/>
                    <a:p>
                      <a:pPr algn="ctr">
                        <a:lnSpc>
                          <a:spcPct val="107000"/>
                        </a:lnSpc>
                        <a:spcAft>
                          <a:spcPts val="800"/>
                        </a:spcAft>
                        <a:buNone/>
                      </a:pPr>
                      <a:r>
                        <a:rPr lang="pl-PL" sz="1600" kern="100">
                          <a:effectLst/>
                          <a:latin typeface="Arial" panose="020B0604020202020204" pitchFamily="34" charset="0"/>
                          <a:cs typeface="Arial" panose="020B0604020202020204" pitchFamily="34" charset="0"/>
                        </a:rPr>
                        <a:t> </a:t>
                      </a:r>
                      <a:endParaRPr lang="pl-PL" sz="1600"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hMerge="1">
                  <a:txBody>
                    <a:bodyPr/>
                    <a:lstStyle/>
                    <a:p>
                      <a:endParaRPr lang="pl-PL"/>
                    </a:p>
                  </a:txBody>
                  <a:tcPr/>
                </a:tc>
                <a:tc>
                  <a:txBody>
                    <a:bodyPr/>
                    <a:lstStyle/>
                    <a:p>
                      <a:pPr algn="ctr">
                        <a:lnSpc>
                          <a:spcPct val="107000"/>
                        </a:lnSpc>
                        <a:spcAft>
                          <a:spcPts val="800"/>
                        </a:spcAft>
                        <a:buNone/>
                      </a:pPr>
                      <a:r>
                        <a:rPr lang="pl-PL" sz="1600" b="1" kern="100" dirty="0">
                          <a:effectLst/>
                          <a:latin typeface="Arial" panose="020B0604020202020204" pitchFamily="34" charset="0"/>
                          <a:cs typeface="Arial" panose="020B0604020202020204" pitchFamily="34" charset="0"/>
                        </a:rPr>
                        <a:t>19 494,54</a:t>
                      </a:r>
                      <a:endParaRPr lang="pl-PL" sz="1600" b="1"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b="1" kern="100">
                          <a:effectLst/>
                          <a:latin typeface="Arial" panose="020B0604020202020204" pitchFamily="34" charset="0"/>
                          <a:cs typeface="Arial" panose="020B0604020202020204" pitchFamily="34" charset="0"/>
                        </a:rPr>
                        <a:t>15 813,46</a:t>
                      </a:r>
                      <a:endParaRPr lang="pl-PL" sz="1600" b="1" kern="10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tc>
                  <a:txBody>
                    <a:bodyPr/>
                    <a:lstStyle/>
                    <a:p>
                      <a:pPr algn="ctr">
                        <a:lnSpc>
                          <a:spcPct val="107000"/>
                        </a:lnSpc>
                        <a:spcAft>
                          <a:spcPts val="800"/>
                        </a:spcAft>
                        <a:buNone/>
                      </a:pPr>
                      <a:r>
                        <a:rPr lang="pl-PL" sz="1600" b="1" kern="100" dirty="0">
                          <a:effectLst/>
                          <a:latin typeface="Arial" panose="020B0604020202020204" pitchFamily="34" charset="0"/>
                          <a:cs typeface="Arial" panose="020B0604020202020204" pitchFamily="34" charset="0"/>
                        </a:rPr>
                        <a:t>81,12</a:t>
                      </a:r>
                      <a:endParaRPr lang="pl-PL" sz="1600" b="1" kern="100" dirty="0">
                        <a:effectLst/>
                        <a:latin typeface="Arial" panose="020B0604020202020204" pitchFamily="34" charset="0"/>
                        <a:ea typeface="Aptos" panose="020B0004020202020204" pitchFamily="34" charset="0"/>
                        <a:cs typeface="Arial" panose="020B0604020202020204" pitchFamily="34" charset="0"/>
                      </a:endParaRPr>
                    </a:p>
                  </a:txBody>
                  <a:tcPr marL="32011" marR="32011" marT="0" marB="0" anchor="ctr">
                    <a:solidFill>
                      <a:schemeClr val="accent1">
                        <a:tint val="20000"/>
                      </a:schemeClr>
                    </a:solidFill>
                  </a:tcPr>
                </a:tc>
                <a:extLst>
                  <a:ext uri="{0D108BD9-81ED-4DB2-BD59-A6C34878D82A}">
                    <a16:rowId xmlns:a16="http://schemas.microsoft.com/office/drawing/2014/main" val="469045346"/>
                  </a:ext>
                </a:extLst>
              </a:tr>
            </a:tbl>
          </a:graphicData>
        </a:graphic>
      </p:graphicFrame>
    </p:spTree>
    <p:extLst>
      <p:ext uri="{BB962C8B-B14F-4D97-AF65-F5344CB8AC3E}">
        <p14:creationId xmlns:p14="http://schemas.microsoft.com/office/powerpoint/2010/main" val="3709307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66AD4EE-2851-A5C9-95E1-1A377F2A2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17336"/>
          </a:xfrm>
          <a:prstGeom prst="rect">
            <a:avLst/>
          </a:prstGeom>
        </p:spPr>
      </p:pic>
    </p:spTree>
    <p:extLst>
      <p:ext uri="{BB962C8B-B14F-4D97-AF65-F5344CB8AC3E}">
        <p14:creationId xmlns:p14="http://schemas.microsoft.com/office/powerpoint/2010/main" val="701042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A59B0EB-E7B9-73E2-7F7D-14E57EF515AB}"/>
              </a:ext>
            </a:extLst>
          </p:cNvPr>
          <p:cNvSpPr txBox="1"/>
          <p:nvPr/>
        </p:nvSpPr>
        <p:spPr>
          <a:xfrm>
            <a:off x="286364" y="147485"/>
            <a:ext cx="11619271" cy="5632311"/>
          </a:xfrm>
          <a:prstGeom prst="rect">
            <a:avLst/>
          </a:prstGeom>
          <a:noFill/>
        </p:spPr>
        <p:txBody>
          <a:bodyPr wrap="square">
            <a:spAutoFit/>
          </a:bodyPr>
          <a:lstStyle/>
          <a:p>
            <a:r>
              <a:rPr lang="pl-PL" sz="1800" b="0" i="0" u="none" strike="noStrike" baseline="0" dirty="0">
                <a:solidFill>
                  <a:srgbClr val="000000"/>
                </a:solidFill>
                <a:latin typeface="Arial" panose="020B0604020202020204" pitchFamily="34" charset="0"/>
              </a:rPr>
              <a:t>	</a:t>
            </a:r>
          </a:p>
          <a:p>
            <a:pPr algn="ctr"/>
            <a:r>
              <a:rPr lang="pl-PL" sz="1800" b="1" i="1" u="none" strike="noStrike" baseline="0" dirty="0">
                <a:solidFill>
                  <a:srgbClr val="000000"/>
                </a:solidFill>
                <a:latin typeface="Arial" panose="020B0604020202020204" pitchFamily="34" charset="0"/>
              </a:rPr>
              <a:t>Sieć ciepłownicza wysokotemperaturowa z kotłowni przy ul. Rynkowej 3</a:t>
            </a:r>
            <a:endParaRPr lang="pl-PL" b="1" i="1" dirty="0">
              <a:solidFill>
                <a:srgbClr val="000000"/>
              </a:solidFill>
              <a:latin typeface="Arial" panose="020B0604020202020204" pitchFamily="34" charset="0"/>
            </a:endParaRPr>
          </a:p>
          <a:p>
            <a:pPr algn="ctr"/>
            <a:endParaRPr lang="pl-PL" sz="1800" b="1" i="0" u="none" strike="noStrike" baseline="0" dirty="0">
              <a:solidFill>
                <a:srgbClr val="000000"/>
              </a:solidFill>
              <a:latin typeface="Arial" panose="020B0604020202020204" pitchFamily="34" charset="0"/>
            </a:endParaRPr>
          </a:p>
          <a:p>
            <a:pPr algn="just"/>
            <a:r>
              <a:rPr lang="pl-PL" sz="1800" b="0" i="0" u="none" strike="noStrike" baseline="0" dirty="0">
                <a:solidFill>
                  <a:srgbClr val="000000"/>
                </a:solidFill>
                <a:latin typeface="Arial" panose="020B0604020202020204" pitchFamily="34" charset="0"/>
              </a:rPr>
              <a:t>	Sieć ciepłownicza wykonana jest w technologii</a:t>
            </a:r>
            <a:r>
              <a:rPr lang="pl-PL" dirty="0">
                <a:solidFill>
                  <a:srgbClr val="000000"/>
                </a:solidFill>
                <a:latin typeface="Arial" panose="020B0604020202020204" pitchFamily="34" charset="0"/>
              </a:rPr>
              <a:t> napowietrznej, </a:t>
            </a:r>
            <a:r>
              <a:rPr lang="pl-PL" sz="1800" b="0" i="0" u="none" strike="noStrike" baseline="0" dirty="0">
                <a:solidFill>
                  <a:srgbClr val="000000"/>
                </a:solidFill>
                <a:latin typeface="Arial" panose="020B0604020202020204" pitchFamily="34" charset="0"/>
              </a:rPr>
              <a:t>kanałowej i preizolowanej. </a:t>
            </a:r>
          </a:p>
          <a:p>
            <a:pPr algn="just"/>
            <a:r>
              <a:rPr lang="pl-PL" sz="1800" b="0" i="0" u="none" strike="noStrike" baseline="0" dirty="0">
                <a:solidFill>
                  <a:srgbClr val="000000"/>
                </a:solidFill>
                <a:latin typeface="Arial" panose="020B0604020202020204" pitchFamily="34" charset="0"/>
              </a:rPr>
              <a:t>Średnice stosowane na sieci mieszczą się w zakresie od 40 do 250 milimetrów. Sieć można podzielić na dwie odrębne magistrale, z których zasilani odbiorcy zlokalizowani są na dwóch oddalonych od siebie osiedlach, </a:t>
            </a:r>
          </a:p>
          <a:p>
            <a:pPr algn="just"/>
            <a:r>
              <a:rPr lang="pl-PL" sz="1800" b="0" i="0" u="none" strike="noStrike" baseline="0" dirty="0">
                <a:solidFill>
                  <a:srgbClr val="000000"/>
                </a:solidFill>
                <a:latin typeface="Arial" panose="020B0604020202020204" pitchFamily="34" charset="0"/>
              </a:rPr>
              <a:t>Oś. Sikorskiego i Oś. Piastowskim. </a:t>
            </a:r>
          </a:p>
          <a:p>
            <a:pPr algn="just"/>
            <a:r>
              <a:rPr lang="pl-PL" dirty="0">
                <a:solidFill>
                  <a:srgbClr val="000000"/>
                </a:solidFill>
                <a:latin typeface="Arial" panose="020B0604020202020204" pitchFamily="34" charset="0"/>
              </a:rPr>
              <a:t>	</a:t>
            </a:r>
            <a:r>
              <a:rPr lang="pl-PL" sz="1800" b="0" i="0" u="none" strike="noStrike" baseline="0" dirty="0">
                <a:solidFill>
                  <a:srgbClr val="000000"/>
                </a:solidFill>
                <a:latin typeface="Arial" panose="020B0604020202020204" pitchFamily="34" charset="0"/>
              </a:rPr>
              <a:t>Sieci ciepłownicze zasilające </a:t>
            </a:r>
            <a:r>
              <a:rPr lang="pl-PL" sz="1800" b="1" i="0" u="none" strike="noStrike" baseline="0" dirty="0">
                <a:solidFill>
                  <a:srgbClr val="000000"/>
                </a:solidFill>
                <a:latin typeface="Arial" panose="020B0604020202020204" pitchFamily="34" charset="0"/>
              </a:rPr>
              <a:t>osiedle Sikorskiego </a:t>
            </a:r>
            <a:r>
              <a:rPr lang="pl-PL" sz="1800" b="0" i="0" u="none" strike="noStrike" baseline="0" dirty="0">
                <a:solidFill>
                  <a:srgbClr val="000000"/>
                </a:solidFill>
                <a:latin typeface="Arial" panose="020B0604020202020204" pitchFamily="34" charset="0"/>
              </a:rPr>
              <a:t>wybudowane w latach 70 i 80tych zostały w znacznej części przebudowane na sieci preizolowane w latach 2010-2012. </a:t>
            </a:r>
          </a:p>
          <a:p>
            <a:pPr algn="just"/>
            <a:r>
              <a:rPr lang="pl-PL" sz="1800" b="0" i="0" u="none" strike="noStrike" baseline="0" dirty="0">
                <a:solidFill>
                  <a:srgbClr val="000000"/>
                </a:solidFill>
                <a:latin typeface="Arial" panose="020B0604020202020204" pitchFamily="34" charset="0"/>
              </a:rPr>
              <a:t>Do przebudowy w tej lokalizacji zostało ok 600mb rurociągów (ok 4.4%). </a:t>
            </a:r>
          </a:p>
          <a:p>
            <a:pPr algn="just"/>
            <a:r>
              <a:rPr lang="pl-PL" sz="1800" b="0" i="0" u="none" strike="noStrike" baseline="0" dirty="0">
                <a:solidFill>
                  <a:srgbClr val="000000"/>
                </a:solidFill>
                <a:latin typeface="Arial" panose="020B0604020202020204" pitchFamily="34" charset="0"/>
              </a:rPr>
              <a:t>	Sieci ciepłownicze zasilające </a:t>
            </a:r>
            <a:r>
              <a:rPr lang="pl-PL" sz="1800" b="1" i="0" u="none" strike="noStrike" baseline="0" dirty="0">
                <a:solidFill>
                  <a:srgbClr val="000000"/>
                </a:solidFill>
                <a:latin typeface="Arial" panose="020B0604020202020204" pitchFamily="34" charset="0"/>
              </a:rPr>
              <a:t>osiedle Piastowskie </a:t>
            </a:r>
            <a:r>
              <a:rPr lang="pl-PL" sz="1800" b="0" i="0" u="none" strike="noStrike" baseline="0" dirty="0">
                <a:solidFill>
                  <a:srgbClr val="000000"/>
                </a:solidFill>
                <a:latin typeface="Arial" panose="020B0604020202020204" pitchFamily="34" charset="0"/>
              </a:rPr>
              <a:t>wybudowane w latach 1975-1985 wymagają dużo większego nakładu finansowego z uwagi na brak wykonywanych przebudów i modernizacji . Do wymiany lub modernizacji  pozostaje ok 2 246,2 </a:t>
            </a:r>
            <a:r>
              <a:rPr lang="pl-PL" sz="1800" b="0" i="0" u="none" strike="noStrike" baseline="0" dirty="0" err="1">
                <a:solidFill>
                  <a:srgbClr val="000000"/>
                </a:solidFill>
                <a:latin typeface="Arial" panose="020B0604020202020204" pitchFamily="34" charset="0"/>
              </a:rPr>
              <a:t>mb</a:t>
            </a:r>
            <a:r>
              <a:rPr lang="pl-PL" sz="1800" b="0" i="0" u="none" strike="noStrike" baseline="0" dirty="0">
                <a:solidFill>
                  <a:srgbClr val="000000"/>
                </a:solidFill>
                <a:latin typeface="Arial" panose="020B0604020202020204" pitchFamily="34" charset="0"/>
              </a:rPr>
              <a:t> sieci ciepłowniczej stanowiącej ok 16.7%. </a:t>
            </a:r>
          </a:p>
          <a:p>
            <a:pPr algn="just"/>
            <a:r>
              <a:rPr lang="pl-PL" sz="1800" b="0" i="0" u="none" strike="noStrike" baseline="0" dirty="0">
                <a:solidFill>
                  <a:srgbClr val="000000"/>
                </a:solidFill>
                <a:latin typeface="Arial" panose="020B0604020202020204" pitchFamily="34" charset="0"/>
              </a:rPr>
              <a:t>Początkowy odcinek sieci Ø 250 mm wykonany w technologii napowietrznej (ok 170 </a:t>
            </a:r>
            <a:r>
              <a:rPr lang="pl-PL" sz="1800" b="0" i="0" u="none" strike="noStrike" baseline="0" dirty="0" err="1">
                <a:solidFill>
                  <a:srgbClr val="000000"/>
                </a:solidFill>
                <a:latin typeface="Arial" panose="020B0604020202020204" pitchFamily="34" charset="0"/>
              </a:rPr>
              <a:t>mb</a:t>
            </a:r>
            <a:r>
              <a:rPr lang="pl-PL" sz="1800" b="0" i="0" u="none" strike="noStrike" baseline="0" dirty="0">
                <a:solidFill>
                  <a:srgbClr val="000000"/>
                </a:solidFill>
                <a:latin typeface="Arial" panose="020B0604020202020204" pitchFamily="34" charset="0"/>
              </a:rPr>
              <a:t>) jest najstarszy, lecz po wykonaniu koniecznych napraw i konserwacji osłon i izolacji mógłby być dalej użytkowany z uwagi na małą awaryjność tego odcinka. Sieć magistralna kanałowa Ø 250 mm wymaga gruntownej przebudowy, w latach 2021-2024 udało się zmodernizować 728 </a:t>
            </a:r>
            <a:r>
              <a:rPr lang="pl-PL" sz="1800" b="0" i="0" u="none" strike="noStrike" baseline="0" dirty="0" err="1">
                <a:solidFill>
                  <a:srgbClr val="000000"/>
                </a:solidFill>
                <a:latin typeface="Arial" panose="020B0604020202020204" pitchFamily="34" charset="0"/>
              </a:rPr>
              <a:t>mb</a:t>
            </a:r>
            <a:r>
              <a:rPr lang="pl-PL" sz="1800" b="0" i="0" u="none" strike="noStrike" baseline="0" dirty="0">
                <a:solidFill>
                  <a:srgbClr val="000000"/>
                </a:solidFill>
                <a:latin typeface="Arial" panose="020B0604020202020204" pitchFamily="34" charset="0"/>
              </a:rPr>
              <a:t> magistralnej sieci ciepłowniczej. W nadchodzących latach z uwagi na wiek, awaryjność oraz konieczność zapewnienia ciągłość dostawy ciepła dla znacznej liczby odbiorców powinno się skupić na budowie nowej lub na wymianie uszkodzonej armatury odcinającej, która zapewni ciągłość dostawy ciepła w razie awarii przyłączy, lub odnóg sieci co. </a:t>
            </a:r>
            <a:endParaRPr lang="pl-PL" dirty="0"/>
          </a:p>
        </p:txBody>
      </p:sp>
    </p:spTree>
    <p:extLst>
      <p:ext uri="{BB962C8B-B14F-4D97-AF65-F5344CB8AC3E}">
        <p14:creationId xmlns:p14="http://schemas.microsoft.com/office/powerpoint/2010/main" val="207993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D685A24-B7F6-8160-3A25-41D9F44D2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6" y="0"/>
            <a:ext cx="3633216" cy="2724912"/>
          </a:xfrm>
          <a:prstGeom prst="rect">
            <a:avLst/>
          </a:prstGeom>
        </p:spPr>
      </p:pic>
      <p:pic>
        <p:nvPicPr>
          <p:cNvPr id="5" name="Obraz 4">
            <a:extLst>
              <a:ext uri="{FF2B5EF4-FFF2-40B4-BE49-F238E27FC236}">
                <a16:creationId xmlns:a16="http://schemas.microsoft.com/office/drawing/2014/main" id="{9F6ECBE4-69B8-5540-242F-9D4FB95BD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0"/>
            <a:ext cx="3633216" cy="2724912"/>
          </a:xfrm>
          <a:prstGeom prst="rect">
            <a:avLst/>
          </a:prstGeom>
        </p:spPr>
      </p:pic>
      <p:pic>
        <p:nvPicPr>
          <p:cNvPr id="7" name="Obraz 6">
            <a:extLst>
              <a:ext uri="{FF2B5EF4-FFF2-40B4-BE49-F238E27FC236}">
                <a16:creationId xmlns:a16="http://schemas.microsoft.com/office/drawing/2014/main" id="{8BDC1130-8032-095C-305C-BEB68816C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408" y="0"/>
            <a:ext cx="3633216" cy="2724912"/>
          </a:xfrm>
          <a:prstGeom prst="rect">
            <a:avLst/>
          </a:prstGeom>
        </p:spPr>
      </p:pic>
      <p:pic>
        <p:nvPicPr>
          <p:cNvPr id="9" name="Obraz 8">
            <a:extLst>
              <a:ext uri="{FF2B5EF4-FFF2-40B4-BE49-F238E27FC236}">
                <a16:creationId xmlns:a16="http://schemas.microsoft.com/office/drawing/2014/main" id="{D0880535-56AD-71DC-4A64-23A27E26E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76" y="2996946"/>
            <a:ext cx="3633216" cy="2992374"/>
          </a:xfrm>
          <a:prstGeom prst="rect">
            <a:avLst/>
          </a:prstGeom>
        </p:spPr>
      </p:pic>
      <p:pic>
        <p:nvPicPr>
          <p:cNvPr id="13" name="Obraz 12">
            <a:extLst>
              <a:ext uri="{FF2B5EF4-FFF2-40B4-BE49-F238E27FC236}">
                <a16:creationId xmlns:a16="http://schemas.microsoft.com/office/drawing/2014/main" id="{19F6AD3F-E66E-9F1C-7C07-1156F5F04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392" y="2996946"/>
            <a:ext cx="3633216" cy="2992374"/>
          </a:xfrm>
          <a:prstGeom prst="rect">
            <a:avLst/>
          </a:prstGeom>
        </p:spPr>
      </p:pic>
      <p:pic>
        <p:nvPicPr>
          <p:cNvPr id="15" name="Obraz 14">
            <a:extLst>
              <a:ext uri="{FF2B5EF4-FFF2-40B4-BE49-F238E27FC236}">
                <a16:creationId xmlns:a16="http://schemas.microsoft.com/office/drawing/2014/main" id="{55DB9E58-F44E-B52C-E8F6-7649B5847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8537829" y="2676525"/>
            <a:ext cx="2992374" cy="3633216"/>
          </a:xfrm>
          <a:prstGeom prst="rect">
            <a:avLst/>
          </a:prstGeom>
        </p:spPr>
      </p:pic>
    </p:spTree>
    <p:extLst>
      <p:ext uri="{BB962C8B-B14F-4D97-AF65-F5344CB8AC3E}">
        <p14:creationId xmlns:p14="http://schemas.microsoft.com/office/powerpoint/2010/main" val="108746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DB9517D-4A26-93D0-5B42-BABE1F349527}"/>
              </a:ext>
            </a:extLst>
          </p:cNvPr>
          <p:cNvSpPr txBox="1"/>
          <p:nvPr/>
        </p:nvSpPr>
        <p:spPr>
          <a:xfrm>
            <a:off x="349758" y="192453"/>
            <a:ext cx="11007090" cy="2308324"/>
          </a:xfrm>
          <a:prstGeom prst="rect">
            <a:avLst/>
          </a:prstGeom>
          <a:noFill/>
        </p:spPr>
        <p:txBody>
          <a:bodyPr wrap="square">
            <a:spAutoFit/>
          </a:bodyPr>
          <a:lstStyle/>
          <a:p>
            <a:pPr algn="ctr"/>
            <a:r>
              <a:rPr lang="pl-PL" b="1" i="1" u="none" strike="noStrike" baseline="0" dirty="0">
                <a:solidFill>
                  <a:srgbClr val="000000"/>
                </a:solidFill>
                <a:latin typeface="Arial" panose="020B0604020202020204" pitchFamily="34" charset="0"/>
              </a:rPr>
              <a:t>Sieć ciepłownicza niskotemperaturowa z kotłowni przy ul. Mazurskiej 15 </a:t>
            </a:r>
          </a:p>
          <a:p>
            <a:endParaRPr lang="pl-PL" b="0" i="0" u="none" strike="noStrike" baseline="0" dirty="0">
              <a:solidFill>
                <a:srgbClr val="000000"/>
              </a:solidFill>
              <a:latin typeface="Arial" panose="020B0604020202020204" pitchFamily="34" charset="0"/>
            </a:endParaRPr>
          </a:p>
          <a:p>
            <a:pPr algn="just"/>
            <a:r>
              <a:rPr lang="pl-PL" b="0" i="0" u="none" strike="noStrike" baseline="0" dirty="0">
                <a:solidFill>
                  <a:srgbClr val="000000"/>
                </a:solidFill>
                <a:latin typeface="Arial" panose="020B0604020202020204" pitchFamily="34" charset="0"/>
              </a:rPr>
              <a:t>	Sieć ciepłownicza wykonana jest w technologii kanałowej 14,1% i preizolowanej 85.9%.</a:t>
            </a:r>
          </a:p>
          <a:p>
            <a:pPr algn="just"/>
            <a:r>
              <a:rPr lang="pl-PL" b="0" i="0" u="none" strike="noStrike" baseline="0" dirty="0">
                <a:solidFill>
                  <a:srgbClr val="000000"/>
                </a:solidFill>
                <a:latin typeface="Arial" panose="020B0604020202020204" pitchFamily="34" charset="0"/>
              </a:rPr>
              <a:t>Średnice stosowane na sieci mieszczą się w zakresie od 40 do 250 milimetrów. </a:t>
            </a:r>
          </a:p>
          <a:p>
            <a:pPr algn="just"/>
            <a:r>
              <a:rPr lang="pl-PL" b="0" i="0" u="none" strike="noStrike" baseline="0" dirty="0">
                <a:solidFill>
                  <a:srgbClr val="000000"/>
                </a:solidFill>
                <a:latin typeface="Arial" panose="020B0604020202020204" pitchFamily="34" charset="0"/>
              </a:rPr>
              <a:t>Sieć ciepłownicza w okolicy ciągów ulic Moniuszki i Mazurskiej jest sukcesywnie przebudowywana z technologii kanałowej na preizolowaną w latach 2021-2025. </a:t>
            </a:r>
          </a:p>
          <a:p>
            <a:pPr algn="just"/>
            <a:r>
              <a:rPr lang="pl-PL" b="0" i="0" u="none" strike="noStrike" baseline="0" dirty="0">
                <a:solidFill>
                  <a:srgbClr val="000000"/>
                </a:solidFill>
                <a:latin typeface="Arial" panose="020B0604020202020204" pitchFamily="34" charset="0"/>
              </a:rPr>
              <a:t>Poniesione nakłady przełożą się na oszczędności na przesyle oraz zminimalizują występujące awarie do minimum. </a:t>
            </a:r>
            <a:endParaRPr lang="pl-PL" dirty="0"/>
          </a:p>
        </p:txBody>
      </p:sp>
    </p:spTree>
    <p:extLst>
      <p:ext uri="{BB962C8B-B14F-4D97-AF65-F5344CB8AC3E}">
        <p14:creationId xmlns:p14="http://schemas.microsoft.com/office/powerpoint/2010/main" val="3378620219"/>
      </p:ext>
    </p:extLst>
  </p:cSld>
  <p:clrMapOvr>
    <a:masterClrMapping/>
  </p:clrMapOvr>
</p:sld>
</file>

<file path=ppt/theme/theme1.xml><?xml version="1.0" encoding="utf-8"?>
<a:theme xmlns:a="http://schemas.openxmlformats.org/drawingml/2006/main" name="Galeria">
  <a:themeElements>
    <a:clrScheme name="Galeri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163</TotalTime>
  <Words>1769</Words>
  <Application>Microsoft Office PowerPoint</Application>
  <PresentationFormat>Panoramiczny</PresentationFormat>
  <Paragraphs>172</Paragraphs>
  <Slides>16</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16</vt:i4>
      </vt:variant>
    </vt:vector>
  </HeadingPairs>
  <TitlesOfParts>
    <vt:vector size="22" baseType="lpstr">
      <vt:lpstr>Aptos</vt:lpstr>
      <vt:lpstr>Arial</vt:lpstr>
      <vt:lpstr>Calibri</vt:lpstr>
      <vt:lpstr>Gill Sans MT</vt:lpstr>
      <vt:lpstr>Google Sans</vt:lpstr>
      <vt:lpstr>Galeria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Komunalna Energetyka Cieplna KOMEC Sp. z o.o. w Kętrzynie</dc:creator>
  <cp:lastModifiedBy>Komunalna Energetyka Cieplna KOMEC Sp. z o.o. w Kętrzynie</cp:lastModifiedBy>
  <cp:revision>15</cp:revision>
  <dcterms:created xsi:type="dcterms:W3CDTF">2025-04-15T10:34:32Z</dcterms:created>
  <dcterms:modified xsi:type="dcterms:W3CDTF">2025-04-16T11:24:14Z</dcterms:modified>
</cp:coreProperties>
</file>