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4574CCC8-54CC-4038-AAAB-492405484365}">
          <p14:sldIdLst>
            <p14:sldId id="256"/>
            <p14:sldId id="257"/>
          </p14:sldIdLst>
        </p14:section>
        <p14:section name="Sekcja bez tytułu" id="{3D398E09-6F49-4CFB-B4F2-EFA693B5F23D}">
          <p14:sldIdLst>
            <p14:sldId id="258"/>
            <p14:sldId id="259"/>
            <p14:sldId id="260"/>
            <p14:sldId id="261"/>
            <p14:sldId id="262"/>
            <p14:sldId id="267"/>
            <p14:sldId id="263"/>
            <p14:sldId id="264"/>
            <p14:sldId id="265"/>
            <p14:sldId id="266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.Hryniewicz" initials="E" lastIdx="25" clrIdx="0">
    <p:extLst>
      <p:ext uri="{19B8F6BF-5375-455C-9EA6-DF929625EA0E}">
        <p15:presenceInfo xmlns:p15="http://schemas.microsoft.com/office/powerpoint/2012/main" userId="E.Hrynie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B2A8D-3E24-4F06-865E-8EF5881AAAF9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2319A2-A73B-43F2-A853-9BFA8ADA3CF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7103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2319A2-A73B-43F2-A853-9BFA8ADA3CF6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4413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4A5BB0-AA52-4B41-8F3C-CB7F7335F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2E03A2E-E136-4B43-98FF-7BE4105FB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A7EAF8E-83BE-4C51-884B-3BF60F6FC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6B3F2A2-A0CD-4635-99F0-68C7A5C5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0F69F5F-30BB-4922-A9A1-11EB4CFB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7816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A5032E-7869-4E5E-8244-9F573CBD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3D9A590-9FB0-4C86-9E37-8186301557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4CACB4D-0D09-4A67-834D-7B853F20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64714AB-FFBD-4D12-8E47-EB5917B71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4080658-6BC9-480C-9DF7-86826B9D1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367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BEE4E28-9669-4E9D-8041-108D7A1A6D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F456107-DE43-4B38-ADB6-900116FCC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50C0170-C904-4B95-A54B-3B68AA3CA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8A18372-86D0-4875-A567-903B8D829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132E3F9-94E2-49F1-A43A-43C5760BF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3132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B8904F-139B-46C7-8C92-A67662B29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C0815A-294F-4DA0-BB91-1B8186424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D18A37D-75CF-4A71-BA53-6DD1F5AC9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C7C3A81-4683-4C66-A651-8844C9D23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1148A90-3DFC-4DB1-AC3C-8A0C4CEF3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0577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F1D0A6-4313-48C2-9D3B-DCB56EA1A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457C564-6D00-4E7D-9049-6BF18ABA5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5FF346F-CD75-4895-8B87-650722E28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DC8D85-9E35-4C09-A744-6F178116E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EBB4577-773C-474A-A093-6C24F0735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8853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E7FF81-BEFA-4865-91C2-6A42D527B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4AD750-B07A-4E22-8973-14F3362D08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11D9817-B865-41E7-AFD6-D5A324310A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B2F0F59-6CCD-439E-BA93-EA1CA5539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C757C2E-E4E5-427C-9079-41B6946EB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D2DC9B0-E2E9-435E-A580-A418AB7FD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384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CF811E-D9F8-4980-9709-9F87B6335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6D48A0C-5133-45FF-92DA-D85194F0D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4E94234-1770-40B5-8FCF-02A6CE3A2D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D85D21F-3636-43A9-9D8A-FB93237B1D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B6BE7EE-4CA4-454D-A123-7038C6AAB9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C62A37B-986C-423E-9760-C191EE26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8C908AB-0923-48BA-955D-5331404ED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E161541-7EF3-417F-A181-C12EE2B35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127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65789E-B581-4572-9026-DE3A7FC9B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7525978-E79C-4B74-A610-2B59B6AC8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C725B2A-9306-488A-B044-C25313900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1735898-7A40-486E-A0E3-7D211F3B3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392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20571A2-6B1B-47C1-AE2C-B09C9F7BC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D602E47-6A52-456D-AB13-9B9BBD6CB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47B51B8-DDFD-466C-A1FD-6713ACA86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185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8E4264-B8EE-4A51-82DE-D89748597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CB5A13-133B-4336-BFAD-FA909DC73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D228CCA-4887-4EAF-8EDA-BD7CF968F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BF7E014-7CD2-4448-BE82-30DB7A3F1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24C5038-779B-4B0B-B784-D30E6A574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F096FBB-896F-498E-9046-2A436728B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042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AACAD1-A486-4C14-8D30-A7EABDB80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EC7F1AC-6B84-42B9-8288-19D6A4F77C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B9BE4A8-08D4-41D5-B713-78DBE659E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ED60721-D5FD-4A86-9EA8-1733F9B84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E92D27D-CC7C-4556-A455-174322CA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1345554-89D5-4937-A6EE-0DEFF9FC0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708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E522794-C850-4E2C-9253-8F0032E17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F8DE343-DF4F-4345-9DDD-4D5BB92F7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F5FCB7E-21BA-4F40-98F8-E403FED2EC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D2DA9-595F-461C-9891-0F2E6FAA77ED}" type="datetimeFigureOut">
              <a:rPr lang="pl-PL" smtClean="0"/>
              <a:t>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537D612-89DE-489A-9B59-11C6952F6E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9B27DDD-9ACD-480E-995E-B9F3C4A36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254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E14CA7-B487-42AE-8038-C636E0EB3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2024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959648F-230A-4270-8366-30B9F0E3AE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  <a:t>Wpisane do Rejestru Przedsiębiorców prowadzonego przez Sąd Rejonowy</a:t>
            </a:r>
            <a:b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  <a:t>w Olsztynie VIII Wydział Gospodarczy Krajowego Rejestru Sądowego </a:t>
            </a:r>
            <a:b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  <a:t>pod numerem 0000177342; </a:t>
            </a:r>
          </a:p>
          <a:p>
            <a:pPr algn="just">
              <a:lnSpc>
                <a:spcPct val="90000"/>
              </a:lnSpc>
            </a:pPr>
            <a: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  <a:t>REGON 510492534         NIP 742-15-88- 365         Kapitał zakładowy 3 664 000 zł</a:t>
            </a:r>
          </a:p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EA6CE529-BA3D-4CBD-BA26-EEB1642FC6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95" y="1051015"/>
            <a:ext cx="2934397" cy="216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997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486530" cy="19416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                                 </a:t>
            </a:r>
            <a:r>
              <a:rPr lang="pl-PL" sz="2400" b="1" dirty="0"/>
              <a:t>Wybrane pozycje 				            	Rachunku zysków i strat za lata 2023-2024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40"/>
            <a:ext cx="905522" cy="723678"/>
          </a:xfrm>
          <a:prstGeom prst="rect">
            <a:avLst/>
          </a:prstGeom>
        </p:spPr>
      </p:pic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6F99188E-CC8A-47C5-A1F0-5F588E220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7289949"/>
              </p:ext>
            </p:extLst>
          </p:nvPr>
        </p:nvGraphicFramePr>
        <p:xfrm>
          <a:off x="838199" y="983219"/>
          <a:ext cx="10471952" cy="578947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537840">
                  <a:extLst>
                    <a:ext uri="{9D8B030D-6E8A-4147-A177-3AD203B41FA5}">
                      <a16:colId xmlns:a16="http://schemas.microsoft.com/office/drawing/2014/main" val="1966873415"/>
                    </a:ext>
                  </a:extLst>
                </a:gridCol>
                <a:gridCol w="4225260">
                  <a:extLst>
                    <a:ext uri="{9D8B030D-6E8A-4147-A177-3AD203B41FA5}">
                      <a16:colId xmlns:a16="http://schemas.microsoft.com/office/drawing/2014/main" val="2723209549"/>
                    </a:ext>
                  </a:extLst>
                </a:gridCol>
                <a:gridCol w="2089598">
                  <a:extLst>
                    <a:ext uri="{9D8B030D-6E8A-4147-A177-3AD203B41FA5}">
                      <a16:colId xmlns:a16="http://schemas.microsoft.com/office/drawing/2014/main" val="1289826255"/>
                    </a:ext>
                  </a:extLst>
                </a:gridCol>
                <a:gridCol w="1830794">
                  <a:extLst>
                    <a:ext uri="{9D8B030D-6E8A-4147-A177-3AD203B41FA5}">
                      <a16:colId xmlns:a16="http://schemas.microsoft.com/office/drawing/2014/main" val="2707504004"/>
                    </a:ext>
                  </a:extLst>
                </a:gridCol>
                <a:gridCol w="1788460">
                  <a:extLst>
                    <a:ext uri="{9D8B030D-6E8A-4147-A177-3AD203B41FA5}">
                      <a16:colId xmlns:a16="http://schemas.microsoft.com/office/drawing/2014/main" val="3767313157"/>
                    </a:ext>
                  </a:extLst>
                </a:gridCol>
              </a:tblGrid>
              <a:tr h="606201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L.p.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Wyszczególnienie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2024 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2023 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Wzrost / spadek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885485"/>
                  </a:ext>
                </a:extLst>
              </a:tr>
              <a:tr h="50583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Przychody netto ze sprzedaży i zrównane z nimi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6 350 595,06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5 907 084,67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+ 443 510,39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907072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przychody netto sprzedaży produktów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/>
                        <a:t>6 350 595,06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5 907 084,67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443 510,39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817148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Koszty działalności operacyjnej, w tym: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6 143 593,69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5 509 839,99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+ 633 753,70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939881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amortyzacja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/>
                        <a:t>267 541,93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268 163,06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- 621,13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84624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usługi obce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/>
                        <a:t>299 804,01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285 900,88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13 903,13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788095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wynagrodzenia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/>
                        <a:t>3 229 399,02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2 637 148,52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592 250,50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9143631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Zysk (strata) ze sprzedaży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227 318,96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397 244,68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- 169 925,72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246241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4 .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Pozostałe przychody operacyjne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400 164,17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298 453,95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101 710,22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294906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Pozostałe koszty operacyjne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227318,96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112 689,75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114 629,21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5551048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Zysk (strata) z działalności operacyjnej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379 846,58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583 008,88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- 203 162,30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657251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Przychody finansowe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15 037,38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14 071,77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+ 965,61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281837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Koszty finansowe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319 071,82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239 421,97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+ 79 649,85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207122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Zysk (strata) brutto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75 812,14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357 658,68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- 281 846,54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866478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Zysk (strata) netto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73 006,14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357 162,68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- 284 156,54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385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154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6B4511-3AB5-4F06-912F-3929FF233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35114" cy="1521427"/>
          </a:xfrm>
        </p:spPr>
        <p:txBody>
          <a:bodyPr>
            <a:normAutofit/>
          </a:bodyPr>
          <a:lstStyle/>
          <a:p>
            <a:pPr algn="r"/>
            <a:r>
              <a:rPr lang="pl-PL" dirty="0"/>
              <a:t>			</a:t>
            </a:r>
            <a:r>
              <a:rPr lang="pl-PL" sz="3200" dirty="0">
                <a:latin typeface="+mn-lt"/>
              </a:rPr>
              <a:t>Wyjaśnienia do wybranych pozycji </a:t>
            </a:r>
            <a:br>
              <a:rPr lang="pl-PL" sz="3200" dirty="0">
                <a:latin typeface="+mn-lt"/>
              </a:rPr>
            </a:br>
            <a:r>
              <a:rPr lang="pl-PL" sz="3200" dirty="0">
                <a:latin typeface="+mn-lt"/>
              </a:rPr>
              <a:t>Rachunku zysków i strat za lata 2023 - 2024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B7876C-5FD4-4189-94EB-F57D36C6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834" y="2095130"/>
            <a:ext cx="9999846" cy="450333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l-PL" dirty="0"/>
              <a:t>Koszty działalności operacyjnej</a:t>
            </a:r>
          </a:p>
          <a:p>
            <a:pPr algn="just"/>
            <a:r>
              <a:rPr lang="pl-PL" dirty="0"/>
              <a:t>Wzrost kosztów wynagrodzeń i pochodnych, odprawy emerytalne, dodatki motywacyjne, % wzrost dodatku stażowego</a:t>
            </a:r>
          </a:p>
          <a:p>
            <a:pPr algn="just"/>
            <a:r>
              <a:rPr lang="pl-PL" dirty="0"/>
              <a:t>Wzrost cen materiałów i usług</a:t>
            </a:r>
          </a:p>
          <a:p>
            <a:pPr marL="0" indent="0" algn="r">
              <a:buNone/>
            </a:pPr>
            <a:r>
              <a:rPr lang="pl-PL" dirty="0"/>
              <a:t>Pozostałe przychody operacyjne</a:t>
            </a:r>
          </a:p>
          <a:p>
            <a:pPr algn="just"/>
            <a:r>
              <a:rPr lang="pl-PL" dirty="0"/>
              <a:t>Zwiększone działania na rzecz sprzedaży pozostałych usług</a:t>
            </a:r>
          </a:p>
          <a:p>
            <a:pPr marL="0" indent="0" algn="r">
              <a:buNone/>
            </a:pPr>
            <a:r>
              <a:rPr lang="pl-PL" dirty="0"/>
              <a:t>Koszty finansowe</a:t>
            </a:r>
          </a:p>
          <a:p>
            <a:r>
              <a:rPr lang="pl-PL" dirty="0"/>
              <a:t>Wzrost oprocentowania kredytów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BDD1F16-F9DB-4D3E-9F97-8C9A1EDB0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887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6B4511-3AB5-4F06-912F-3929FF233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35114" cy="1521427"/>
          </a:xfrm>
        </p:spPr>
        <p:txBody>
          <a:bodyPr>
            <a:normAutofit/>
          </a:bodyPr>
          <a:lstStyle/>
          <a:p>
            <a:pPr algn="r"/>
            <a:r>
              <a:rPr lang="pl-PL" dirty="0"/>
              <a:t>			</a:t>
            </a:r>
            <a:r>
              <a:rPr lang="pl-PL" sz="3200" dirty="0">
                <a:latin typeface="+mn-lt"/>
              </a:rPr>
              <a:t>Wyzwania / cele na rok 2025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B7876C-5FD4-4189-94EB-F57D36C6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544" y="1698999"/>
            <a:ext cx="9999846" cy="4793875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pl-PL" dirty="0"/>
          </a:p>
          <a:p>
            <a:pPr marL="514350" indent="-514350" algn="just">
              <a:buAutoNum type="arabicPeriod"/>
            </a:pPr>
            <a:r>
              <a:rPr lang="pl-PL" dirty="0"/>
              <a:t>Dalsze przeprowadzenie planu naprawczego w celu zwiększenia nadwyżek w tym zwiększenia stawek czynszu na pokrycie spłat rat kapitałowych zadłużenia (wskazania BGK).</a:t>
            </a:r>
          </a:p>
          <a:p>
            <a:pPr marL="514350" indent="-514350" algn="just">
              <a:buAutoNum type="arabicPeriod"/>
            </a:pPr>
            <a:r>
              <a:rPr lang="pl-PL" dirty="0"/>
              <a:t>Zysk z działalności Spółki.</a:t>
            </a:r>
          </a:p>
          <a:p>
            <a:pPr marL="514350" indent="-514350" algn="just">
              <a:buAutoNum type="arabicPeriod"/>
            </a:pPr>
            <a:r>
              <a:rPr lang="pl-PL" dirty="0"/>
              <a:t>Zwiększenie zasobu mieszkaniowego Spółki.</a:t>
            </a:r>
          </a:p>
          <a:p>
            <a:pPr marL="514350" indent="-514350" algn="just">
              <a:buAutoNum type="arabicPeriod"/>
            </a:pPr>
            <a:r>
              <a:rPr lang="pl-PL" dirty="0"/>
              <a:t>Zmiana wizerunku miasta poprzez remonty budynków Spółki.</a:t>
            </a:r>
          </a:p>
          <a:p>
            <a:pPr marL="514350" indent="-514350" algn="just">
              <a:buAutoNum type="arabicPeriod"/>
            </a:pPr>
            <a:r>
              <a:rPr lang="pl-PL" dirty="0"/>
              <a:t>Poprawa stanu zieleni na terenach Spółki.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BDD1F16-F9DB-4D3E-9F97-8C9A1EDB0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057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6B4511-3AB5-4F06-912F-3929FF233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35114" cy="1521427"/>
          </a:xfrm>
        </p:spPr>
        <p:txBody>
          <a:bodyPr>
            <a:normAutofit/>
          </a:bodyPr>
          <a:lstStyle/>
          <a:p>
            <a:pPr algn="r"/>
            <a:r>
              <a:rPr lang="pl-PL" dirty="0"/>
              <a:t>			</a:t>
            </a:r>
            <a:endParaRPr lang="pl-PL" sz="32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B7876C-5FD4-4189-94EB-F57D36C6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544" y="2065898"/>
            <a:ext cx="9999846" cy="40265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Dziękuję za uwagę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BDD1F16-F9DB-4D3E-9F97-8C9A1EDB0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8" y="259538"/>
            <a:ext cx="3815561" cy="281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99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6B4511-3AB5-4F06-912F-3929FF233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			</a:t>
            </a:r>
            <a:r>
              <a:rPr lang="pl-PL" dirty="0">
                <a:latin typeface="+mn-lt"/>
              </a:rPr>
              <a:t>Podstawowy zakres działalności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B7876C-5FD4-4189-94EB-F57D36C6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4817"/>
            <a:ext cx="10515600" cy="3732146"/>
          </a:xfrm>
        </p:spPr>
        <p:txBody>
          <a:bodyPr>
            <a:normAutofit/>
          </a:bodyPr>
          <a:lstStyle/>
          <a:p>
            <a:r>
              <a:rPr lang="pl-PL" dirty="0"/>
              <a:t>wynajem lokali własnych	</a:t>
            </a:r>
          </a:p>
          <a:p>
            <a:r>
              <a:rPr lang="pl-PL" dirty="0"/>
              <a:t>zarządzanie nieruchomościami na zlecenie </a:t>
            </a:r>
          </a:p>
          <a:p>
            <a:pPr marL="0" indent="0">
              <a:buNone/>
            </a:pPr>
            <a:r>
              <a:rPr lang="pl-PL" dirty="0"/>
              <a:t> (wspólnoty mieszkaniowe, zasoby mieszkalne Gminy Miejskiej Kętrzyn)</a:t>
            </a:r>
          </a:p>
          <a:p>
            <a:r>
              <a:rPr lang="pl-PL" dirty="0"/>
              <a:t>świadczenie usług w zakresie utrzymania czystości</a:t>
            </a:r>
          </a:p>
          <a:p>
            <a:r>
              <a:rPr lang="pl-PL" dirty="0"/>
              <a:t>świadczenie usług w zakresie bieżącej konserwacji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BDD1F16-F9DB-4D3E-9F97-8C9A1EDB0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70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Kapitał własny</a:t>
            </a: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22063DFC-463D-4147-B2F5-601412FC5F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747861"/>
              </p:ext>
            </p:extLst>
          </p:nvPr>
        </p:nvGraphicFramePr>
        <p:xfrm>
          <a:off x="900344" y="2340530"/>
          <a:ext cx="10515600" cy="29667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33148">
                  <a:extLst>
                    <a:ext uri="{9D8B030D-6E8A-4147-A177-3AD203B41FA5}">
                      <a16:colId xmlns:a16="http://schemas.microsoft.com/office/drawing/2014/main" val="2595934350"/>
                    </a:ext>
                  </a:extLst>
                </a:gridCol>
                <a:gridCol w="3473092">
                  <a:extLst>
                    <a:ext uri="{9D8B030D-6E8A-4147-A177-3AD203B41FA5}">
                      <a16:colId xmlns:a16="http://schemas.microsoft.com/office/drawing/2014/main" val="130606333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6069834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94758216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7056574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L.p.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Wyszczególnienie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2023 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2024 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Zmiana (+/-)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920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Kapitał podstawowy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3 664 000,00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3 664 000,00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373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Kapitał zapasowy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1 155 528,48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1 512 691,16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+ 357 162,68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3956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Kapitał z aktualizacji wyceny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704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Kapitał rezerwowy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623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Zysk (strata) z lat ubiegłych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1 405 531,89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1 405 531,89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814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Zysk (strata) netto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357 162,68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73 006,14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- 284 156,54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35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Razem: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6 582 223,05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6 655 229,19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+ 73 006,14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299199"/>
                  </a:ext>
                </a:extLst>
              </a:tr>
            </a:tbl>
          </a:graphicData>
        </a:graphic>
      </p:graphicFrame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217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Wynik finansowy 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963CF85E-FD2B-40DD-AD7F-7EEA7A98FB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7452333"/>
              </p:ext>
            </p:extLst>
          </p:nvPr>
        </p:nvGraphicFramePr>
        <p:xfrm>
          <a:off x="838200" y="2713392"/>
          <a:ext cx="10515600" cy="21234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9277975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62495617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82497315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765562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Przychody ogółem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Koszty ogółem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Wynik finansowy (zysk/strata netto)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1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6 765 796,61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6 692 790,47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+ 73 006,14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918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6 219 610,39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5 862 447,71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+ 357 162,68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556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5 479 827,16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5 396 127,27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+ 83 699,89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103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5 065 022,12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4 812 914,74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+ 241 514,38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55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017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Zatrudnienie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  <p:graphicFrame>
        <p:nvGraphicFramePr>
          <p:cNvPr id="5" name="Tabela 6">
            <a:extLst>
              <a:ext uri="{FF2B5EF4-FFF2-40B4-BE49-F238E27FC236}">
                <a16:creationId xmlns:a16="http://schemas.microsoft.com/office/drawing/2014/main" id="{A99CF442-BCA2-42C1-B102-BA1680C324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3078250"/>
              </p:ext>
            </p:extLst>
          </p:nvPr>
        </p:nvGraphicFramePr>
        <p:xfrm>
          <a:off x="829377" y="2576396"/>
          <a:ext cx="10515597" cy="1483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863795455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13467598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370068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Stan na koniec grudnia roku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Liczba w etatach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Wzrost/Spadek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402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58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52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361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218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Inwestycje/projekty   						zrealizowane w roku 2024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6F99188E-CC8A-47C5-A1F0-5F588E220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731671"/>
              </p:ext>
            </p:extLst>
          </p:nvPr>
        </p:nvGraphicFramePr>
        <p:xfrm>
          <a:off x="968899" y="1864259"/>
          <a:ext cx="10515600" cy="45415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681121">
                  <a:extLst>
                    <a:ext uri="{9D8B030D-6E8A-4147-A177-3AD203B41FA5}">
                      <a16:colId xmlns:a16="http://schemas.microsoft.com/office/drawing/2014/main" val="1966873415"/>
                    </a:ext>
                  </a:extLst>
                </a:gridCol>
                <a:gridCol w="2824079">
                  <a:extLst>
                    <a:ext uri="{9D8B030D-6E8A-4147-A177-3AD203B41FA5}">
                      <a16:colId xmlns:a16="http://schemas.microsoft.com/office/drawing/2014/main" val="2723209549"/>
                    </a:ext>
                  </a:extLst>
                </a:gridCol>
                <a:gridCol w="1511834">
                  <a:extLst>
                    <a:ext uri="{9D8B030D-6E8A-4147-A177-3AD203B41FA5}">
                      <a16:colId xmlns:a16="http://schemas.microsoft.com/office/drawing/2014/main" val="1289826255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707504004"/>
                    </a:ext>
                  </a:extLst>
                </a:gridCol>
                <a:gridCol w="2298166">
                  <a:extLst>
                    <a:ext uri="{9D8B030D-6E8A-4147-A177-3AD203B41FA5}">
                      <a16:colId xmlns:a16="http://schemas.microsoft.com/office/drawing/2014/main" val="376731315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595846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L.p.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inwestycji/projektu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Wartość inwestycji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Koszt realizacji inwestycji poniesiony w roku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Źródło finansowania (własne Spółki/kredyt bankowy/dofinansowanie itp.)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Uwagi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885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Budynek wielorodzinny z lokalami usługowymi przy ul. Sikorskiego - </a:t>
                      </a:r>
                      <a:r>
                        <a:rPr lang="pl-PL" b="1" dirty="0"/>
                        <a:t>rezygnacja z inwestycji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8 028 500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Kredyt/partycypacja/własne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Koszt inwestycji przekracza przychód </a:t>
                      </a:r>
                      <a:br>
                        <a:rPr lang="pl-PL" sz="1200" dirty="0"/>
                      </a:br>
                      <a:r>
                        <a:rPr lang="pl-PL" sz="1200" dirty="0"/>
                        <a:t>z najmu.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907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Garaże w zabudowie szeregowej przy ulicy Jaśminowej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solidFill>
                            <a:schemeClr val="tx1"/>
                          </a:solidFill>
                        </a:rPr>
                        <a:t>9 576 000 </a:t>
                      </a:r>
                    </a:p>
                    <a:p>
                      <a:r>
                        <a:rPr lang="pl-PL">
                          <a:solidFill>
                            <a:schemeClr val="tx1"/>
                          </a:solidFill>
                        </a:rPr>
                        <a:t>(PFU listopad 2022)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50 500,00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Kredyt/partycypacja/własne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Postępowanie zwieszone.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644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Remont budynku biurowego Traugutta 27 (zabytek)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700 000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Środki własne/Bezzwrotne dofinansowanie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Wniosek o przyznanie dotacji ze środków Samorządu Województwa Warmińsko-Mazurskiego (</a:t>
                      </a:r>
                      <a:r>
                        <a:rPr lang="pl-PL" sz="12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 przyznano dotacji).</a:t>
                      </a:r>
                    </a:p>
                    <a:p>
                      <a:endParaRPr lang="pl-PL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332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085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Zobowiązania i należności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6F99188E-CC8A-47C5-A1F0-5F588E220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5901178"/>
              </p:ext>
            </p:extLst>
          </p:nvPr>
        </p:nvGraphicFramePr>
        <p:xfrm>
          <a:off x="838200" y="2066256"/>
          <a:ext cx="10515600" cy="363915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15728">
                  <a:extLst>
                    <a:ext uri="{9D8B030D-6E8A-4147-A177-3AD203B41FA5}">
                      <a16:colId xmlns:a16="http://schemas.microsoft.com/office/drawing/2014/main" val="1966873415"/>
                    </a:ext>
                  </a:extLst>
                </a:gridCol>
                <a:gridCol w="3090512">
                  <a:extLst>
                    <a:ext uri="{9D8B030D-6E8A-4147-A177-3AD203B41FA5}">
                      <a16:colId xmlns:a16="http://schemas.microsoft.com/office/drawing/2014/main" val="27232095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8982625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70750400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767313157"/>
                    </a:ext>
                  </a:extLst>
                </a:gridCol>
              </a:tblGrid>
              <a:tr h="610985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L.p.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Wyszczególnienie (kredyt, pożyczka, leasing)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Kwota pierwotna zobowiązania (zgodnie z umową)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Stan na dzień </a:t>
                      </a:r>
                    </a:p>
                    <a:p>
                      <a:pPr algn="ctr"/>
                      <a:r>
                        <a:rPr lang="pl-PL" sz="1200" dirty="0"/>
                        <a:t>1 stycznia 2024 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Stan na dzień </a:t>
                      </a:r>
                    </a:p>
                    <a:p>
                      <a:pPr algn="ctr"/>
                      <a:r>
                        <a:rPr lang="pl-PL" sz="1200" dirty="0"/>
                        <a:t>31 grudnia 2024 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885485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Poznańska 21B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803 500,00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518 538,29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477 979,33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907072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Klonowa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1 670 000,00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1 372 112,87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1 309 626,35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817148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Klonowa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2 786 710,00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2 163 352,05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2 066 661,36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99499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Klonowa 6A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1 983 000,00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1 487 201,21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1 424 859,00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575622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Jaśminowa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3 435 000,00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1 787 512,64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1 635 304,06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276367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Sikorskiego 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2 055 000,00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509 261,09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368 598,32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140725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Poznańska 23B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1 882 000,00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447 654,91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316 929,89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2585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Jaśminowa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2 166 000,00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1 291 819,83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1 196 143,76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508929"/>
                  </a:ext>
                </a:extLst>
              </a:tr>
              <a:tr h="333231">
                <a:tc gridSpan="2"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Razem: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17 156 210,00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9 577 452,89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8 796 102,07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706617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8D39E950-D44B-479A-8597-C0FBECD24511}"/>
              </a:ext>
            </a:extLst>
          </p:cNvPr>
          <p:cNvSpPr txBox="1"/>
          <p:nvPr/>
        </p:nvSpPr>
        <p:spPr>
          <a:xfrm>
            <a:off x="4424507" y="1688613"/>
            <a:ext cx="206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u="sng" dirty="0"/>
              <a:t>Zobowiązania</a:t>
            </a:r>
          </a:p>
        </p:txBody>
      </p:sp>
    </p:spTree>
    <p:extLst>
      <p:ext uri="{BB962C8B-B14F-4D97-AF65-F5344CB8AC3E}">
        <p14:creationId xmlns:p14="http://schemas.microsoft.com/office/powerpoint/2010/main" val="2701136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Zobowiązania i należności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6F99188E-CC8A-47C5-A1F0-5F588E220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9588936"/>
              </p:ext>
            </p:extLst>
          </p:nvPr>
        </p:nvGraphicFramePr>
        <p:xfrm>
          <a:off x="838200" y="3022487"/>
          <a:ext cx="10515600" cy="1430511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115728">
                  <a:extLst>
                    <a:ext uri="{9D8B030D-6E8A-4147-A177-3AD203B41FA5}">
                      <a16:colId xmlns:a16="http://schemas.microsoft.com/office/drawing/2014/main" val="1966873415"/>
                    </a:ext>
                  </a:extLst>
                </a:gridCol>
                <a:gridCol w="3090512">
                  <a:extLst>
                    <a:ext uri="{9D8B030D-6E8A-4147-A177-3AD203B41FA5}">
                      <a16:colId xmlns:a16="http://schemas.microsoft.com/office/drawing/2014/main" val="27232095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8982625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70750400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767313157"/>
                    </a:ext>
                  </a:extLst>
                </a:gridCol>
              </a:tblGrid>
              <a:tr h="610985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L.p.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Wyszczególnienie (kredyt, pożyczka, leasing)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Kwota pierwotna zobowiązania (zgodnie z umową)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Stan na dzień </a:t>
                      </a:r>
                    </a:p>
                    <a:p>
                      <a:pPr algn="ctr"/>
                      <a:r>
                        <a:rPr lang="pl-PL" sz="1200" dirty="0"/>
                        <a:t>1 stycznia 2024 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Stan na dzień </a:t>
                      </a:r>
                    </a:p>
                    <a:p>
                      <a:pPr algn="ctr"/>
                      <a:r>
                        <a:rPr lang="pl-PL" sz="1200" dirty="0"/>
                        <a:t>31 grudnia 2024 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885485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Z tytułu dostaw i usług</a:t>
                      </a:r>
                      <a:br>
                        <a:rPr lang="pl-PL" sz="1200" dirty="0"/>
                      </a:br>
                      <a:r>
                        <a:rPr lang="pl-PL" sz="1200" dirty="0"/>
                        <a:t>o okresie spłaty do 12 miesięcy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79 396,01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109 892,42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907072"/>
                  </a:ext>
                </a:extLst>
              </a:tr>
              <a:tr h="333231">
                <a:tc gridSpan="2"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Razem: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79 396,01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109 892,42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706617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8D39E950-D44B-479A-8597-C0FBECD24511}"/>
              </a:ext>
            </a:extLst>
          </p:cNvPr>
          <p:cNvSpPr txBox="1"/>
          <p:nvPr/>
        </p:nvSpPr>
        <p:spPr>
          <a:xfrm>
            <a:off x="4939412" y="2389949"/>
            <a:ext cx="206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u="sng" dirty="0"/>
              <a:t>Należności</a:t>
            </a:r>
          </a:p>
        </p:txBody>
      </p:sp>
    </p:spTree>
    <p:extLst>
      <p:ext uri="{BB962C8B-B14F-4D97-AF65-F5344CB8AC3E}">
        <p14:creationId xmlns:p14="http://schemas.microsoft.com/office/powerpoint/2010/main" val="377120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6B4511-3AB5-4F06-912F-3929FF233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			</a:t>
            </a:r>
            <a:r>
              <a:rPr lang="pl-PL" dirty="0">
                <a:latin typeface="+mn-lt"/>
              </a:rPr>
              <a:t>Działalność Spółki w roku 2024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B7876C-5FD4-4189-94EB-F57D36C6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8939"/>
            <a:ext cx="10515600" cy="2097594"/>
          </a:xfrm>
        </p:spPr>
        <p:txBody>
          <a:bodyPr>
            <a:normAutofit/>
          </a:bodyPr>
          <a:lstStyle/>
          <a:p>
            <a:r>
              <a:rPr lang="pl-PL" dirty="0"/>
              <a:t>wynajem własnych lokali mieszkalnych i pomieszczeń garażowych,</a:t>
            </a:r>
          </a:p>
          <a:p>
            <a:r>
              <a:rPr lang="pl-PL" dirty="0"/>
              <a:t>zarządzanie nieruchomościami na zlecenie – pozyskanie 8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/>
              <a:t>nowych wspólnot mieszkaniowych,</a:t>
            </a:r>
          </a:p>
          <a:p>
            <a:r>
              <a:rPr lang="pl-PL" dirty="0"/>
              <a:t>świadczenie usług w zakresie porządkowym oraz bieżącej konserwacji,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BDD1F16-F9DB-4D3E-9F97-8C9A1EDB0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1524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Wielkomiejski</Template>
  <TotalTime>1851</TotalTime>
  <Words>975</Words>
  <Application>Microsoft Office PowerPoint</Application>
  <PresentationFormat>Panoramiczny</PresentationFormat>
  <Paragraphs>277</Paragraphs>
  <Slides>13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Motyw pakietu Office</vt:lpstr>
      <vt:lpstr>2024</vt:lpstr>
      <vt:lpstr>   Podstawowy zakres działalności</vt:lpstr>
      <vt:lpstr>                                 Kapitał własny</vt:lpstr>
      <vt:lpstr>                                 Wynik finansowy </vt:lpstr>
      <vt:lpstr>                                 Zatrudnienie</vt:lpstr>
      <vt:lpstr>                                 Inwestycje/projekty         zrealizowane w roku 2024</vt:lpstr>
      <vt:lpstr>                                 Zobowiązania i należności</vt:lpstr>
      <vt:lpstr>                                 Zobowiązania i należności</vt:lpstr>
      <vt:lpstr>   Działalność Spółki w roku 2024</vt:lpstr>
      <vt:lpstr>                                 Wybrane pozycje                  Rachunku zysków i strat za lata 2023-2024</vt:lpstr>
      <vt:lpstr>   Wyjaśnienia do wybranych pozycji  Rachunku zysków i strat za lata 2023 - 2024</vt:lpstr>
      <vt:lpstr>   Wyzwania / cele na rok 2025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</dc:title>
  <dc:creator>E.Hryniewicz</dc:creator>
  <cp:lastModifiedBy>ehryniewicz</cp:lastModifiedBy>
  <cp:revision>19</cp:revision>
  <dcterms:created xsi:type="dcterms:W3CDTF">2022-04-13T09:36:40Z</dcterms:created>
  <dcterms:modified xsi:type="dcterms:W3CDTF">2025-04-04T11:00:23Z</dcterms:modified>
</cp:coreProperties>
</file>