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81" r:id="rId7"/>
    <p:sldId id="277" r:id="rId8"/>
    <p:sldId id="261" r:id="rId9"/>
    <p:sldId id="263" r:id="rId10"/>
    <p:sldId id="262" r:id="rId11"/>
    <p:sldId id="264" r:id="rId12"/>
    <p:sldId id="265" r:id="rId13"/>
    <p:sldId id="266" r:id="rId14"/>
    <p:sldId id="278" r:id="rId15"/>
    <p:sldId id="280" r:id="rId16"/>
    <p:sldId id="267" r:id="rId17"/>
    <p:sldId id="274" r:id="rId18"/>
    <p:sldId id="268" r:id="rId19"/>
    <p:sldId id="276" r:id="rId20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07695E04-162A-485F-949E-083686463287}" type="datetimeFigureOut">
              <a:rPr lang="pl-PL" smtClean="0"/>
              <a:t>18.02.2026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3DED84E-AFF8-446D-990D-FF89E27596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0117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368431" y="2128058"/>
            <a:ext cx="9633857" cy="2701206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/>
              <a:t>Sprawozdanie z działalności </a:t>
            </a:r>
            <a:br>
              <a:rPr lang="pl-PL" b="1" dirty="0" smtClean="0"/>
            </a:br>
            <a:r>
              <a:rPr lang="pl-PL" b="1" dirty="0" smtClean="0"/>
              <a:t>Ochotniczej Straży Pożarnej w Kętrzynie za rok 2025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70207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1753"/>
          </a:xfrm>
        </p:spPr>
        <p:txBody>
          <a:bodyPr/>
          <a:lstStyle/>
          <a:p>
            <a:pPr algn="ctr"/>
            <a:r>
              <a:rPr lang="pl-PL" b="1" dirty="0" smtClean="0"/>
              <a:t>Pozyskiwanie środków rzeczowych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853739"/>
            <a:ext cx="8596668" cy="41979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dirty="0" smtClean="0"/>
              <a:t>Fundacja Muszkieterów za pośrednictwem Bricomarche przekazało:</a:t>
            </a:r>
          </a:p>
          <a:p>
            <a:pPr marL="742950" lvl="2" indent="-342900"/>
            <a:r>
              <a:rPr lang="pl-PL" sz="1800" dirty="0" smtClean="0"/>
              <a:t>Odzież termiczną i trudnopalną – 5 </a:t>
            </a:r>
            <a:r>
              <a:rPr lang="pl-PL" sz="1800" dirty="0" err="1" smtClean="0"/>
              <a:t>kpl</a:t>
            </a:r>
            <a:r>
              <a:rPr lang="pl-PL" sz="1800" dirty="0" smtClean="0"/>
              <a:t>.;</a:t>
            </a:r>
            <a:endParaRPr lang="pl-PL" sz="1800" dirty="0"/>
          </a:p>
          <a:p>
            <a:pPr marL="742950" lvl="2" indent="-342900"/>
            <a:r>
              <a:rPr lang="pl-PL" sz="1800" dirty="0" smtClean="0"/>
              <a:t>Rękawice techniczne – 5 par;</a:t>
            </a:r>
          </a:p>
          <a:p>
            <a:pPr marL="742950" lvl="2" indent="-342900"/>
            <a:r>
              <a:rPr lang="pl-PL" sz="1800" dirty="0" smtClean="0"/>
              <a:t>Gumowe buty specjalne – 5 par.</a:t>
            </a:r>
          </a:p>
          <a:p>
            <a:pPr marL="0" lvl="1" indent="0">
              <a:buNone/>
            </a:pPr>
            <a:endParaRPr lang="pl-PL" sz="1800" dirty="0" smtClean="0"/>
          </a:p>
          <a:p>
            <a:pPr marL="0" lvl="1" indent="0">
              <a:buNone/>
            </a:pPr>
            <a:r>
              <a:rPr lang="pl-PL" sz="1800" dirty="0" smtClean="0"/>
              <a:t>W ramach Projektu </a:t>
            </a:r>
            <a:r>
              <a:rPr lang="pl-PL" sz="1800" b="1" i="1" dirty="0" smtClean="0"/>
              <a:t>OSP na Straży Środowiska </a:t>
            </a:r>
            <a:r>
              <a:rPr lang="pl-PL" sz="1800" dirty="0" smtClean="0"/>
              <a:t>przekazano:</a:t>
            </a:r>
            <a:endParaRPr lang="pl-PL" sz="1800" dirty="0"/>
          </a:p>
          <a:p>
            <a:pPr marL="742950" lvl="2" indent="-342900"/>
            <a:r>
              <a:rPr lang="pl-PL" sz="1800" dirty="0" smtClean="0"/>
              <a:t>Węże pożarnicze – 16 szt.;</a:t>
            </a:r>
          </a:p>
          <a:p>
            <a:pPr marL="742950" lvl="2" indent="-342900"/>
            <a:r>
              <a:rPr lang="pl-PL" sz="1800" dirty="0" smtClean="0"/>
              <a:t>Lekkie hełmy strażackie – 9 szt.;</a:t>
            </a:r>
          </a:p>
          <a:p>
            <a:pPr marL="742950" lvl="2" indent="-342900"/>
            <a:r>
              <a:rPr lang="pl-PL" sz="1800" dirty="0" smtClean="0"/>
              <a:t>Rękawice techniczne FHR 012 – 14 par;</a:t>
            </a:r>
          </a:p>
          <a:p>
            <a:pPr marL="742950" lvl="2" indent="-342900"/>
            <a:r>
              <a:rPr lang="pl-PL" sz="1800" dirty="0" smtClean="0"/>
              <a:t>Rękawice strażackie FHR 001 – 5 par.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53168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283028"/>
            <a:ext cx="8596668" cy="762000"/>
          </a:xfrm>
        </p:spPr>
        <p:txBody>
          <a:bodyPr/>
          <a:lstStyle/>
          <a:p>
            <a:pPr algn="ctr"/>
            <a:r>
              <a:rPr lang="pl-PL" b="1" dirty="0" smtClean="0"/>
              <a:t>Akcje i działania w 2025 roku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045029"/>
            <a:ext cx="8596668" cy="4996334"/>
          </a:xfrm>
        </p:spPr>
        <p:txBody>
          <a:bodyPr/>
          <a:lstStyle/>
          <a:p>
            <a:pPr marL="0" lvl="0" indent="0">
              <a:buNone/>
            </a:pPr>
            <a:r>
              <a:rPr lang="pl-PL" sz="2000" dirty="0" smtClean="0"/>
              <a:t>Działania Jednostki Operacyjno-Technicznej w </a:t>
            </a:r>
            <a:r>
              <a:rPr lang="pl-PL" sz="2000" dirty="0"/>
              <a:t>roku </a:t>
            </a:r>
            <a:r>
              <a:rPr lang="pl-PL" sz="2000" dirty="0" smtClean="0"/>
              <a:t>2025: </a:t>
            </a:r>
            <a:endParaRPr lang="pl-PL" sz="2000" dirty="0"/>
          </a:p>
          <a:p>
            <a:pPr marL="742950" lvl="2" indent="-342900"/>
            <a:r>
              <a:rPr lang="pl-PL" sz="2000" dirty="0" smtClean="0"/>
              <a:t>Gaszenie </a:t>
            </a:r>
            <a:r>
              <a:rPr lang="pl-PL" sz="2000" dirty="0"/>
              <a:t>pożarów – 7</a:t>
            </a:r>
            <a:r>
              <a:rPr lang="pl-PL" sz="2000" dirty="0" smtClean="0"/>
              <a:t> </a:t>
            </a:r>
            <a:endParaRPr lang="pl-PL" sz="2000" dirty="0"/>
          </a:p>
          <a:p>
            <a:pPr marL="742950" lvl="2" indent="-342900"/>
            <a:r>
              <a:rPr lang="pl-PL" sz="2000" dirty="0" smtClean="0"/>
              <a:t>Likwidacja </a:t>
            </a:r>
            <a:r>
              <a:rPr lang="pl-PL" sz="2000" dirty="0"/>
              <a:t>miejscowych zagrożeń - </a:t>
            </a:r>
            <a:r>
              <a:rPr lang="pl-PL" sz="2000" dirty="0" smtClean="0"/>
              <a:t>14</a:t>
            </a:r>
            <a:endParaRPr lang="pl-PL" sz="2000" dirty="0"/>
          </a:p>
          <a:p>
            <a:pPr marL="742950" lvl="2" indent="-342900"/>
            <a:r>
              <a:rPr lang="pl-PL" sz="2000" dirty="0"/>
              <a:t>A</a:t>
            </a:r>
            <a:r>
              <a:rPr lang="pl-PL" sz="2000" dirty="0" smtClean="0"/>
              <a:t>larmy </a:t>
            </a:r>
            <a:r>
              <a:rPr lang="pl-PL" sz="2000" dirty="0"/>
              <a:t>fałszywe </a:t>
            </a:r>
            <a:r>
              <a:rPr lang="pl-PL" sz="2000" dirty="0" smtClean="0"/>
              <a:t>– 12</a:t>
            </a:r>
          </a:p>
          <a:p>
            <a:pPr marL="742950" lvl="2" indent="-342900"/>
            <a:r>
              <a:rPr lang="pl-PL" sz="2000" dirty="0" smtClean="0"/>
              <a:t>Wyjazdy gospodarcze - 36</a:t>
            </a:r>
            <a:endParaRPr lang="pl-PL" sz="2000" dirty="0"/>
          </a:p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904" y="1636376"/>
            <a:ext cx="2956098" cy="39414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90" y="3323101"/>
            <a:ext cx="4832466" cy="271826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2791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9021" y="293717"/>
            <a:ext cx="8596668" cy="696686"/>
          </a:xfrm>
        </p:spPr>
        <p:txBody>
          <a:bodyPr/>
          <a:lstStyle/>
          <a:p>
            <a:pPr algn="ctr"/>
            <a:r>
              <a:rPr lang="pl-PL" b="1" dirty="0"/>
              <a:t>Szkolenia i ćwiczenia OSP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5028" y="1099656"/>
            <a:ext cx="7693582" cy="37146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l-PL" sz="2000" dirty="0"/>
              <a:t>Celem szkoleń i ćwiczeń jest podnoszenie poziomu wyszkolenia oraz zapoznanie się z obsługą sprzętu będącego na wyposażeniu jednostki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w </a:t>
            </a:r>
            <a:r>
              <a:rPr lang="pl-PL" sz="2000" dirty="0"/>
              <a:t>stopniu umożliwiającym podjęcie samodzielnych działań.</a:t>
            </a:r>
          </a:p>
          <a:p>
            <a:pPr algn="just"/>
            <a:r>
              <a:rPr lang="pl-PL" sz="2000" dirty="0" smtClean="0"/>
              <a:t>Ćwiczenia organizowane </a:t>
            </a:r>
            <a:r>
              <a:rPr lang="pl-PL" sz="2000" dirty="0"/>
              <a:t>przez Komendę Powiatową Państwowej Straży Pożarnej w Kętrzynie w miejscowości </a:t>
            </a:r>
            <a:r>
              <a:rPr lang="pl-PL" sz="2000" dirty="0" err="1" smtClean="0"/>
              <a:t>Gierłoż</a:t>
            </a:r>
            <a:r>
              <a:rPr lang="pl-PL" sz="2000" dirty="0" smtClean="0"/>
              <a:t> </a:t>
            </a:r>
            <a:r>
              <a:rPr lang="pl-PL" sz="2000" dirty="0" smtClean="0"/>
              <a:t>– </a:t>
            </a:r>
            <a:r>
              <a:rPr lang="pl-PL" sz="2000" dirty="0" smtClean="0"/>
              <a:t>doskonalenie </a:t>
            </a:r>
            <a:r>
              <a:rPr lang="pl-PL" sz="2000" dirty="0"/>
              <a:t>umiejętności w zakresie dostarczania wody na duże odległości podczas pożarów </a:t>
            </a:r>
            <a:r>
              <a:rPr lang="pl-PL" sz="2000" dirty="0" smtClean="0"/>
              <a:t>lasów;</a:t>
            </a:r>
          </a:p>
          <a:p>
            <a:pPr algn="just"/>
            <a:r>
              <a:rPr lang="pl-PL" sz="2000" dirty="0" smtClean="0"/>
              <a:t>Ćwiczenia organizowane przez Naczelnika OSP w Kętrzynie;</a:t>
            </a:r>
            <a:endParaRPr lang="pl-PL" sz="2000" dirty="0" smtClean="0"/>
          </a:p>
          <a:p>
            <a:pPr algn="just"/>
            <a:r>
              <a:rPr lang="pl-PL" sz="2000" dirty="0"/>
              <a:t>Próbna ewakuacja i rozpoznanie </a:t>
            </a:r>
            <a:r>
              <a:rPr lang="pl-PL" sz="2000" dirty="0" smtClean="0"/>
              <a:t>obiektu</a:t>
            </a:r>
            <a:r>
              <a:rPr lang="pl-PL" sz="2000" dirty="0" smtClean="0"/>
              <a:t>- </a:t>
            </a:r>
            <a:r>
              <a:rPr lang="pl-PL" sz="2000" dirty="0" smtClean="0"/>
              <a:t>Miejskie Przedszkole „</a:t>
            </a:r>
            <a:r>
              <a:rPr lang="pl-PL" sz="2000" i="1" dirty="0" smtClean="0"/>
              <a:t>Malinka</a:t>
            </a:r>
            <a:r>
              <a:rPr lang="pl-PL" sz="2000" dirty="0" smtClean="0"/>
              <a:t>„;</a:t>
            </a:r>
            <a:endParaRPr lang="pl-PL" sz="2000" dirty="0" smtClean="0"/>
          </a:p>
          <a:p>
            <a:pPr algn="just"/>
            <a:r>
              <a:rPr lang="pl-PL" sz="2000" dirty="0" smtClean="0"/>
              <a:t>Próbna ewakuacja i rozpoznanie obiektu – Urząd Miasta w </a:t>
            </a:r>
            <a:r>
              <a:rPr lang="pl-PL" sz="2000" dirty="0" smtClean="0"/>
              <a:t>Kętrzynie;</a:t>
            </a:r>
            <a:endParaRPr lang="pl-PL" sz="2000" dirty="0"/>
          </a:p>
          <a:p>
            <a:pPr marL="0" indent="0" algn="just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858" y="4347556"/>
            <a:ext cx="3380509" cy="223731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3266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478" y="76102"/>
            <a:ext cx="9942022" cy="1012866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Działalność OSP – </a:t>
            </a:r>
            <a:br>
              <a:rPr lang="pl-PL" b="1" dirty="0" smtClean="0"/>
            </a:br>
            <a:r>
              <a:rPr lang="pl-PL" b="1" dirty="0" smtClean="0"/>
              <a:t>„Czujka dymu pod każdą strzechą”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5903" y="1175065"/>
            <a:ext cx="8884227" cy="500129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000" dirty="0" smtClean="0"/>
              <a:t>Rozporządzenie opublikowane w Dzienniku Ustaw 22 listopada 2024 r. </a:t>
            </a:r>
            <a:r>
              <a:rPr lang="pl-PL" sz="2000" dirty="0" smtClean="0"/>
              <a:t>nakłada obowiązek </a:t>
            </a:r>
            <a:r>
              <a:rPr lang="pl-PL" sz="2000" dirty="0"/>
              <a:t>wyposażenia pomieszczeń mieszkalnych, </a:t>
            </a:r>
            <a:r>
              <a:rPr lang="pl-PL" sz="2000" dirty="0" smtClean="0"/>
              <a:t>w </a:t>
            </a:r>
            <a:r>
              <a:rPr lang="pl-PL" sz="2000" dirty="0"/>
              <a:t>których odbywa się proces spalania paliwa stałego, ciekłego lub gazowego, </a:t>
            </a:r>
            <a:r>
              <a:rPr lang="pl-PL" sz="2000" dirty="0" smtClean="0"/>
              <a:t>w </a:t>
            </a:r>
            <a:r>
              <a:rPr lang="pl-PL" sz="2000" dirty="0"/>
              <a:t>co najmniej jedną autonomiczną czujkę dymu.</a:t>
            </a:r>
            <a:r>
              <a:rPr lang="pl-PL" sz="2000" b="1" dirty="0"/>
              <a:t> </a:t>
            </a:r>
            <a:endParaRPr lang="pl-PL" sz="2000" dirty="0" smtClean="0"/>
          </a:p>
          <a:p>
            <a:pPr algn="just"/>
            <a:r>
              <a:rPr lang="pl-PL" sz="2000" dirty="0" smtClean="0"/>
              <a:t>W </a:t>
            </a:r>
            <a:r>
              <a:rPr lang="pl-PL" sz="2000" dirty="0"/>
              <a:t>przypadku lokali mieszkalnych już istniejących, obowiązek montażu czujek wejdzie w życie </a:t>
            </a:r>
            <a:r>
              <a:rPr lang="pl-PL" sz="2000" b="1" dirty="0"/>
              <a:t>1 stycznia 2030 r</a:t>
            </a:r>
            <a:r>
              <a:rPr lang="pl-PL" sz="2000" dirty="0" smtClean="0"/>
              <a:t>. </a:t>
            </a:r>
          </a:p>
          <a:p>
            <a:pPr algn="just"/>
            <a:r>
              <a:rPr lang="pl-PL" sz="2000" dirty="0"/>
              <a:t>Dla lokali i pomieszczeń nowo powstających obowiązek montażu czujek dymu </a:t>
            </a:r>
            <a:r>
              <a:rPr lang="pl-PL" sz="2000" dirty="0" smtClean="0"/>
              <a:t>i </a:t>
            </a:r>
            <a:r>
              <a:rPr lang="pl-PL" sz="2000" dirty="0"/>
              <a:t>czujek tlenku węgla będzie miał zastosowanie już od </a:t>
            </a:r>
            <a:r>
              <a:rPr lang="pl-PL" sz="2000" b="1" dirty="0"/>
              <a:t>23 grudnia 2024 roku</a:t>
            </a:r>
            <a:r>
              <a:rPr lang="pl-PL" sz="2000" dirty="0"/>
              <a:t>.</a:t>
            </a:r>
          </a:p>
          <a:p>
            <a:pPr marL="0" indent="0" algn="just">
              <a:buNone/>
            </a:pPr>
            <a:r>
              <a:rPr lang="pl-PL" sz="2000" dirty="0" smtClean="0"/>
              <a:t>W związku z powyższym OSP w Kętrzynie przystąpiła do </a:t>
            </a:r>
            <a:r>
              <a:rPr lang="pl-PL" sz="2000" dirty="0"/>
              <a:t>programu </a:t>
            </a:r>
            <a:r>
              <a:rPr lang="pl-PL" sz="2000" dirty="0" smtClean="0"/>
              <a:t>„</a:t>
            </a:r>
            <a:r>
              <a:rPr lang="pl-PL" sz="2000" b="1" dirty="0" smtClean="0"/>
              <a:t>CZUJKA DYMU POD KAŻDĄ STRZECHĄ</a:t>
            </a:r>
            <a:r>
              <a:rPr lang="pl-PL" sz="2000" b="1" dirty="0" smtClean="0"/>
              <a:t>”</a:t>
            </a:r>
          </a:p>
          <a:p>
            <a:pPr marL="0" indent="0" algn="just">
              <a:buNone/>
            </a:pPr>
            <a:r>
              <a:rPr lang="pl-PL" sz="2000" dirty="0" smtClean="0"/>
              <a:t>Głównym działaniami w ramach Programu są akcje </a:t>
            </a:r>
            <a:r>
              <a:rPr lang="pl-PL" sz="2000" dirty="0" err="1" smtClean="0"/>
              <a:t>edukacyjno</a:t>
            </a:r>
            <a:r>
              <a:rPr lang="pl-PL" sz="2000" dirty="0" smtClean="0"/>
              <a:t> – profilaktyczne oraz domowe testy bezpieczeństwa pożarowego, opcjonalnie połączone z montażem czujek dymu w domach mieszkańców.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20316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156156"/>
            <a:ext cx="8596668" cy="1190506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Działalność OSP </a:t>
            </a:r>
            <a:r>
              <a:rPr lang="pl-PL" b="1" dirty="0" smtClean="0"/>
              <a:t>– </a:t>
            </a:r>
            <a:br>
              <a:rPr lang="pl-PL" b="1" dirty="0" smtClean="0"/>
            </a:br>
            <a:r>
              <a:rPr lang="pl-PL" b="1" dirty="0" smtClean="0"/>
              <a:t>Udział w zawodach sportowo-pożarniczych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454727"/>
            <a:ext cx="8596668" cy="49710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dirty="0" smtClean="0"/>
              <a:t>W minionym roku OSP w Kętrzynie </a:t>
            </a:r>
            <a:r>
              <a:rPr lang="pl-PL" sz="2000" dirty="0" smtClean="0"/>
              <a:t>brała udział w Powiatowych Zawodach Sportowo-Pożarniczych, które odbywały się w Karolewie.</a:t>
            </a:r>
          </a:p>
          <a:p>
            <a:pPr marL="0" indent="0" algn="just">
              <a:buNone/>
            </a:pPr>
            <a:r>
              <a:rPr lang="pl-PL" sz="2000" dirty="0" smtClean="0"/>
              <a:t>Drużyna OSP </a:t>
            </a:r>
            <a:r>
              <a:rPr lang="pl-PL" sz="2000" dirty="0"/>
              <a:t>zajęła II </a:t>
            </a:r>
            <a:r>
              <a:rPr lang="pl-PL" sz="2000" dirty="0" smtClean="0"/>
              <a:t>miejsce w </a:t>
            </a:r>
            <a:r>
              <a:rPr lang="pl-PL" sz="2000" dirty="0"/>
              <a:t>sztafecie pożarniczej </a:t>
            </a:r>
            <a:r>
              <a:rPr lang="pl-PL" sz="2000" dirty="0" smtClean="0"/>
              <a:t>i III miejsce w klasyfikacji ogólnej.</a:t>
            </a:r>
            <a:endParaRPr lang="pl-PL" sz="2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3133899"/>
            <a:ext cx="4317958" cy="31172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755" y="3133899"/>
            <a:ext cx="4364183" cy="311727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0647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296" y="243839"/>
            <a:ext cx="8974744" cy="107141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Działalność OSP – </a:t>
            </a:r>
            <a:br>
              <a:rPr lang="pl-PL" b="1" dirty="0"/>
            </a:br>
            <a:r>
              <a:rPr lang="pl-PL" b="1" dirty="0"/>
              <a:t>Ustawa o ochronie ludności i obronie cywilnej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60709" y="1647767"/>
            <a:ext cx="8474979" cy="3339870"/>
          </a:xfrm>
        </p:spPr>
        <p:txBody>
          <a:bodyPr>
            <a:noAutofit/>
          </a:bodyPr>
          <a:lstStyle/>
          <a:p>
            <a:pPr algn="just"/>
            <a:r>
              <a:rPr lang="pl-PL" sz="2000" dirty="0"/>
              <a:t>Ustawa o ochronie ludności i obronie cywilnej </a:t>
            </a:r>
            <a:r>
              <a:rPr lang="pl-PL" sz="2000" dirty="0" smtClean="0"/>
              <a:t>weszła w życie </a:t>
            </a:r>
            <a:r>
              <a:rPr lang="pl-PL" sz="2000" b="1" dirty="0" smtClean="0"/>
              <a:t>1 stycznia 2025 r.</a:t>
            </a:r>
          </a:p>
          <a:p>
            <a:pPr algn="just"/>
            <a:r>
              <a:rPr lang="pl-PL" sz="2000" dirty="0"/>
              <a:t>Zasadniczymi filarami tworzonego systemu będą </a:t>
            </a:r>
            <a:r>
              <a:rPr lang="pl-PL" sz="2000" b="1" dirty="0"/>
              <a:t>organy i podmioty ochrony ludności</a:t>
            </a:r>
            <a:r>
              <a:rPr lang="pl-PL" sz="2000" dirty="0"/>
              <a:t>, którym przypisane zostaną zadania oraz zasoby służące do ich realizacji. </a:t>
            </a:r>
            <a:endParaRPr lang="pl-PL" sz="2000" dirty="0" smtClean="0"/>
          </a:p>
          <a:p>
            <a:pPr algn="just"/>
            <a:r>
              <a:rPr lang="pl-PL" sz="2000" dirty="0" smtClean="0"/>
              <a:t>OSP w Kętrzynie, jako podmiot ochrony ludności, podpisało z Gminą Miejską Kętrzyn Porozumienie nr ZKB 1/2025 z dnia 18.07.2025r., którego celem jest zapewnienie wykonywania zadań ochrony ludności lub obrony cywilnej.</a:t>
            </a:r>
            <a:endParaRPr lang="pl-PL" sz="2000" dirty="0" smtClean="0"/>
          </a:p>
        </p:txBody>
      </p:sp>
    </p:spTree>
    <p:extLst>
      <p:ext uri="{BB962C8B-B14F-4D97-AF65-F5344CB8AC3E}">
        <p14:creationId xmlns:p14="http://schemas.microsoft.com/office/powerpoint/2010/main" val="2820682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1634" y="201385"/>
            <a:ext cx="8596668" cy="1261656"/>
          </a:xfrm>
        </p:spPr>
        <p:txBody>
          <a:bodyPr/>
          <a:lstStyle/>
          <a:p>
            <a:pPr algn="ctr"/>
            <a:r>
              <a:rPr lang="pl-PL" b="1" dirty="0"/>
              <a:t>Działalność OSP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Młodzieżowa Drużyna Pożarnicza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3928" y="1654232"/>
            <a:ext cx="9332080" cy="274320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b="1" dirty="0" smtClean="0"/>
              <a:t>Młodzieżowa Drużyna Pożarnicza</a:t>
            </a:r>
            <a:r>
              <a:rPr lang="pl-PL" dirty="0" smtClean="0"/>
              <a:t> </a:t>
            </a:r>
            <a:r>
              <a:rPr lang="pl-PL" dirty="0"/>
              <a:t>jest</a:t>
            </a:r>
            <a:r>
              <a:rPr lang="pl-PL" dirty="0" smtClean="0"/>
              <a:t> częścią </a:t>
            </a:r>
            <a:r>
              <a:rPr lang="pl-PL" dirty="0"/>
              <a:t>Ochotniczej Straży Pożarnej w </a:t>
            </a:r>
            <a:r>
              <a:rPr lang="pl-PL" dirty="0" smtClean="0"/>
              <a:t>Kętrzynie.  Liczy ona 10 członków – 4 dziewczynki i 6 chłopców.</a:t>
            </a:r>
          </a:p>
          <a:p>
            <a:pPr marL="0" indent="0">
              <a:buNone/>
            </a:pPr>
            <a:r>
              <a:rPr lang="pl-PL" dirty="0" smtClean="0"/>
              <a:t>W ramach działalności Drużyny młodzież poznaje tajniki pracy strażaka, uczy się między innymi zasad udzielania pierwszej pomocy, bierze udział w konkursach, zawodach, obozach oraz spotkaniach na szczeblu wojewódzkim.</a:t>
            </a:r>
          </a:p>
          <a:p>
            <a:r>
              <a:rPr lang="pl-PL" dirty="0" smtClean="0"/>
              <a:t>Ogólnopolski Turniej Wiedzy Pożarniczej (OTWP) – </a:t>
            </a:r>
            <a:r>
              <a:rPr lang="pl-PL" dirty="0" smtClean="0"/>
              <a:t>2 naszych druhów zajęło I miejsca w swoich kategoriach wiekowych, a następna 2 zajęła III miejsce w swoich kategoriach wiekowych i zostało </a:t>
            </a:r>
            <a:r>
              <a:rPr lang="pl-PL" dirty="0" smtClean="0"/>
              <a:t>laureatami etapu </a:t>
            </a:r>
            <a:r>
              <a:rPr lang="pl-PL" dirty="0" smtClean="0"/>
              <a:t>powiatowego OTWP;</a:t>
            </a:r>
          </a:p>
          <a:p>
            <a:r>
              <a:rPr lang="pl-PL" dirty="0" smtClean="0"/>
              <a:t>Dwoje naszych druhów reprezentowało powiat kętrzyński w OTWP</a:t>
            </a:r>
            <a:r>
              <a:rPr lang="pl-PL" dirty="0" smtClean="0"/>
              <a:t> na szczeblu wojewódzkim.</a:t>
            </a: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136" y="4124152"/>
            <a:ext cx="3318162" cy="248862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6519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90488"/>
            <a:ext cx="8597900" cy="717550"/>
          </a:xfrm>
        </p:spPr>
        <p:txBody>
          <a:bodyPr/>
          <a:lstStyle/>
          <a:p>
            <a:pPr algn="ctr"/>
            <a:r>
              <a:rPr lang="pl-PL" b="1" dirty="0"/>
              <a:t>Działalność OSP </a:t>
            </a:r>
            <a:r>
              <a:rPr lang="pl-PL" b="1" dirty="0" smtClean="0"/>
              <a:t>- MDP</a:t>
            </a:r>
            <a:endParaRPr lang="pl-PL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64" y="1036420"/>
            <a:ext cx="3897490" cy="21955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Prostokąt 2"/>
          <p:cNvSpPr/>
          <p:nvPr/>
        </p:nvSpPr>
        <p:spPr>
          <a:xfrm>
            <a:off x="818690" y="3289854"/>
            <a:ext cx="2689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Etap wojewódzki OTWP</a:t>
            </a:r>
            <a:r>
              <a:rPr lang="pl-PL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342675" y="3263575"/>
            <a:ext cx="2630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Dzień Dziecka - Kętrzyn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1188720" y="6226730"/>
            <a:ext cx="6103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Wycieczka edukacyjno-rekreacyjna do „Wilczego Szańca”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40" y="1013845"/>
            <a:ext cx="3971182" cy="22337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06" y="3851820"/>
            <a:ext cx="3916574" cy="22030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299" y="3851820"/>
            <a:ext cx="3879601" cy="21822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0593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0103" y="186812"/>
            <a:ext cx="8693899" cy="762000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Działalność OSP </a:t>
            </a:r>
            <a:r>
              <a:rPr lang="pl-PL" b="1" dirty="0" smtClean="0"/>
              <a:t>- Orkiestra dęta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5177" y="747252"/>
            <a:ext cx="9223750" cy="602717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 smtClean="0"/>
              <a:t>Orkiestra Dęta Ochotniczej Straży Pożarnej </a:t>
            </a:r>
            <a:r>
              <a:rPr lang="pl-PL" dirty="0"/>
              <a:t>w</a:t>
            </a:r>
            <a:r>
              <a:rPr lang="pl-PL" dirty="0" smtClean="0"/>
              <a:t> Kętrzynie bierze udział w uroczystościach państwowych organizowanych na terenie miasta oraz uczestniczy w innych wydarzeniach</a:t>
            </a:r>
            <a:r>
              <a:rPr lang="pl-PL" dirty="0"/>
              <a:t> </a:t>
            </a:r>
            <a:r>
              <a:rPr lang="pl-PL" dirty="0" smtClean="0"/>
              <a:t>oraz koncertach.</a:t>
            </a:r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endParaRPr lang="pl-PL" dirty="0" smtClean="0"/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endParaRPr lang="pl-PL" dirty="0" smtClean="0"/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endParaRPr lang="pl-PL" dirty="0" smtClean="0"/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endParaRPr lang="pl-PL" dirty="0" smtClean="0"/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endParaRPr lang="pl-PL" dirty="0" smtClean="0"/>
          </a:p>
          <a:p>
            <a:pPr marL="0" indent="0" algn="just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Orkiestra OSP </a:t>
            </a:r>
            <a:r>
              <a:rPr lang="pl-PL" dirty="0" smtClean="0"/>
              <a:t>otrzymała tytuł Osobowości roku 2024 w kategorii Społecznik Roku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246" y="1509252"/>
            <a:ext cx="3202185" cy="22515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069" y="3760840"/>
            <a:ext cx="3637007" cy="226987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84" y="1765937"/>
            <a:ext cx="2995734" cy="398980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6472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9514" y="1639480"/>
            <a:ext cx="8596668" cy="36306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5400" dirty="0" smtClean="0">
                <a:solidFill>
                  <a:srgbClr val="E84C22"/>
                </a:solidFill>
                <a:ea typeface="+mj-ea"/>
                <a:cs typeface="+mj-cs"/>
              </a:rPr>
              <a:t>   </a:t>
            </a:r>
          </a:p>
          <a:p>
            <a:pPr marL="0" indent="0">
              <a:buNone/>
            </a:pPr>
            <a:r>
              <a:rPr lang="pl-PL" sz="5400" dirty="0">
                <a:solidFill>
                  <a:srgbClr val="E84C22"/>
                </a:solidFill>
                <a:ea typeface="+mj-ea"/>
                <a:cs typeface="+mj-cs"/>
              </a:rPr>
              <a:t> </a:t>
            </a:r>
            <a:r>
              <a:rPr lang="pl-PL" sz="5400" dirty="0" smtClean="0">
                <a:solidFill>
                  <a:srgbClr val="E84C22"/>
                </a:solidFill>
                <a:ea typeface="+mj-ea"/>
                <a:cs typeface="+mj-cs"/>
              </a:rPr>
              <a:t>  </a:t>
            </a:r>
            <a:r>
              <a:rPr lang="pl-PL" sz="6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DZIĘKUJĘ ZA UWAGĘ</a:t>
            </a:r>
          </a:p>
          <a:p>
            <a:pPr marL="0" indent="0">
              <a:buNone/>
            </a:pPr>
            <a:endParaRPr lang="pl-PL" sz="5400" dirty="0">
              <a:solidFill>
                <a:srgbClr val="E84C22"/>
              </a:solidFill>
              <a:ea typeface="+mj-ea"/>
              <a:cs typeface="+mj-cs"/>
            </a:endParaRPr>
          </a:p>
          <a:p>
            <a:pPr marL="0" indent="0">
              <a:buNone/>
            </a:pPr>
            <a:r>
              <a:rPr lang="pl-PL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														Piotr 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Wiśniewski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41419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234043"/>
            <a:ext cx="8596668" cy="713014"/>
          </a:xfrm>
        </p:spPr>
        <p:txBody>
          <a:bodyPr/>
          <a:lstStyle/>
          <a:p>
            <a:r>
              <a:rPr lang="pl-PL" b="1" dirty="0"/>
              <a:t>Ochotnicza Straż Pożarna w Kętrzynie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9857" y="947057"/>
            <a:ext cx="9650186" cy="5553496"/>
          </a:xfrm>
        </p:spPr>
        <p:txBody>
          <a:bodyPr>
            <a:normAutofit lnSpcReduction="10000"/>
          </a:bodyPr>
          <a:lstStyle/>
          <a:p>
            <a:r>
              <a:rPr lang="pl-PL" dirty="0"/>
              <a:t>OSP w Kętrzynie powstała w 2008 r. </a:t>
            </a:r>
            <a:r>
              <a:rPr lang="pl-PL" dirty="0" smtClean="0"/>
              <a:t>i dzięki uprzejmości Komendy Powiatowej PSP w </a:t>
            </a:r>
            <a:r>
              <a:rPr lang="pl-PL" dirty="0" smtClean="0"/>
              <a:t>Kętrzynie posiada siedzibę w jej budynku.</a:t>
            </a:r>
            <a:endParaRPr lang="pl-PL" dirty="0"/>
          </a:p>
          <a:p>
            <a:r>
              <a:rPr lang="pl-PL" dirty="0"/>
              <a:t>Działa na podstawie Ustawy z dnia 17 grudnia 2021 r. o ochotniczych strażach pożarnych oraz Statutu OSP </a:t>
            </a:r>
          </a:p>
          <a:p>
            <a:r>
              <a:rPr lang="pl-PL" dirty="0"/>
              <a:t>Do jej ustawowych zadań w zakresie szeroko pojętego bezpieczeństwa </a:t>
            </a:r>
          </a:p>
          <a:p>
            <a:pPr marL="0" indent="0">
              <a:buNone/>
            </a:pPr>
            <a:r>
              <a:rPr lang="pl-PL" dirty="0"/>
              <a:t>     należy między innymi: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dirty="0"/>
              <a:t>prowadzenie działań ratowniczych, udział w działaniach ratowniczych oraz akcjach ratowniczych, a także udział w działaniach prowadzonych przez inne służby, inspekcje i straże;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dirty="0"/>
              <a:t>udział w alarmowaniu i ostrzeganiu ludności o zagrożeniach;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dirty="0"/>
              <a:t>udział w ochronie ludności;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dirty="0"/>
              <a:t>zabezpieczanie obszaru chronionego właściwej jednostki ratowniczo-gaśniczej Państwowej Straży Pożarnej, określonego w powiatowym (miejskim) planie ratowniczym;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dirty="0"/>
              <a:t>propagowanie zasad i dobrych praktyk w zakresie ochrony przeciwpożarowej budynków, innych obiektów budowlanych i terenów;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dirty="0"/>
              <a:t>wspieranie gminy w realizacji pomocy na rzecz społeczności lokalnej;</a:t>
            </a:r>
          </a:p>
          <a:p>
            <a:r>
              <a:rPr lang="pl-PL" dirty="0"/>
              <a:t>Terenem działania OSP jest obszar </a:t>
            </a:r>
            <a:r>
              <a:rPr lang="pl-PL" dirty="0" smtClean="0"/>
              <a:t>Miasta oraz </a:t>
            </a:r>
            <a:r>
              <a:rPr lang="pl-PL" dirty="0"/>
              <a:t>teren Gminy Kętrzyn – umowa trójstronna.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219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867294"/>
            <a:ext cx="8596668" cy="827314"/>
          </a:xfrm>
        </p:spPr>
        <p:txBody>
          <a:bodyPr/>
          <a:lstStyle/>
          <a:p>
            <a:pPr algn="ctr"/>
            <a:r>
              <a:rPr lang="pl-PL" b="1" dirty="0"/>
              <a:t>Jednostka Operacyjno-Techniczna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2519" y="1761110"/>
            <a:ext cx="8874880" cy="4032861"/>
          </a:xfrm>
        </p:spPr>
        <p:txBody>
          <a:bodyPr>
            <a:normAutofit fontScale="92500" lnSpcReduction="10000"/>
          </a:bodyPr>
          <a:lstStyle/>
          <a:p>
            <a:pPr marL="0" lvl="1" indent="0">
              <a:buNone/>
            </a:pPr>
            <a:r>
              <a:rPr lang="pl-PL" sz="2200" dirty="0" smtClean="0"/>
              <a:t>Liczy 17 </a:t>
            </a:r>
            <a:r>
              <a:rPr lang="pl-PL" sz="2200" dirty="0"/>
              <a:t>s</a:t>
            </a:r>
            <a:r>
              <a:rPr lang="pl-PL" sz="2200" dirty="0" smtClean="0"/>
              <a:t>trażaków </a:t>
            </a:r>
            <a:r>
              <a:rPr lang="pl-PL" sz="2200" dirty="0" smtClean="0"/>
              <a:t>ratowników </a:t>
            </a:r>
            <a:r>
              <a:rPr lang="pl-PL" sz="2200" dirty="0" smtClean="0"/>
              <a:t>OSP. W 2025 roku:</a:t>
            </a:r>
            <a:endParaRPr lang="pl-PL" sz="2200" dirty="0"/>
          </a:p>
          <a:p>
            <a:pPr marL="742950" lvl="2" indent="-342900"/>
            <a:r>
              <a:rPr lang="pl-PL" sz="2000" dirty="0" smtClean="0"/>
              <a:t>5 strażaków ukończyło kurs podstawowy strażaków ratowników OSP;</a:t>
            </a:r>
          </a:p>
          <a:p>
            <a:pPr marL="742950" lvl="2" indent="-342900"/>
            <a:r>
              <a:rPr lang="pl-PL" sz="2000" dirty="0" smtClean="0"/>
              <a:t>4 strażaków ukończyło kurs konserwatora sprzętu przeciwpożarowego;</a:t>
            </a:r>
          </a:p>
          <a:p>
            <a:pPr marL="742950" lvl="2" indent="-342900"/>
            <a:r>
              <a:rPr lang="pl-PL" sz="2000" dirty="0" smtClean="0"/>
              <a:t>10 strażaków ratowników aktualnie uczestniczy w kursie Kwalifikowanej Pierwszej Pomocy (KPP</a:t>
            </a:r>
            <a:r>
              <a:rPr lang="pl-PL" sz="2000" dirty="0" smtClean="0"/>
              <a:t>).</a:t>
            </a:r>
          </a:p>
          <a:p>
            <a:pPr marL="0" lvl="1" indent="0">
              <a:buNone/>
            </a:pPr>
            <a:endParaRPr lang="pl-PL" sz="2200" b="1" dirty="0" smtClean="0"/>
          </a:p>
          <a:p>
            <a:pPr marL="0" lvl="1" indent="0">
              <a:buNone/>
            </a:pPr>
            <a:r>
              <a:rPr lang="pl-PL" sz="2200" b="1" dirty="0" smtClean="0"/>
              <a:t>Dnia 21 listopada 2025r. Jednostka Operacyjno-Techniczna OSP w Kętrzynie została wycofana z podziału bojowego, ze względu na wymianę bramy garażowej.</a:t>
            </a:r>
          </a:p>
          <a:p>
            <a:pPr marL="0" lvl="1" indent="0">
              <a:buNone/>
            </a:pPr>
            <a:r>
              <a:rPr lang="pl-PL" sz="2200" b="1" dirty="0" smtClean="0"/>
              <a:t>W chwili obecnej samochody OSP stoją na placu w </a:t>
            </a:r>
            <a:r>
              <a:rPr lang="pl-PL" sz="2200" b="1" dirty="0" err="1" smtClean="0"/>
              <a:t>Komunalniku</a:t>
            </a:r>
            <a:r>
              <a:rPr lang="pl-PL" sz="2200" b="1" dirty="0" smtClean="0"/>
              <a:t>, a jednostka ma bardzo ograniczone możliwości działania.</a:t>
            </a:r>
            <a:endParaRPr lang="pl-PL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396677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293688"/>
            <a:ext cx="8596313" cy="1273175"/>
          </a:xfrm>
        </p:spPr>
        <p:txBody>
          <a:bodyPr/>
          <a:lstStyle/>
          <a:p>
            <a:pPr algn="ctr"/>
            <a:r>
              <a:rPr lang="pl-PL" b="1" dirty="0"/>
              <a:t>Wyposażenie </a:t>
            </a:r>
            <a:br>
              <a:rPr lang="pl-PL" b="1" dirty="0"/>
            </a:br>
            <a:r>
              <a:rPr lang="pl-PL" b="1" dirty="0"/>
              <a:t>Jednostki Operacyjno-Technicznej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0" y="2741028"/>
            <a:ext cx="4231312" cy="28201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Prostokąt 6"/>
          <p:cNvSpPr/>
          <p:nvPr/>
        </p:nvSpPr>
        <p:spPr>
          <a:xfrm>
            <a:off x="5577840" y="1933430"/>
            <a:ext cx="3927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Samochód pożarniczy Jelcz 004, </a:t>
            </a:r>
          </a:p>
          <a:p>
            <a:pPr algn="ctr"/>
            <a:r>
              <a:rPr lang="pl-PL" dirty="0"/>
              <a:t>GCBA 6/32, rok </a:t>
            </a:r>
            <a:r>
              <a:rPr lang="pl-PL" dirty="0" err="1"/>
              <a:t>prod</a:t>
            </a:r>
            <a:r>
              <a:rPr lang="pl-PL" dirty="0"/>
              <a:t>. 1988</a:t>
            </a:r>
          </a:p>
        </p:txBody>
      </p:sp>
      <p:sp>
        <p:nvSpPr>
          <p:cNvPr id="8" name="Prostokąt 7"/>
          <p:cNvSpPr/>
          <p:nvPr/>
        </p:nvSpPr>
        <p:spPr>
          <a:xfrm>
            <a:off x="605904" y="1933429"/>
            <a:ext cx="4245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/>
              <a:t>Samochód pożarniczy </a:t>
            </a:r>
            <a:r>
              <a:rPr lang="pl-PL" dirty="0" smtClean="0"/>
              <a:t>Stolarczyk/MAN, </a:t>
            </a:r>
            <a:endParaRPr lang="pl-PL" dirty="0"/>
          </a:p>
          <a:p>
            <a:pPr algn="ctr"/>
            <a:r>
              <a:rPr lang="pl-PL" dirty="0" smtClean="0"/>
              <a:t>GBA 4/16, </a:t>
            </a:r>
            <a:r>
              <a:rPr lang="pl-PL" dirty="0"/>
              <a:t>rok </a:t>
            </a:r>
            <a:r>
              <a:rPr lang="pl-PL" dirty="0" err="1"/>
              <a:t>prod</a:t>
            </a:r>
            <a:r>
              <a:rPr lang="pl-PL" dirty="0"/>
              <a:t>. </a:t>
            </a:r>
            <a:r>
              <a:rPr lang="pl-PL" dirty="0" smtClean="0"/>
              <a:t>2025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949" y="2946328"/>
            <a:ext cx="4587709" cy="258058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5889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7942" y="402565"/>
            <a:ext cx="8869680" cy="628214"/>
          </a:xfrm>
        </p:spPr>
        <p:txBody>
          <a:bodyPr>
            <a:noAutofit/>
          </a:bodyPr>
          <a:lstStyle/>
          <a:p>
            <a:pPr algn="ctr"/>
            <a:r>
              <a:rPr lang="pl-PL" b="1" dirty="0" smtClean="0"/>
              <a:t>Zakupy dla OSP – projekt unijny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35770" y="1091597"/>
            <a:ext cx="8391852" cy="46505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 smtClean="0"/>
              <a:t>Umowa </a:t>
            </a:r>
            <a:r>
              <a:rPr lang="pl-PL" dirty="0"/>
              <a:t>nr FEWM.02.07-IŻ.00-0015/24-00 z dnia 23 września 2025 r.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 </a:t>
            </a:r>
            <a:r>
              <a:rPr lang="pl-PL" dirty="0"/>
              <a:t>dofinansowanie projektu pn. „</a:t>
            </a:r>
            <a:r>
              <a:rPr lang="pl-PL" b="1" dirty="0"/>
              <a:t>Zakup wozu strażackiego dla Ochotniczej Straży Pożarnej w </a:t>
            </a:r>
            <a:r>
              <a:rPr lang="pl-PL" b="1" dirty="0" smtClean="0"/>
              <a:t>Kętrzynie”</a:t>
            </a:r>
            <a:r>
              <a:rPr lang="pl-PL" dirty="0" smtClean="0"/>
              <a:t> </a:t>
            </a:r>
            <a:r>
              <a:rPr lang="pl-PL" dirty="0"/>
              <a:t>ze środków Europejskiego Funduszu Rozwoju Regionalnego w ramach programu Fundusze Europejskie dla Warmii i Mazur 2021-2027, Priorytet FEWM.02 Środowisko, Działanie FEWM.0207 Adaptacja do zmian klimatu, zmienionej aneksem z dnia 23 września 2025 r. nr </a:t>
            </a:r>
            <a:r>
              <a:rPr lang="pl-PL" dirty="0" smtClean="0"/>
              <a:t>FEWM.02.07-IŻ.00-0015/24-01</a:t>
            </a:r>
          </a:p>
          <a:p>
            <a:pPr marL="0" indent="0">
              <a:buNone/>
            </a:pPr>
            <a:r>
              <a:rPr lang="pl-PL" dirty="0" smtClean="0"/>
              <a:t>Wartość zakupionego pojazdu – </a:t>
            </a:r>
            <a:r>
              <a:rPr lang="pl-PL" b="1" dirty="0" smtClean="0"/>
              <a:t>1 649 676 </a:t>
            </a:r>
            <a:r>
              <a:rPr lang="pl-PL" dirty="0" smtClean="0"/>
              <a:t>zł</a:t>
            </a:r>
          </a:p>
          <a:p>
            <a:pPr marL="0" indent="0">
              <a:buNone/>
            </a:pPr>
            <a:r>
              <a:rPr lang="pl-PL" dirty="0" smtClean="0"/>
              <a:t>Wkład własny z budżetu Gminy Miejskiej Kętrzyn – </a:t>
            </a:r>
            <a:r>
              <a:rPr lang="pl-PL" b="1" dirty="0" smtClean="0"/>
              <a:t>389 436 </a:t>
            </a:r>
            <a:r>
              <a:rPr lang="pl-PL" dirty="0" smtClean="0"/>
              <a:t>zł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42" y="4098174"/>
            <a:ext cx="3741640" cy="24938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104" y="4098093"/>
            <a:ext cx="3741762" cy="249389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488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7942" y="402565"/>
            <a:ext cx="8869680" cy="628214"/>
          </a:xfrm>
        </p:spPr>
        <p:txBody>
          <a:bodyPr>
            <a:noAutofit/>
          </a:bodyPr>
          <a:lstStyle/>
          <a:p>
            <a:pPr algn="ctr"/>
            <a:r>
              <a:rPr lang="pl-PL" b="1" dirty="0" smtClean="0"/>
              <a:t>Zakupy dla OSP – budżet miasta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390855"/>
            <a:ext cx="8596668" cy="33307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/>
          </a:p>
          <a:p>
            <a:r>
              <a:rPr lang="pl-PL" sz="2000" dirty="0" smtClean="0"/>
              <a:t>Szkolenie okresowe z zakresu Bezpieczeństwa i Higieny Pracy strażaków ratowników OSP w Kętrzynie – 10 osób - 700 zł</a:t>
            </a:r>
            <a:endParaRPr lang="pl-PL" sz="2000" dirty="0"/>
          </a:p>
          <a:p>
            <a:r>
              <a:rPr lang="pl-PL" sz="2000" dirty="0" smtClean="0"/>
              <a:t>Elektronarzędzia z oprzyrządowaniem – 9 994 zł</a:t>
            </a:r>
          </a:p>
          <a:p>
            <a:r>
              <a:rPr lang="pl-PL" sz="2000" dirty="0" smtClean="0"/>
              <a:t>Bieżące utrzymanie funkcjonowania OSP – zakup paliwa, przeglądy techniczne, ubezpieczenia, badania lekarskie itp.</a:t>
            </a:r>
          </a:p>
          <a:p>
            <a:pPr marL="0" indent="0">
              <a:buNone/>
            </a:pPr>
            <a:r>
              <a:rPr lang="pl-PL" sz="2000" dirty="0" smtClean="0"/>
              <a:t>                                               </a:t>
            </a:r>
          </a:p>
          <a:p>
            <a:pPr marL="0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                                                ŁĄCZNIE</a:t>
            </a:r>
            <a:r>
              <a:rPr lang="pl-PL" sz="2000" dirty="0"/>
              <a:t>: </a:t>
            </a:r>
            <a:r>
              <a:rPr lang="pl-PL" sz="2000" b="1" dirty="0" smtClean="0"/>
              <a:t>49 048,56 </a:t>
            </a:r>
            <a:r>
              <a:rPr lang="pl-PL" sz="2000" dirty="0" smtClean="0"/>
              <a:t>zł</a:t>
            </a: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b="1" dirty="0" smtClean="0"/>
          </a:p>
          <a:p>
            <a:endParaRPr lang="pl-PL" dirty="0" smtClean="0"/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1031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5523" y="152400"/>
            <a:ext cx="8596668" cy="762000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Zakupy dla OSP </a:t>
            </a:r>
            <a:r>
              <a:rPr lang="pl-PL" b="1" dirty="0" smtClean="0"/>
              <a:t>– środki własne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35523" y="1122218"/>
            <a:ext cx="8596668" cy="4613564"/>
          </a:xfrm>
        </p:spPr>
        <p:txBody>
          <a:bodyPr>
            <a:normAutofit/>
          </a:bodyPr>
          <a:lstStyle/>
          <a:p>
            <a:r>
              <a:rPr lang="pl-PL" dirty="0" smtClean="0"/>
              <a:t>Samochód pożarniczy Star P244L – 15 000 zł</a:t>
            </a:r>
          </a:p>
          <a:p>
            <a:r>
              <a:rPr lang="pl-PL" dirty="0" smtClean="0"/>
              <a:t>Utrzymanie karty SIM do DSP – 812 zł</a:t>
            </a:r>
          </a:p>
          <a:p>
            <a:r>
              <a:rPr lang="pl-PL" dirty="0" smtClean="0"/>
              <a:t>Umundurowanie – 8 436 zł</a:t>
            </a:r>
            <a:endParaRPr lang="pl-PL" dirty="0"/>
          </a:p>
          <a:p>
            <a:r>
              <a:rPr lang="pl-PL" dirty="0" smtClean="0"/>
              <a:t>Sprzęt i narzędzia – 1 273 zł</a:t>
            </a:r>
          </a:p>
          <a:p>
            <a:r>
              <a:rPr lang="pl-PL" dirty="0" smtClean="0"/>
              <a:t>Materiały i części do naprawy samochodów pożarniczych – 1 813zł</a:t>
            </a:r>
          </a:p>
          <a:p>
            <a:r>
              <a:rPr lang="pl-PL" dirty="0" smtClean="0"/>
              <a:t>Regał z półkami na nuty – 1 580 zł</a:t>
            </a:r>
          </a:p>
          <a:p>
            <a:r>
              <a:rPr lang="pl-PL" dirty="0" smtClean="0"/>
              <a:t>Materiały na regał magazynowy na sprzęt – 750 zł</a:t>
            </a:r>
          </a:p>
          <a:p>
            <a:r>
              <a:rPr lang="pl-PL" dirty="0" smtClean="0"/>
              <a:t>Drukarka atramentowa ze skanerem – 910 zł</a:t>
            </a:r>
          </a:p>
          <a:p>
            <a:r>
              <a:rPr lang="pl-PL" dirty="0" smtClean="0"/>
              <a:t>Szkolenie z obrony cywilnej – wkład własny 200 zł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							ŁĄCZNIE: </a:t>
            </a:r>
            <a:r>
              <a:rPr lang="pl-PL" b="1" dirty="0" smtClean="0"/>
              <a:t>30 774 zł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57729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901" y="143730"/>
            <a:ext cx="8596668" cy="621041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Zakupy dla OSP </a:t>
            </a:r>
            <a:r>
              <a:rPr lang="pl-PL" b="1" dirty="0" smtClean="0"/>
              <a:t>- projekty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0698" y="1088967"/>
            <a:ext cx="6287749" cy="477981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b="1" i="1" dirty="0" smtClean="0"/>
              <a:t>ORLEN Razem dla bezpieczeństwa</a:t>
            </a:r>
            <a:endParaRPr lang="pl-PL" sz="2000" b="1" i="1" dirty="0"/>
          </a:p>
          <a:p>
            <a:pPr marL="0" indent="0" algn="just">
              <a:buNone/>
            </a:pPr>
            <a:r>
              <a:rPr lang="pl-PL" sz="2000" dirty="0" smtClean="0"/>
              <a:t>W ramach realizacji zadania zakupione zostały:</a:t>
            </a:r>
          </a:p>
          <a:p>
            <a:pPr marL="742950" lvl="2" indent="-342900"/>
            <a:r>
              <a:rPr lang="pl-PL" sz="2000" dirty="0" smtClean="0"/>
              <a:t>Buty specjalne strażackie FHR – 17  szt.</a:t>
            </a:r>
            <a:endParaRPr lang="pl-PL" sz="2000" dirty="0"/>
          </a:p>
          <a:p>
            <a:pPr marL="742950" lvl="2" indent="-342900"/>
            <a:r>
              <a:rPr lang="pl-PL" sz="2000" dirty="0" smtClean="0"/>
              <a:t>Kominiarki strażackie – 17 szt.</a:t>
            </a:r>
            <a:endParaRPr lang="pl-PL" sz="2000" dirty="0"/>
          </a:p>
          <a:p>
            <a:pPr marL="742950" lvl="2" indent="-342900"/>
            <a:r>
              <a:rPr lang="pl-PL" sz="2000" dirty="0" smtClean="0"/>
              <a:t>Kombinezony chemoodporne </a:t>
            </a:r>
            <a:r>
              <a:rPr lang="pl-PL" sz="2000" dirty="0" err="1" smtClean="0"/>
              <a:t>ProChem</a:t>
            </a:r>
            <a:r>
              <a:rPr lang="pl-PL" sz="2000" dirty="0" smtClean="0"/>
              <a:t> – 34 szt.</a:t>
            </a:r>
          </a:p>
          <a:p>
            <a:pPr marL="742950" lvl="2" indent="-342900"/>
            <a:r>
              <a:rPr lang="pl-PL" sz="2000" dirty="0" smtClean="0"/>
              <a:t>Maski </a:t>
            </a:r>
            <a:r>
              <a:rPr lang="pl-PL" sz="2000" dirty="0" err="1" smtClean="0"/>
              <a:t>pełnotwarzowe</a:t>
            </a:r>
            <a:r>
              <a:rPr lang="pl-PL" sz="2000" dirty="0"/>
              <a:t> </a:t>
            </a:r>
            <a:r>
              <a:rPr lang="pl-PL" sz="2000" dirty="0" smtClean="0"/>
              <a:t>- 17 szt.</a:t>
            </a:r>
          </a:p>
          <a:p>
            <a:pPr marL="742950" lvl="2" indent="-342900"/>
            <a:r>
              <a:rPr lang="pl-PL" sz="2000" dirty="0" smtClean="0"/>
              <a:t>Filtropochłaniacze 3M CF32 – 34 szt.</a:t>
            </a:r>
          </a:p>
          <a:p>
            <a:pPr marL="742950" lvl="2" indent="-342900"/>
            <a:r>
              <a:rPr lang="pl-PL" sz="2000" dirty="0" smtClean="0"/>
              <a:t>Szkolenie Kwalifikowanej Pierwszej Pomocy dla 10 strażaków ratowników</a:t>
            </a:r>
          </a:p>
          <a:p>
            <a:pPr marL="0" indent="0">
              <a:buNone/>
            </a:pPr>
            <a:r>
              <a:rPr lang="pl-PL" sz="2000" dirty="0" smtClean="0"/>
              <a:t>Łączna wartość projektu to </a:t>
            </a:r>
            <a:r>
              <a:rPr lang="pl-PL" sz="2000" b="1" dirty="0" smtClean="0"/>
              <a:t>51 847 zł.</a:t>
            </a:r>
            <a:r>
              <a:rPr lang="pl-PL" sz="2000" dirty="0" smtClean="0"/>
              <a:t> – dofinansowanie w </a:t>
            </a:r>
            <a:r>
              <a:rPr lang="pl-PL" sz="2000" dirty="0"/>
              <a:t>kwocie </a:t>
            </a:r>
            <a:r>
              <a:rPr lang="pl-PL" sz="2000" b="1" dirty="0" smtClean="0"/>
              <a:t>50 </a:t>
            </a:r>
            <a:r>
              <a:rPr lang="pl-PL" sz="2000" b="1" dirty="0"/>
              <a:t>000 zł</a:t>
            </a:r>
            <a:r>
              <a:rPr lang="pl-PL" sz="2000" dirty="0"/>
              <a:t>. z</a:t>
            </a:r>
            <a:r>
              <a:rPr lang="pl-PL" sz="2000" dirty="0" smtClean="0"/>
              <a:t> ORLEN, </a:t>
            </a:r>
            <a:r>
              <a:rPr lang="pl-PL" sz="2000" dirty="0"/>
              <a:t>pozostałe środki </a:t>
            </a:r>
            <a:r>
              <a:rPr lang="pl-PL" sz="2000" dirty="0" smtClean="0"/>
              <a:t>pochodzą </a:t>
            </a:r>
            <a:r>
              <a:rPr lang="pl-PL" sz="2000" dirty="0"/>
              <a:t>z zasobów OSP. </a:t>
            </a:r>
          </a:p>
          <a:p>
            <a:pPr marL="0" indent="0">
              <a:buNone/>
            </a:pPr>
            <a:endParaRPr lang="pl-PL" sz="20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47" y="2818017"/>
            <a:ext cx="2878746" cy="37074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8396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250371"/>
            <a:ext cx="8596668" cy="971600"/>
          </a:xfrm>
        </p:spPr>
        <p:txBody>
          <a:bodyPr/>
          <a:lstStyle/>
          <a:p>
            <a:pPr algn="ctr"/>
            <a:r>
              <a:rPr lang="pl-PL" b="1" dirty="0"/>
              <a:t>Pozyskiwanie środków finansowych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0832" y="1463929"/>
            <a:ext cx="9239750" cy="4404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 smtClean="0"/>
              <a:t>Środki finansowe </a:t>
            </a:r>
            <a:r>
              <a:rPr lang="pl-PL" sz="2000" u="sng" dirty="0" smtClean="0"/>
              <a:t>otrzymane</a:t>
            </a:r>
            <a:r>
              <a:rPr lang="pl-PL" sz="2000" dirty="0" smtClean="0"/>
              <a:t> w ramach innych grantów/dotacji:</a:t>
            </a:r>
          </a:p>
          <a:p>
            <a:pPr marL="742950" lvl="2" indent="-342900"/>
            <a:r>
              <a:rPr lang="pl-PL" sz="2000" dirty="0" smtClean="0"/>
              <a:t>Komenda </a:t>
            </a:r>
            <a:r>
              <a:rPr lang="pl-PL" sz="2000" dirty="0"/>
              <a:t>Główna PSP „Przygotowanie jednostek OSP do działań ratowniczo-gaśniczych” </a:t>
            </a:r>
            <a:r>
              <a:rPr lang="pl-PL" sz="2000" dirty="0" smtClean="0"/>
              <a:t>– dofinansowanie do zakupu wyposażenia kwota </a:t>
            </a:r>
            <a:r>
              <a:rPr lang="pl-PL" sz="2000" b="1" dirty="0" smtClean="0"/>
              <a:t>1 640</a:t>
            </a:r>
            <a:r>
              <a:rPr lang="pl-PL" sz="2000" dirty="0" smtClean="0"/>
              <a:t> </a:t>
            </a:r>
            <a:r>
              <a:rPr lang="pl-PL" sz="2000" dirty="0" smtClean="0"/>
              <a:t>zł (zakup narzędzia HOOLIGAN 91)</a:t>
            </a:r>
            <a:endParaRPr lang="pl-PL" sz="2000" dirty="0" smtClean="0"/>
          </a:p>
          <a:p>
            <a:pPr marL="742950" lvl="2" indent="-342900"/>
            <a:r>
              <a:rPr lang="pl-PL" sz="2000" dirty="0" smtClean="0"/>
              <a:t>1,5 % PIT – kwota </a:t>
            </a:r>
            <a:r>
              <a:rPr lang="pl-PL" sz="2000" b="1" dirty="0" smtClean="0"/>
              <a:t>2 433,47 </a:t>
            </a:r>
            <a:r>
              <a:rPr lang="pl-PL" sz="2000" b="1" dirty="0" smtClean="0"/>
              <a:t>zł </a:t>
            </a:r>
            <a:r>
              <a:rPr lang="pl-PL" sz="2000" dirty="0"/>
              <a:t>(cele statutowe</a:t>
            </a:r>
            <a:r>
              <a:rPr lang="pl-PL" sz="2000" dirty="0" smtClean="0"/>
              <a:t>)</a:t>
            </a:r>
            <a:endParaRPr lang="pl-PL" sz="2000" b="1" dirty="0" smtClean="0"/>
          </a:p>
          <a:p>
            <a:pPr marL="742950" lvl="2" indent="-342900"/>
            <a:r>
              <a:rPr lang="pl-PL" sz="2000" dirty="0" smtClean="0"/>
              <a:t>Nadleśnictwo Srokowo – </a:t>
            </a:r>
            <a:r>
              <a:rPr lang="pl-PL" sz="2000" b="1" dirty="0"/>
              <a:t>2</a:t>
            </a:r>
            <a:r>
              <a:rPr lang="pl-PL" sz="2000" b="1" dirty="0" smtClean="0"/>
              <a:t> 000 zł </a:t>
            </a:r>
            <a:r>
              <a:rPr lang="pl-PL" sz="2000" dirty="0" smtClean="0"/>
              <a:t>(zakup prądownic pianowych)</a:t>
            </a:r>
          </a:p>
          <a:p>
            <a:pPr marL="742950" lvl="2" indent="-342900"/>
            <a:r>
              <a:rPr lang="pl-PL" sz="2000" dirty="0" smtClean="0"/>
              <a:t>Komunalna </a:t>
            </a:r>
            <a:r>
              <a:rPr lang="pl-PL" sz="2000" dirty="0"/>
              <a:t>E</a:t>
            </a:r>
            <a:r>
              <a:rPr lang="pl-PL" sz="2000" dirty="0" smtClean="0"/>
              <a:t>nergetyka Cieplna „KOMEC” </a:t>
            </a:r>
            <a:r>
              <a:rPr lang="pl-PL" sz="2000" b="1" dirty="0" smtClean="0"/>
              <a:t>– 5 000 zł </a:t>
            </a:r>
            <a:r>
              <a:rPr lang="pl-PL" sz="2000" dirty="0" smtClean="0"/>
              <a:t>(zakup samochodu pożarniczego)</a:t>
            </a:r>
            <a:endParaRPr lang="pl-PL" sz="2000" b="1" dirty="0" smtClean="0"/>
          </a:p>
          <a:p>
            <a:pPr marL="742950" lvl="2" indent="-342900"/>
            <a:r>
              <a:rPr lang="pl-PL" sz="2000" dirty="0" smtClean="0"/>
              <a:t>Miejskie Wodociągi i Kanalizacja Sp. z.o.o. – </a:t>
            </a:r>
            <a:r>
              <a:rPr lang="pl-PL" sz="2000" b="1" dirty="0" smtClean="0"/>
              <a:t>5 000 zł </a:t>
            </a:r>
            <a:r>
              <a:rPr lang="pl-PL" sz="2000" dirty="0" smtClean="0"/>
              <a:t>(zakup samochodu pożarniczego)</a:t>
            </a:r>
          </a:p>
          <a:p>
            <a:pPr marL="742950" lvl="2" indent="-342900"/>
            <a:r>
              <a:rPr lang="pl-PL" sz="2000" dirty="0" smtClean="0"/>
              <a:t>OSP na straży środowiska – </a:t>
            </a:r>
            <a:r>
              <a:rPr lang="pl-PL" sz="2000" b="1" dirty="0" smtClean="0"/>
              <a:t>18 </a:t>
            </a:r>
            <a:r>
              <a:rPr lang="pl-PL" sz="2000" b="1" dirty="0" smtClean="0"/>
              <a:t>548zł </a:t>
            </a:r>
            <a:r>
              <a:rPr lang="pl-PL" sz="2000" dirty="0" smtClean="0"/>
              <a:t>(cele statutowe)</a:t>
            </a:r>
            <a:endParaRPr lang="pl-PL" sz="2000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0556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Czerwony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901</TotalTime>
  <Words>1133</Words>
  <Application>Microsoft Office PowerPoint</Application>
  <PresentationFormat>Panoramiczny</PresentationFormat>
  <Paragraphs>141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4" baseType="lpstr">
      <vt:lpstr>Arial</vt:lpstr>
      <vt:lpstr>Calibri</vt:lpstr>
      <vt:lpstr>Trebuchet MS</vt:lpstr>
      <vt:lpstr>Wingdings 3</vt:lpstr>
      <vt:lpstr>Faseta</vt:lpstr>
      <vt:lpstr>Sprawozdanie z działalności  Ochotniczej Straży Pożarnej w Kętrzynie za rok 2025</vt:lpstr>
      <vt:lpstr>Ochotnicza Straż Pożarna w Kętrzynie</vt:lpstr>
      <vt:lpstr>Jednostka Operacyjno-Techniczna</vt:lpstr>
      <vt:lpstr>Wyposażenie  Jednostki Operacyjno-Technicznej</vt:lpstr>
      <vt:lpstr>Zakupy dla OSP – projekt unijny</vt:lpstr>
      <vt:lpstr>Zakupy dla OSP – budżet miasta </vt:lpstr>
      <vt:lpstr>Zakupy dla OSP – środki własne </vt:lpstr>
      <vt:lpstr>Zakupy dla OSP - projekty </vt:lpstr>
      <vt:lpstr>Pozyskiwanie środków finansowych </vt:lpstr>
      <vt:lpstr>Pozyskiwanie środków rzeczowych</vt:lpstr>
      <vt:lpstr>Akcje i działania w 2025 roku</vt:lpstr>
      <vt:lpstr>Szkolenia i ćwiczenia OSP</vt:lpstr>
      <vt:lpstr>Działalność OSP –  „Czujka dymu pod każdą strzechą”</vt:lpstr>
      <vt:lpstr>Działalność OSP –  Udział w zawodach sportowo-pożarniczych</vt:lpstr>
      <vt:lpstr>Działalność OSP –  Ustawa o ochronie ludności i obronie cywilnej </vt:lpstr>
      <vt:lpstr>Działalność OSP  Młodzieżowa Drużyna Pożarnicza</vt:lpstr>
      <vt:lpstr>Działalność OSP - MDP</vt:lpstr>
      <vt:lpstr>Działalność OSP - Orkiestra dęta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Lenovo</dc:creator>
  <cp:lastModifiedBy>Lenovo</cp:lastModifiedBy>
  <cp:revision>118</cp:revision>
  <cp:lastPrinted>2025-02-17T17:14:50Z</cp:lastPrinted>
  <dcterms:created xsi:type="dcterms:W3CDTF">2025-02-16T09:31:26Z</dcterms:created>
  <dcterms:modified xsi:type="dcterms:W3CDTF">2026-02-18T19:31:03Z</dcterms:modified>
</cp:coreProperties>
</file>