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3" r:id="rId3"/>
    <p:sldId id="257" r:id="rId4"/>
    <p:sldId id="258" r:id="rId5"/>
    <p:sldId id="265" r:id="rId6"/>
    <p:sldId id="260" r:id="rId7"/>
    <p:sldId id="261" r:id="rId8"/>
    <p:sldId id="266" r:id="rId9"/>
    <p:sldId id="268" r:id="rId10"/>
    <p:sldId id="270" r:id="rId11"/>
    <p:sldId id="306" r:id="rId12"/>
    <p:sldId id="308" r:id="rId13"/>
    <p:sldId id="310" r:id="rId14"/>
    <p:sldId id="341" r:id="rId15"/>
    <p:sldId id="324" r:id="rId16"/>
    <p:sldId id="298" r:id="rId17"/>
    <p:sldId id="327" r:id="rId18"/>
    <p:sldId id="304" r:id="rId19"/>
    <p:sldId id="305" r:id="rId20"/>
  </p:sldIdLst>
  <p:sldSz cx="9144000" cy="6858000" type="screen4x3"/>
  <p:notesSz cx="6792913" cy="99250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Dwora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99FF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0929"/>
  </p:normalViewPr>
  <p:slideViewPr>
    <p:cSldViewPr>
      <p:cViewPr varScale="1">
        <p:scale>
          <a:sx n="111" d="100"/>
          <a:sy n="111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FA9C465-AD26-44DC-9050-E95A5DBCC9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1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CE1DEFD-AF79-4F7C-B89D-7C89E2F31F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2" y="0"/>
            <a:ext cx="2942961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DCEF6AC-835A-4769-9AB0-EB53FE5C427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1"/>
            <a:ext cx="2942961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29B1DED-33DE-4B96-B0D6-BBC2DDA574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2" y="9428241"/>
            <a:ext cx="2942961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2B91B6-DF22-49CB-9C29-1324BDA069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ED19D8-F0CF-4EED-A786-4E5B10E6C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723F39-0FCF-4247-9451-C2CDC8C34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362F71-BF61-4656-89FD-2E4F8954B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5E1B-F186-4709-8B0B-A821C5E859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68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2C3D1-6FA9-46B3-A8C4-EF0FEE4E2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CABC92-0E5E-456F-AC74-0FAA4345C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A701E-8A50-4B01-AB86-2CC4C43A7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C875D-EA8D-4825-A8BD-9A19608F47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28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24E6-D766-40E0-9644-351F5BF0B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51E605-A261-4FF3-A64A-6E272B42F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9541E-5EC7-4107-B9D4-B0B991A7B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F7014-1F38-4D62-8901-8AD6C9495E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215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825F8-5851-445D-B14C-AF4D2665E9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141F70-4A4F-4CC9-A224-612D8A144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2FC0AE-B86C-44BD-8D31-4CC5BB051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4CBA-3636-4EE0-8FDD-0D33C2BD20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904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A83D3-9609-4C2C-8A53-8B1D67E11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8476D4-DEE5-4554-8CCC-0AA606955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C49AF5-AC97-45D0-A9C1-56D12CF14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53EF-B20D-4102-BE66-3C34ED6F60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76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4FE7E-3C02-4ACE-9A5D-3DE0D6BB0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0AD4D-867B-4E6E-9896-5531DE054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04840-9868-4591-8E82-5D35EAB04E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88FD2-0104-49F1-B643-D8B34E99BA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113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9085C2-36F2-4793-A3FF-EAB35EB9D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5C6526-398D-4E1F-85B1-BEE915D7E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8FA6B3-0E5B-4F0A-9ADA-09DAC2319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9BE2-3AEB-43DB-9535-E12CD9787D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995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65A86B-0373-4689-8507-833E09255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99C4E-417E-4B44-A047-F49F4A10C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5D6B3E-CD41-4BDB-80AA-C12DFD258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44B63-B7FC-404D-BAEF-2291107987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442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993343-0C24-4891-A598-26E5913BC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D87363-D635-4CDA-93A3-61474448C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7730CD-B126-45D0-B0BE-E308E9484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2FA8-B7BF-49E8-A6E7-F038033167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36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1F568-2062-4E52-890C-92F01B1EA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7702C-A6E4-4AD6-8971-AF74B0106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6DF5C-4EC1-4ECF-A481-0C2E2064A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A360-D664-4B3B-AB69-F9FB0ADE5D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684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6D49E-6B10-441B-ADE0-036A167A2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79189-5BE1-43EC-89B7-7A30902FF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B8224-0976-4AAC-81C4-1F64D128C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D539-8509-4DB7-8C81-231243D0982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30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4333E5-0EEB-4E31-8762-70A1DCFCD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87BCE6-B689-4CB4-B578-E52F66717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1C39D5-3619-4F44-9B03-A710C111CC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0FB521-CA65-4039-B644-11862A1856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B71191-EE01-453F-B5BD-EBD18AF39D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467627-FE71-4028-A075-4FC3B328A9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52A6402E-1062-4E7F-90A6-30B55AE8B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500438"/>
            <a:ext cx="70008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SPRAWOZDANIE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Z DZIAŁALNOŚCI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STRAŻY MIEJSKIEJ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chemeClr val="bg1"/>
                </a:solidFill>
                <a:latin typeface="Arial" panose="020B0604020202020204" pitchFamily="34" charset="0"/>
              </a:rPr>
              <a:t>W LATACH 2023 - 2025 ROKU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" descr="D:\logo i znaki firmowe\STRAŻ MIEJSKA KĘTRZYN.gif">
            <a:extLst>
              <a:ext uri="{FF2B5EF4-FFF2-40B4-BE49-F238E27FC236}">
                <a16:creationId xmlns:a16="http://schemas.microsoft.com/office/drawing/2014/main" id="{D0C418A6-1AD7-48A7-BC66-A889A55D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200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ERB KĘTRZYNA-straz3_tlo">
            <a:extLst>
              <a:ext uri="{FF2B5EF4-FFF2-40B4-BE49-F238E27FC236}">
                <a16:creationId xmlns:a16="http://schemas.microsoft.com/office/drawing/2014/main" id="{09B563C9-24AD-46FE-92A4-B561D56D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2145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1" descr="Znalezione obrazy dla zapytania: herb miasta kętrzyn">
            <a:extLst>
              <a:ext uri="{FF2B5EF4-FFF2-40B4-BE49-F238E27FC236}">
                <a16:creationId xmlns:a16="http://schemas.microsoft.com/office/drawing/2014/main" id="{47FA75BF-9E26-40E8-AF44-683A0902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23574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13203491-8DD3-4EAE-9303-257C210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3590D580-9636-4D49-912B-E7E03F3A8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2" name="Text Box 105">
            <a:extLst>
              <a:ext uri="{FF2B5EF4-FFF2-40B4-BE49-F238E27FC236}">
                <a16:creationId xmlns:a16="http://schemas.microsoft.com/office/drawing/2014/main" id="{45141CA7-031A-4A5C-900C-258F2334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58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Raport roczny z interwencji monitoringu miejskiego za 2025 r.</a:t>
            </a:r>
          </a:p>
        </p:txBody>
      </p:sp>
      <p:pic>
        <p:nvPicPr>
          <p:cNvPr id="12293" name="Picture 146" descr="D:\logo i znaki firmowe\STRAŻ MIEJSKA KĘTRZYN.gif">
            <a:extLst>
              <a:ext uri="{FF2B5EF4-FFF2-40B4-BE49-F238E27FC236}">
                <a16:creationId xmlns:a16="http://schemas.microsoft.com/office/drawing/2014/main" id="{90F0DAA7-5AF1-4B1D-B3D1-676A8342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651" name="Group 195">
            <a:extLst>
              <a:ext uri="{FF2B5EF4-FFF2-40B4-BE49-F238E27FC236}">
                <a16:creationId xmlns:a16="http://schemas.microsoft.com/office/drawing/2014/main" id="{42DAA81B-B628-42DC-BD52-A283F42F6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14082"/>
              </p:ext>
            </p:extLst>
          </p:nvPr>
        </p:nvGraphicFramePr>
        <p:xfrm>
          <a:off x="571500" y="2428875"/>
          <a:ext cx="8172450" cy="2655887"/>
        </p:xfrm>
        <a:graphic>
          <a:graphicData uri="http://schemas.openxmlformats.org/drawingml/2006/table">
            <a:tbl>
              <a:tblPr/>
              <a:tblGrid>
                <a:gridCol w="32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Zarejestrowane zdarzenia ogółem.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Przegląd zapisu kamer na zlecenie KPP Kętrzyn i SM.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Wydanie nagrań na nośnik zewnętrzny na zlecenie KPP.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Zarejestrowane zdarzenia drogowe.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Zarejestrowane spożywanie alkoholu.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Pozostałe czynności: nielegalny handel, palenie ognisk, osoby leżące na ulicy, telefon obywatelski, rozwieszanie reklam.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3">
            <a:extLst>
              <a:ext uri="{FF2B5EF4-FFF2-40B4-BE49-F238E27FC236}">
                <a16:creationId xmlns:a16="http://schemas.microsoft.com/office/drawing/2014/main" id="{5750D96D-CD44-4F55-95E2-EF3D6236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60648"/>
            <a:ext cx="6264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400" dirty="0">
                <a:solidFill>
                  <a:schemeClr val="bg1"/>
                </a:solidFill>
              </a:rPr>
              <a:t>POMOC ZWIERZĘTOM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A0611E-888D-243D-B136-9F3AB8307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2663"/>
            <a:ext cx="7596336" cy="56972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6F95385-7286-785F-7A81-8738626E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534A1CA-AEEC-E020-ACA6-AFC637A2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337347"/>
            <a:ext cx="8244408" cy="61833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73BF073-B749-EDB9-B3AD-18FFA92B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>
            <a:extLst>
              <a:ext uri="{FF2B5EF4-FFF2-40B4-BE49-F238E27FC236}">
                <a16:creationId xmlns:a16="http://schemas.microsoft.com/office/drawing/2014/main" id="{DFA7CD80-5BE9-49B7-8E95-8472FBFFA0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1439862"/>
          </a:xfrm>
        </p:spPr>
        <p:txBody>
          <a:bodyPr/>
          <a:lstStyle/>
          <a:p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br>
              <a:rPr lang="pl-PL" altLang="pl-PL" sz="3600" dirty="0">
                <a:solidFill>
                  <a:schemeClr val="bg1"/>
                </a:solidFill>
              </a:rPr>
            </a:br>
            <a:r>
              <a:rPr lang="pl-PL" altLang="pl-PL" sz="3600" dirty="0">
                <a:solidFill>
                  <a:schemeClr val="bg1"/>
                </a:solidFill>
              </a:rPr>
              <a:t>PODCZAS UROCZYSTOŚCI WYSTAWIONO POCZET SZTANDAROWY 13 RAZY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AF52A4E-12DF-A0B0-949D-69E8E865E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4644"/>
            <a:ext cx="470576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EAE1FF-172F-DEDE-C0E8-385426939754}"/>
              </a:ext>
            </a:extLst>
          </p:cNvPr>
          <p:cNvSpPr txBox="1"/>
          <p:nvPr/>
        </p:nvSpPr>
        <p:spPr>
          <a:xfrm>
            <a:off x="179512" y="159702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UDZIAŁ W UROSTYCZNOŚCIACH ORAZ ZABEZPIECZENIACH NA TERENIE MIASTA</a:t>
            </a:r>
            <a:endParaRPr lang="pl-PL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84AB72-D374-2528-2C8C-968227B15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57474"/>
            <a:ext cx="8208912" cy="54408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az 1" descr="Znalezione obrazy dla zapytania: herb miasta kętrzyn">
            <a:extLst>
              <a:ext uri="{FF2B5EF4-FFF2-40B4-BE49-F238E27FC236}">
                <a16:creationId xmlns:a16="http://schemas.microsoft.com/office/drawing/2014/main" id="{7B25744B-62E3-4460-B5CB-E48CEC5A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9224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" descr="HERB KĘTRZYNA-straz3_tlo">
            <a:extLst>
              <a:ext uri="{FF2B5EF4-FFF2-40B4-BE49-F238E27FC236}">
                <a16:creationId xmlns:a16="http://schemas.microsoft.com/office/drawing/2014/main" id="{0350700B-3FB3-4E58-A97F-A13514227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357188"/>
            <a:ext cx="17859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>
            <a:extLst>
              <a:ext uri="{FF2B5EF4-FFF2-40B4-BE49-F238E27FC236}">
                <a16:creationId xmlns:a16="http://schemas.microsoft.com/office/drawing/2014/main" id="{0AB394B0-3126-4605-867F-FF7EA201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6337B4DD-6FF8-43FE-8732-F6F085FDF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2586038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STRAŻ MIEJSKA w KĘTRZYNIE</a:t>
            </a:r>
            <a:r>
              <a:rPr lang="pl-PL" altLang="pl-PL" sz="1000" b="1" dirty="0">
                <a:solidFill>
                  <a:schemeClr val="bg1"/>
                </a:solidFill>
                <a:latin typeface="Lato"/>
                <a:ea typeface="SimSun" panose="02010600030101010101" pitchFamily="2" charset="-122"/>
                <a:cs typeface="Calibri" panose="020F0502020204030204" pitchFamily="34" charset="0"/>
              </a:rPr>
              <a:t>      </a:t>
            </a:r>
            <a:endParaRPr lang="pl-PL" altLang="pl-PL" sz="2400" dirty="0">
              <a:solidFill>
                <a:schemeClr val="bg1"/>
              </a:solidFill>
            </a:endParaRPr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6742932F-C08B-47C7-9EF9-F81FFC4A8A3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3850" y="3141663"/>
            <a:ext cx="82867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ul. Wojska Polskiego 11 </a:t>
            </a:r>
            <a:endParaRPr lang="pl-PL" altLang="pl-PL" sz="600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11-400 Kętrzyn</a:t>
            </a:r>
            <a:endParaRPr lang="pl-PL" altLang="pl-PL" sz="600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JESTEŚMY DO OCHRONY PORZĄDKU PUBLICZNEGO </a:t>
            </a:r>
            <a:br>
              <a:rPr lang="pl-PL" altLang="pl-PL" sz="22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pl-PL" altLang="pl-PL" sz="22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 PEŁNIMY SŁUŻEBNĄ ROLĘ WOBEC SPOŁECZNOŚCI LOKALNEJ.</a:t>
            </a:r>
            <a:endParaRPr lang="pl-PL" altLang="pl-PL" sz="600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POTRZEBUJESZ POMOCY, PORADY: </a:t>
            </a:r>
            <a:r>
              <a:rPr lang="pl-PL" altLang="pl-PL" sz="36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ZADZWOŃ!</a:t>
            </a:r>
            <a:r>
              <a:rPr lang="pl-PL" altLang="pl-PL" sz="22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pl-PL" altLang="pl-PL" sz="600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Tel. 89 752 05 10</a:t>
            </a:r>
            <a:endParaRPr lang="pl-PL" altLang="pl-PL" sz="2400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>
            <a:extLst>
              <a:ext uri="{FF2B5EF4-FFF2-40B4-BE49-F238E27FC236}">
                <a16:creationId xmlns:a16="http://schemas.microsoft.com/office/drawing/2014/main" id="{ED587536-0C19-4B2E-B63F-49EAA1ACC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chemeClr val="bg1"/>
                </a:solidFill>
              </a:rPr>
              <a:t>DZIĘKUJĘ  ZA  UWAGĘ</a:t>
            </a:r>
          </a:p>
        </p:txBody>
      </p:sp>
      <p:sp>
        <p:nvSpPr>
          <p:cNvPr id="45059" name="Podtytuł 2">
            <a:extLst>
              <a:ext uri="{FF2B5EF4-FFF2-40B4-BE49-F238E27FC236}">
                <a16:creationId xmlns:a16="http://schemas.microsoft.com/office/drawing/2014/main" id="{A049A637-D089-4AD7-B835-4F19367ECF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57250" y="5072063"/>
            <a:ext cx="7572375" cy="566737"/>
          </a:xfrm>
        </p:spPr>
        <p:txBody>
          <a:bodyPr/>
          <a:lstStyle/>
          <a:p>
            <a:endParaRPr lang="pl-PL" alt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>
            <a:extLst>
              <a:ext uri="{FF2B5EF4-FFF2-40B4-BE49-F238E27FC236}">
                <a16:creationId xmlns:a16="http://schemas.microsoft.com/office/drawing/2014/main" id="{2C3D29B0-3718-4BBC-B590-3F94A491F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3154" name="Group 82">
            <a:extLst>
              <a:ext uri="{FF2B5EF4-FFF2-40B4-BE49-F238E27FC236}">
                <a16:creationId xmlns:a16="http://schemas.microsoft.com/office/drawing/2014/main" id="{9D003181-D70C-4EAB-9272-07C5FCF35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84439"/>
              </p:ext>
            </p:extLst>
          </p:nvPr>
        </p:nvGraphicFramePr>
        <p:xfrm>
          <a:off x="857250" y="2928938"/>
          <a:ext cx="7864474" cy="3530774"/>
        </p:xfrm>
        <a:graphic>
          <a:graphicData uri="http://schemas.openxmlformats.org/drawingml/2006/table">
            <a:tbl>
              <a:tblPr/>
              <a:tblGrid>
                <a:gridCol w="288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</a:t>
                      </a:r>
                    </a:p>
                  </a:txBody>
                  <a:tcPr marL="38102" marR="38102" marT="38081" marB="3808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Ilość etatów.</a:t>
                      </a:r>
                    </a:p>
                  </a:txBody>
                  <a:tcPr marL="38102" marR="38102" marT="38081" marB="3808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Stanowisko ds. wojskowych, zarządzania kryzysowego, obrony cywilnej i ochrony informacji niejawnych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2" marR="38102" marT="38081" marB="3808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61066"/>
                  </a:ext>
                </a:extLst>
              </a:tr>
              <a:tr h="563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Ilość etatów obsługi monitoringu.</a:t>
                      </a:r>
                    </a:p>
                  </a:txBody>
                  <a:tcPr marL="38102" marR="38102" marT="38081" marB="3808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Obsługa strefy płatnego parkowania.</a:t>
                      </a:r>
                    </a:p>
                  </a:txBody>
                  <a:tcPr marL="38102" marR="38102" marT="38081" marB="3808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Cały stan SM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Cały stan SM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Cały stan SM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marL="38102" marR="38102" marT="38081" marB="3808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31" name="Text Box 87">
            <a:extLst>
              <a:ext uri="{FF2B5EF4-FFF2-40B4-BE49-F238E27FC236}">
                <a16:creationId xmlns:a16="http://schemas.microsoft.com/office/drawing/2014/main" id="{C89D6E5E-FED2-4CFE-AB15-BAC685013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689" y="1214439"/>
            <a:ext cx="769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EWIDENCJA ETATÓW STRAŻY MIEJSKIEJ W LATACH 2023 - 2025</a:t>
            </a:r>
          </a:p>
        </p:txBody>
      </p:sp>
      <p:pic>
        <p:nvPicPr>
          <p:cNvPr id="4132" name="Picture 259" descr="D:\logo i znaki firmowe\STRAŻ MIEJSKA KĘTRZYN.gif">
            <a:extLst>
              <a:ext uri="{FF2B5EF4-FFF2-40B4-BE49-F238E27FC236}">
                <a16:creationId xmlns:a16="http://schemas.microsoft.com/office/drawing/2014/main" id="{4B6222C5-9873-4AC5-84F5-6CA336D6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3" name="Text Box 2">
            <a:extLst>
              <a:ext uri="{FF2B5EF4-FFF2-40B4-BE49-F238E27FC236}">
                <a16:creationId xmlns:a16="http://schemas.microsoft.com/office/drawing/2014/main" id="{E963AE53-3147-4791-A7FE-B657052C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>
            <a:extLst>
              <a:ext uri="{FF2B5EF4-FFF2-40B4-BE49-F238E27FC236}">
                <a16:creationId xmlns:a16="http://schemas.microsoft.com/office/drawing/2014/main" id="{F3A33453-6F57-41FF-90B9-6FB62C02A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3154" name="Group 82">
            <a:extLst>
              <a:ext uri="{FF2B5EF4-FFF2-40B4-BE49-F238E27FC236}">
                <a16:creationId xmlns:a16="http://schemas.microsoft.com/office/drawing/2014/main" id="{1FF21D17-F7C6-472D-A2AA-3EB956724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13273"/>
              </p:ext>
            </p:extLst>
          </p:nvPr>
        </p:nvGraphicFramePr>
        <p:xfrm>
          <a:off x="642938" y="2286000"/>
          <a:ext cx="7935913" cy="3775962"/>
        </p:xfrm>
        <a:graphic>
          <a:graphicData uri="http://schemas.openxmlformats.org/drawingml/2006/table">
            <a:tbl>
              <a:tblPr/>
              <a:tblGrid>
                <a:gridCol w="294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Ilość mandatów.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153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8665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Kwota mandatów.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18.050-,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18.800-,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10.650-,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Pouczenia.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433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464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349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Skierowane wnioski do sądu.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81142"/>
                  </a:ext>
                </a:extLst>
              </a:tr>
              <a:tr h="441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Interwencje zgłoszone przez mieszkańców.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1184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965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Patrole z KPP.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Usunięte wraki pojazdów.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Kontrole punktów handlowo usługowych pod kątem zawarcia umów  na odpady komunalne.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- 18 poddanych kontroli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- 12 – zawartych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- 10 poddanych kontroli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- 4 – zawartych 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- 13 poddanych kontroli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- 9 – zawartych 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Kontrole spalania w budynkach mieszkalnych i zakładach usługowych.</a:t>
                      </a:r>
                    </a:p>
                  </a:txBody>
                  <a:tcPr marL="38099" marR="38099" marT="38084" marB="38084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23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 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75" name="Text Box 87">
            <a:extLst>
              <a:ext uri="{FF2B5EF4-FFF2-40B4-BE49-F238E27FC236}">
                <a16:creationId xmlns:a16="http://schemas.microsoft.com/office/drawing/2014/main" id="{FE0C44DC-FBAA-4393-9712-AB69718B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1071563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Ewidencja wyników działań STRAŻY MIEJSKIEJ w latach 2023 – 2025</a:t>
            </a:r>
          </a:p>
        </p:txBody>
      </p:sp>
      <p:pic>
        <p:nvPicPr>
          <p:cNvPr id="5176" name="Picture 259" descr="D:\logo i znaki firmowe\STRAŻ MIEJSKA KĘTRZYN.gif">
            <a:extLst>
              <a:ext uri="{FF2B5EF4-FFF2-40B4-BE49-F238E27FC236}">
                <a16:creationId xmlns:a16="http://schemas.microsoft.com/office/drawing/2014/main" id="{8FD5D18A-DCC6-42C6-899A-B8D576F7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7" name="Text Box 2">
            <a:extLst>
              <a:ext uri="{FF2B5EF4-FFF2-40B4-BE49-F238E27FC236}">
                <a16:creationId xmlns:a16="http://schemas.microsoft.com/office/drawing/2014/main" id="{8E6DC72E-D6F9-4892-95FF-EFB74ECA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0AF25007-FFF6-4911-8979-C4557F30E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4211" name="Group 115">
            <a:extLst>
              <a:ext uri="{FF2B5EF4-FFF2-40B4-BE49-F238E27FC236}">
                <a16:creationId xmlns:a16="http://schemas.microsoft.com/office/drawing/2014/main" id="{A54F3985-C311-47EA-9410-EE2AF80B1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8036"/>
              </p:ext>
            </p:extLst>
          </p:nvPr>
        </p:nvGraphicFramePr>
        <p:xfrm>
          <a:off x="357188" y="2143125"/>
          <a:ext cx="8245477" cy="3468689"/>
        </p:xfrm>
        <a:graphic>
          <a:graphicData uri="http://schemas.openxmlformats.org/drawingml/2006/table">
            <a:tbl>
              <a:tblPr/>
              <a:tblGrid>
                <a:gridCol w="3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4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09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Lp</a:t>
                      </a:r>
                    </a:p>
                  </a:txBody>
                  <a:tcPr marL="19051" marR="19051" marT="19051" marB="1905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Rodzaj wykroczenia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Pouczenia</a:t>
                      </a:r>
                    </a:p>
                  </a:txBody>
                  <a:tcPr marL="19051" marR="19051" marT="19051" marB="1905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Mandaty</a:t>
                      </a:r>
                    </a:p>
                  </a:txBody>
                  <a:tcPr marL="19051" marR="19051" marT="19051" marB="1905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marL="19051" marR="19051" marT="19051" marB="1905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1" marB="1905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1" marB="1905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Ilość</a:t>
                      </a:r>
                    </a:p>
                  </a:txBody>
                  <a:tcPr marL="19051" marR="19051" marT="19051" marB="1905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Kwota</a:t>
                      </a:r>
                    </a:p>
                  </a:txBody>
                  <a:tcPr marL="19051" marR="19051" marT="19051" marB="1905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KODEKS WYKROCZEŃ - wykroczenia przeciwko: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 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Bezpieczeństwu 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 komunikacji – art. 84 – 103.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258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11700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13200 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6600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247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Porządkowi 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 spokojowi publicznemu – art. 49 – 64.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Bezpieczeństwu osób i mienia.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Urządzeniom użytku publicznego.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2550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2700 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38102" marR="38102" marT="38102" marB="3810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55" name="Text Box 81">
            <a:extLst>
              <a:ext uri="{FF2B5EF4-FFF2-40B4-BE49-F238E27FC236}">
                <a16:creationId xmlns:a16="http://schemas.microsoft.com/office/drawing/2014/main" id="{2DD011E0-F4FC-4C3F-9A79-C28FC15C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1143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Ewidencja wyników działań STRAŻY MIEJSKIEJ w latach 2023-2025</a:t>
            </a:r>
          </a:p>
        </p:txBody>
      </p:sp>
      <p:pic>
        <p:nvPicPr>
          <p:cNvPr id="6256" name="Picture 352" descr="D:\logo i znaki firmowe\STRAŻ MIEJSKA KĘTRZYN.gif">
            <a:extLst>
              <a:ext uri="{FF2B5EF4-FFF2-40B4-BE49-F238E27FC236}">
                <a16:creationId xmlns:a16="http://schemas.microsoft.com/office/drawing/2014/main" id="{2857D6BC-9EEE-448C-9952-D3228D00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7" name="Text Box 2">
            <a:extLst>
              <a:ext uri="{FF2B5EF4-FFF2-40B4-BE49-F238E27FC236}">
                <a16:creationId xmlns:a16="http://schemas.microsoft.com/office/drawing/2014/main" id="{DDED5380-9FCA-45F8-AF13-28B11474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>
            <a:extLst>
              <a:ext uri="{FF2B5EF4-FFF2-40B4-BE49-F238E27FC236}">
                <a16:creationId xmlns:a16="http://schemas.microsoft.com/office/drawing/2014/main" id="{A961F552-FBD8-4CA8-B080-8B2693143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4211" name="Group 115">
            <a:extLst>
              <a:ext uri="{FF2B5EF4-FFF2-40B4-BE49-F238E27FC236}">
                <a16:creationId xmlns:a16="http://schemas.microsoft.com/office/drawing/2014/main" id="{C98AFD81-1351-45EF-88E7-1C01D459F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09443"/>
              </p:ext>
            </p:extLst>
          </p:nvPr>
        </p:nvGraphicFramePr>
        <p:xfrm>
          <a:off x="500064" y="2928938"/>
          <a:ext cx="8143876" cy="3816590"/>
        </p:xfrm>
        <a:graphic>
          <a:graphicData uri="http://schemas.openxmlformats.org/drawingml/2006/table">
            <a:tbl>
              <a:tblPr/>
              <a:tblGrid>
                <a:gridCol w="21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6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0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41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54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286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 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101" marR="38101" marT="38110" marB="3811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Ustawie 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 wychowaniu 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 trzeźwości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 przeciw działaniu alkoholizmowi.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900 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Wykroczenia przeciwko obyczajowości publicznej.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 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400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Ustawie 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 odpadach i utrzymania czystości w gminach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1600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1000 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1300 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OGÓŁEM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433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464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349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153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18050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18800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10650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586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591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440</a:t>
                      </a:r>
                    </a:p>
                  </a:txBody>
                  <a:tcPr marL="38101" marR="38101" marT="38116" marB="3811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62" name="Text Box 81">
            <a:extLst>
              <a:ext uri="{FF2B5EF4-FFF2-40B4-BE49-F238E27FC236}">
                <a16:creationId xmlns:a16="http://schemas.microsoft.com/office/drawing/2014/main" id="{1C5F3D64-9D3E-45E6-9438-79575ABF3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14438"/>
            <a:ext cx="827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Ewidencja wyników działań STRAŻY MIEJSKIEJ w latach 2023 - 2025 </a:t>
            </a:r>
          </a:p>
        </p:txBody>
      </p:sp>
      <p:pic>
        <p:nvPicPr>
          <p:cNvPr id="7263" name="Picture 352" descr="D:\logo i znaki firmowe\STRAŻ MIEJSKA KĘTRZYN.gif">
            <a:extLst>
              <a:ext uri="{FF2B5EF4-FFF2-40B4-BE49-F238E27FC236}">
                <a16:creationId xmlns:a16="http://schemas.microsoft.com/office/drawing/2014/main" id="{36C5791D-D3D5-448A-8781-0B0F729C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64" name="Text Box 2">
            <a:extLst>
              <a:ext uri="{FF2B5EF4-FFF2-40B4-BE49-F238E27FC236}">
                <a16:creationId xmlns:a16="http://schemas.microsoft.com/office/drawing/2014/main" id="{5482B30D-4A15-4DC8-99F2-A40362DF3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54A6A4A-80D0-4BD8-B8AF-9A0E3C75F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0149"/>
              </p:ext>
            </p:extLst>
          </p:nvPr>
        </p:nvGraphicFramePr>
        <p:xfrm>
          <a:off x="500063" y="2420888"/>
          <a:ext cx="8176393" cy="513560"/>
        </p:xfrm>
        <a:graphic>
          <a:graphicData uri="http://schemas.openxmlformats.org/drawingml/2006/table">
            <a:tbl>
              <a:tblPr/>
              <a:tblGrid>
                <a:gridCol w="26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82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28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Lp</a:t>
                      </a:r>
                    </a:p>
                  </a:txBody>
                  <a:tcPr marL="19051" marR="19051" marT="18919" marB="1891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Rodzaj wykroczenia</a:t>
                      </a:r>
                    </a:p>
                  </a:txBody>
                  <a:tcPr marL="38102" marR="38102" marT="37841" marB="3784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Pouczenia</a:t>
                      </a:r>
                    </a:p>
                  </a:txBody>
                  <a:tcPr marL="19051" marR="19051" marT="18919" marB="1891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Mandaty</a:t>
                      </a:r>
                    </a:p>
                  </a:txBody>
                  <a:tcPr marL="19051" marR="19051" marT="18919" marB="1891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marL="19051" marR="19051" marT="18919" marB="1891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1" marB="1905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1" marB="1905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Ilość</a:t>
                      </a:r>
                    </a:p>
                  </a:txBody>
                  <a:tcPr marL="19051" marR="19051" marT="18919" marB="1891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Kwota </a:t>
                      </a:r>
                    </a:p>
                  </a:txBody>
                  <a:tcPr marL="19051" marR="19051" marT="18919" marB="1891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F8FB8EDF-3069-46F7-BC71-CBDB3EA87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6195" name="Group 51">
            <a:extLst>
              <a:ext uri="{FF2B5EF4-FFF2-40B4-BE49-F238E27FC236}">
                <a16:creationId xmlns:a16="http://schemas.microsoft.com/office/drawing/2014/main" id="{BF5BA845-4D80-45F8-AEC8-775541DD5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90380"/>
              </p:ext>
            </p:extLst>
          </p:nvPr>
        </p:nvGraphicFramePr>
        <p:xfrm>
          <a:off x="428625" y="2214563"/>
          <a:ext cx="8463855" cy="3362331"/>
        </p:xfrm>
        <a:graphic>
          <a:graphicData uri="http://schemas.openxmlformats.org/drawingml/2006/table">
            <a:tbl>
              <a:tblPr/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84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PODMIOT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ILOŚĆ OSÓB</a:t>
                      </a:r>
                    </a:p>
                  </a:txBody>
                  <a:tcPr marL="38095" marR="38095" marT="38076" marB="38076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095" marR="38095" marT="38099" marB="38099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095" marR="38095" marT="38099" marB="38099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ILOŚĆ SŁUŻB</a:t>
                      </a:r>
                    </a:p>
                  </a:txBody>
                  <a:tcPr marL="38095" marR="38095" marT="38076" marB="38076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095" marR="38095" marT="38099" marB="38099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2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095" marR="38095" marT="38099" marB="38099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 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095" marR="38095" marT="38099" marB="38099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8095" marR="38095" marT="38099" marB="38099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7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8095" marR="38095" marT="38099" marB="38099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POLICJA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patroli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patroli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patroli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STRAŻ POŻARNA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ADMINISTRACJA BUDYNKÓW 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asyst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asyst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asysty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STRAŻ GRANICZNA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SANEPID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kontroli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kontroli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095" marR="38095" marT="38076" marB="3807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59" name="Text Box 105">
            <a:extLst>
              <a:ext uri="{FF2B5EF4-FFF2-40B4-BE49-F238E27FC236}">
                <a16:creationId xmlns:a16="http://schemas.microsoft.com/office/drawing/2014/main" id="{801BEBEB-CA90-48A2-B8F9-18EC13A1C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34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FF00"/>
                </a:solidFill>
                <a:latin typeface="Arial" panose="020B0604020202020204" pitchFamily="34" charset="0"/>
              </a:rPr>
              <a:t>WSPÓŁDZIAŁANIE STRAŻY MIEJSKIEJ Z INNYMI PODMIOTAMI</a:t>
            </a:r>
            <a:endParaRPr lang="pl-PL" altLang="pl-PL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8260" name="Picture 146" descr="D:\logo i znaki firmowe\STRAŻ MIEJSKA KĘTRZYN.gif">
            <a:extLst>
              <a:ext uri="{FF2B5EF4-FFF2-40B4-BE49-F238E27FC236}">
                <a16:creationId xmlns:a16="http://schemas.microsoft.com/office/drawing/2014/main" id="{8A982C45-054A-4535-B4E4-FF31AC4F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1" name="Text Box 2">
            <a:extLst>
              <a:ext uri="{FF2B5EF4-FFF2-40B4-BE49-F238E27FC236}">
                <a16:creationId xmlns:a16="http://schemas.microsoft.com/office/drawing/2014/main" id="{C4DA74E4-E710-424F-9D7B-55A4409F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5ACCE8D-945D-4055-ADAF-1F8E1C65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76D24F4D-A7CF-4E89-8CF1-0D58E64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20" name="Text Box 105">
            <a:extLst>
              <a:ext uri="{FF2B5EF4-FFF2-40B4-BE49-F238E27FC236}">
                <a16:creationId xmlns:a16="http://schemas.microsoft.com/office/drawing/2014/main" id="{ECCDE7DD-5B4C-4479-946F-FA6D16B3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FF00"/>
                </a:solidFill>
                <a:latin typeface="Arial" panose="020B0604020202020204" pitchFamily="34" charset="0"/>
              </a:rPr>
              <a:t>POZOSTAŁE CZYNNOŚCI </a:t>
            </a:r>
          </a:p>
        </p:txBody>
      </p:sp>
      <p:pic>
        <p:nvPicPr>
          <p:cNvPr id="9221" name="Picture 146" descr="D:\logo i znaki firmowe\STRAŻ MIEJSKA KĘTRZYN.gif">
            <a:extLst>
              <a:ext uri="{FF2B5EF4-FFF2-40B4-BE49-F238E27FC236}">
                <a16:creationId xmlns:a16="http://schemas.microsoft.com/office/drawing/2014/main" id="{5EBF2C8C-014B-4129-9C4E-3CAFB935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651" name="Group 195">
            <a:extLst>
              <a:ext uri="{FF2B5EF4-FFF2-40B4-BE49-F238E27FC236}">
                <a16:creationId xmlns:a16="http://schemas.microsoft.com/office/drawing/2014/main" id="{5E7B59D1-B166-415D-A8B6-7EF728C05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66834"/>
              </p:ext>
            </p:extLst>
          </p:nvPr>
        </p:nvGraphicFramePr>
        <p:xfrm>
          <a:off x="642938" y="2286000"/>
          <a:ext cx="8172450" cy="3132140"/>
        </p:xfrm>
        <a:graphic>
          <a:graphicData uri="http://schemas.openxmlformats.org/drawingml/2006/table">
            <a:tbl>
              <a:tblPr/>
              <a:tblGrid>
                <a:gridCol w="19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 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7996" marB="17996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Usunięto z terenu miasta psy pozbawione opieki.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Usunięcie z terenu miasta zwierząt dziko żyjących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 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Ustalenie sprawców zamieszkałych na terenie Kętrzyna zarejestrowanych wykroczeń i przesłuchania ich jako podejrzanych 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 popełnienie wykroczenia na prośbę straży miejskich z terenu kraju.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Czynności związane z obsługą strefy płatnego parkowania: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Ilość wystawionych raportów-wezwań: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Łączny dochód z parkomatów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Karty abonamentowe kwartalne na kwotę: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76.122,00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3.000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79.603,50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2.500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84,483, 10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3,550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Czynności na rzecz  Zarządzania Kryzysowego i Bezpieczeństwa UM.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L="18000" marR="18000" marT="17996" marB="1799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9FCA5696-5267-4BCC-9313-10421B83C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F87332A7-9355-4921-828F-0B76CA927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4" name="Text Box 105">
            <a:extLst>
              <a:ext uri="{FF2B5EF4-FFF2-40B4-BE49-F238E27FC236}">
                <a16:creationId xmlns:a16="http://schemas.microsoft.com/office/drawing/2014/main" id="{29702310-C81F-4F83-B672-DF4F8E644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60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FF00"/>
                </a:solidFill>
                <a:latin typeface="Arial" panose="020B0604020202020204" pitchFamily="34" charset="0"/>
              </a:rPr>
              <a:t>POZOSTAŁE CZYNNOŚCI </a:t>
            </a:r>
          </a:p>
        </p:txBody>
      </p:sp>
      <p:pic>
        <p:nvPicPr>
          <p:cNvPr id="10245" name="Picture 146" descr="D:\logo i znaki firmowe\STRAŻ MIEJSKA KĘTRZYN.gif">
            <a:extLst>
              <a:ext uri="{FF2B5EF4-FFF2-40B4-BE49-F238E27FC236}">
                <a16:creationId xmlns:a16="http://schemas.microsoft.com/office/drawing/2014/main" id="{246A416C-C843-47CB-8DC6-06EC6490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651" name="Group 195">
            <a:extLst>
              <a:ext uri="{FF2B5EF4-FFF2-40B4-BE49-F238E27FC236}">
                <a16:creationId xmlns:a16="http://schemas.microsoft.com/office/drawing/2014/main" id="{1552DB46-AFE7-4160-AA50-F7F8B082E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31021"/>
              </p:ext>
            </p:extLst>
          </p:nvPr>
        </p:nvGraphicFramePr>
        <p:xfrm>
          <a:off x="503238" y="2071688"/>
          <a:ext cx="8172450" cy="2717457"/>
        </p:xfrm>
        <a:graphic>
          <a:graphicData uri="http://schemas.openxmlformats.org/drawingml/2006/table">
            <a:tbl>
              <a:tblPr/>
              <a:tblGrid>
                <a:gridCol w="25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 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8001" marB="1800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Czynności na rzecz Biura Podatków i Opłat UM.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Ustalenia właścicieli pojazdów w systemie Cepik.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205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Doprowadzono do zawarcia umów na wywóz nieczystości komunalnych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Kontrole pod katem sprzedaży wyrobów alkoholowych osobom nieletnim.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Kontrole sklepów pod kątem posiadania stosownych tabliczek informacyjnych o szkodliwości spożywania alkoholu 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7998" marR="17998" marT="17992" marB="17992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020202E8-6475-4ED5-AD0C-0AA852589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SPRAWOZDANIE Z DZIAŁANOŚCI STRAŻY MIEJSKIEJ W MIEŚCIE KĘTRZYNIE </a:t>
            </a: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A6784FB6-EC27-4B4B-AD44-4006E7809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6858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268" name="Text Box 105">
            <a:extLst>
              <a:ext uri="{FF2B5EF4-FFF2-40B4-BE49-F238E27FC236}">
                <a16:creationId xmlns:a16="http://schemas.microsoft.com/office/drawing/2014/main" id="{393409D4-4503-4EA3-BF0A-7188080C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60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FF00"/>
                </a:solidFill>
                <a:latin typeface="Arial" panose="020B0604020202020204" pitchFamily="34" charset="0"/>
              </a:rPr>
              <a:t>POZOSTAŁE CZYNNOŚCI </a:t>
            </a:r>
          </a:p>
        </p:txBody>
      </p:sp>
      <p:pic>
        <p:nvPicPr>
          <p:cNvPr id="11269" name="Picture 146" descr="D:\logo i znaki firmowe\STRAŻ MIEJSKA KĘTRZYN.gif">
            <a:extLst>
              <a:ext uri="{FF2B5EF4-FFF2-40B4-BE49-F238E27FC236}">
                <a16:creationId xmlns:a16="http://schemas.microsoft.com/office/drawing/2014/main" id="{68DF3BC0-FA36-4965-8AFE-4D0325E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4300"/>
            <a:ext cx="91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651" name="Group 195">
            <a:extLst>
              <a:ext uri="{FF2B5EF4-FFF2-40B4-BE49-F238E27FC236}">
                <a16:creationId xmlns:a16="http://schemas.microsoft.com/office/drawing/2014/main" id="{3424845E-ADAC-4FAF-BE1B-4539E3156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6290"/>
              </p:ext>
            </p:extLst>
          </p:nvPr>
        </p:nvGraphicFramePr>
        <p:xfrm>
          <a:off x="642938" y="2000250"/>
          <a:ext cx="8172450" cy="3824286"/>
        </p:xfrm>
        <a:graphic>
          <a:graphicData uri="http://schemas.openxmlformats.org/drawingml/2006/table">
            <a:tbl>
              <a:tblPr/>
              <a:tblGrid>
                <a:gridCol w="25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7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Lata 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8" marB="17998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Kontrole miejsc  przebywania osób bezdomnych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Kontrola oznakowania ulic pod kątem stanu technicznego znaków oraz ich czytelności.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14. 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 okresie zimowym pomoc mieszkańcom miasta w uruchomieniu pojazdów.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Kontrola w budynkach mieszkalnych pod kątem spalania odpadów niedozwolonych w piecach.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Kontrole terenów ogrodów działkowych pod kątem spalania odpadów roślinnych przez działkowców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Konwojowanie wartości pieniężnych na potrzeby gminy.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289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7998" marR="17998" marT="17995" marB="17995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992</Words>
  <Application>Microsoft Office PowerPoint</Application>
  <PresentationFormat>Pokaz na ekranie (4:3)</PresentationFormat>
  <Paragraphs>426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SimSun</vt:lpstr>
      <vt:lpstr>Arial</vt:lpstr>
      <vt:lpstr>Lato</vt:lpstr>
      <vt:lpstr>Times New Roman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PODCZAS UROCZYSTOŚCI WYSTAWIONO POCZET SZTANDAROWY 13 RAZY</vt:lpstr>
      <vt:lpstr>Prezentacja programu PowerPoint</vt:lpstr>
      <vt:lpstr>Prezentacja programu PowerPoint</vt:lpstr>
      <vt:lpstr>Prezentacja programu PowerPoint</vt:lpstr>
      <vt:lpstr>DZIĘKUJĘ  ZA 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 i Marek</dc:creator>
  <cp:lastModifiedBy>Justyna Kozioł</cp:lastModifiedBy>
  <cp:revision>170</cp:revision>
  <cp:lastPrinted>2026-02-09T18:16:55Z</cp:lastPrinted>
  <dcterms:created xsi:type="dcterms:W3CDTF">2005-03-30T19:19:39Z</dcterms:created>
  <dcterms:modified xsi:type="dcterms:W3CDTF">2026-02-24T15:56:30Z</dcterms:modified>
</cp:coreProperties>
</file>