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9" r:id="rId4"/>
    <p:sldId id="260" r:id="rId5"/>
    <p:sldId id="280" r:id="rId6"/>
    <p:sldId id="281" r:id="rId7"/>
    <p:sldId id="282" r:id="rId8"/>
    <p:sldId id="285" r:id="rId9"/>
    <p:sldId id="261" r:id="rId10"/>
    <p:sldId id="262" r:id="rId11"/>
    <p:sldId id="277" r:id="rId12"/>
    <p:sldId id="278" r:id="rId13"/>
    <p:sldId id="284" r:id="rId14"/>
    <p:sldId id="279" r:id="rId15"/>
    <p:sldId id="263" r:id="rId16"/>
    <p:sldId id="286" r:id="rId17"/>
    <p:sldId id="287" r:id="rId18"/>
    <p:sldId id="264" r:id="rId19"/>
    <p:sldId id="283" r:id="rId20"/>
    <p:sldId id="265" r:id="rId21"/>
    <p:sldId id="266" r:id="rId22"/>
    <p:sldId id="268" r:id="rId23"/>
    <p:sldId id="267" r:id="rId24"/>
    <p:sldId id="269" r:id="rId25"/>
    <p:sldId id="270" r:id="rId26"/>
    <p:sldId id="288" r:id="rId27"/>
    <p:sldId id="273" r:id="rId28"/>
    <p:sldId id="272" r:id="rId29"/>
    <p:sldId id="275" r:id="rId30"/>
  </p:sldIdLst>
  <p:sldSz cx="9144000" cy="5143500" type="screen16x9"/>
  <p:notesSz cx="6889750" cy="10021888"/>
  <p:defaultTextStyle>
    <a:defPPr>
      <a:defRPr lang="pl-PL"/>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2B8"/>
    <a:srgbClr val="F9E7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93689" autoAdjust="0"/>
  </p:normalViewPr>
  <p:slideViewPr>
    <p:cSldViewPr>
      <p:cViewPr varScale="1">
        <p:scale>
          <a:sx n="102" d="100"/>
          <a:sy n="102" d="100"/>
        </p:scale>
        <p:origin x="1032" y="77"/>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560F-4DBC-BF49-CE81D915C13B}"/>
              </c:ext>
            </c:extLst>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0F6D-49DC-B6B4-C8A7D5FABDA6}"/>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0F6D-49DC-B6B4-C8A7D5FABDA6}"/>
              </c:ext>
            </c:extLst>
          </c:dPt>
          <c:dLbls>
            <c:dLbl>
              <c:idx val="0"/>
              <c:layout>
                <c:manualLayout>
                  <c:x val="0.19780097765029822"/>
                  <c:y val="-1.1458200967217994E-16"/>
                </c:manualLayout>
              </c:layout>
              <c:spPr>
                <a:noFill/>
                <a:ln>
                  <a:noFill/>
                </a:ln>
                <a:effectLst/>
              </c:spPr>
              <c:txPr>
                <a:bodyPr rot="0" spcFirstLastPara="1" vertOverflow="overflow" horzOverflow="overflow" vert="horz" wrap="square" anchor="ctr" anchorCtr="1">
                  <a:normAutofit/>
                </a:bodyPr>
                <a:lstStyle/>
                <a:p>
                  <a:pPr>
                    <a:defRPr sz="1197" b="0" i="0" u="none" strike="noStrike" kern="1200" baseline="0">
                      <a:solidFill>
                        <a:schemeClr val="tx1"/>
                      </a:solidFill>
                      <a:latin typeface="+mn-lt"/>
                      <a:ea typeface="+mn-ea"/>
                      <a:cs typeface="+mn-cs"/>
                    </a:defRPr>
                  </a:pPr>
                  <a:endParaRPr lang="pl-PL"/>
                </a:p>
              </c:txPr>
              <c:dLblPos val="bestFit"/>
              <c:showLegendKey val="1"/>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560F-4DBC-BF49-CE81D915C13B}"/>
                </c:ext>
              </c:extLst>
            </c:dLbl>
            <c:dLbl>
              <c:idx val="1"/>
              <c:layout>
                <c:manualLayout>
                  <c:x val="-0.16836633826278291"/>
                  <c:y val="1.953125E-2"/>
                </c:manualLayout>
              </c:layout>
              <c:spPr>
                <a:noFill/>
                <a:ln>
                  <a:noFill/>
                </a:ln>
                <a:effectLst/>
              </c:spPr>
              <c:txPr>
                <a:bodyPr rot="0" spcFirstLastPara="1" vertOverflow="overflow" horzOverflow="overflow" vert="horz" wrap="square" anchor="ctr" anchorCtr="1">
                  <a:normAutofit/>
                </a:bodyPr>
                <a:lstStyle/>
                <a:p>
                  <a:pPr>
                    <a:defRPr sz="1197" b="0" i="0" u="none" strike="noStrike" kern="1200" baseline="0">
                      <a:solidFill>
                        <a:schemeClr val="tx1"/>
                      </a:solidFill>
                      <a:latin typeface="+mn-lt"/>
                      <a:ea typeface="+mn-ea"/>
                      <a:cs typeface="+mn-cs"/>
                    </a:defRPr>
                  </a:pPr>
                  <a:endParaRPr lang="pl-PL"/>
                </a:p>
              </c:txPr>
              <c:showLegendKey val="1"/>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0F6D-49DC-B6B4-C8A7D5FABDA6}"/>
                </c:ext>
              </c:extLst>
            </c:dLbl>
            <c:dLbl>
              <c:idx val="2"/>
              <c:layout>
                <c:manualLayout>
                  <c:x val="0.22014515285865607"/>
                  <c:y val="7.0312500000000002E-3"/>
                </c:manualLayout>
              </c:layout>
              <c:spPr>
                <a:noFill/>
                <a:ln>
                  <a:noFill/>
                </a:ln>
                <a:effectLst/>
              </c:spPr>
              <c:txPr>
                <a:bodyPr rot="0" spcFirstLastPara="1" vertOverflow="overflow" horzOverflow="overflow" vert="horz" wrap="square" anchor="ctr" anchorCtr="1">
                  <a:normAutofit/>
                </a:bodyPr>
                <a:lstStyle/>
                <a:p>
                  <a:pPr>
                    <a:defRPr sz="1197" b="0" i="0" u="none" strike="noStrike" kern="1200" baseline="0">
                      <a:solidFill>
                        <a:schemeClr val="tx1"/>
                      </a:solidFill>
                      <a:latin typeface="+mn-lt"/>
                      <a:ea typeface="+mn-ea"/>
                      <a:cs typeface="+mn-cs"/>
                    </a:defRPr>
                  </a:pPr>
                  <a:endParaRPr lang="pl-PL"/>
                </a:p>
              </c:txPr>
              <c:showLegendKey val="1"/>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0F6D-49DC-B6B4-C8A7D5FABDA6}"/>
                </c:ext>
              </c:extLst>
            </c:dLbl>
            <c:spPr>
              <a:noFill/>
              <a:ln>
                <a:noFill/>
              </a:ln>
              <a:effectLst/>
            </c:spPr>
            <c:txPr>
              <a:bodyPr rot="0" spcFirstLastPara="1" vertOverflow="overflow" horzOverflow="overflow" vert="horz" wrap="square" anchor="ctr" anchorCtr="1">
                <a:normAutofit/>
              </a:bodyPr>
              <a:lstStyle/>
              <a:p>
                <a:pPr>
                  <a:defRPr sz="1197" b="0" i="0" u="none" strike="noStrike" kern="1200" baseline="0">
                    <a:solidFill>
                      <a:schemeClr val="tx1"/>
                    </a:solidFill>
                    <a:latin typeface="+mn-lt"/>
                    <a:ea typeface="+mn-ea"/>
                    <a:cs typeface="+mn-cs"/>
                  </a:defRPr>
                </a:pPr>
                <a:endParaRPr lang="pl-PL"/>
              </a:p>
            </c:txPr>
            <c:showLegendKey val="1"/>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Arkusz1!$A$2:$A$4</c:f>
              <c:strCache>
                <c:ptCount val="3"/>
                <c:pt idx="0">
                  <c:v>Wytwarzanie, przesył i dystrybucja</c:v>
                </c:pt>
                <c:pt idx="1">
                  <c:v>Sprzedaż towarów i usług</c:v>
                </c:pt>
                <c:pt idx="2">
                  <c:v>Pozostała działalność operacyjna i finansowa</c:v>
                </c:pt>
              </c:strCache>
            </c:strRef>
          </c:cat>
          <c:val>
            <c:numRef>
              <c:f>Arkusz1!$B$2:$B$4</c:f>
              <c:numCache>
                <c:formatCode>0.00%</c:formatCode>
                <c:ptCount val="3"/>
                <c:pt idx="0">
                  <c:v>0.9264</c:v>
                </c:pt>
                <c:pt idx="1">
                  <c:v>4.8302777706173229E-2</c:v>
                </c:pt>
                <c:pt idx="2">
                  <c:v>2.53E-2</c:v>
                </c:pt>
              </c:numCache>
            </c:numRef>
          </c:val>
          <c:extLst>
            <c:ext xmlns:c16="http://schemas.microsoft.com/office/drawing/2014/chart" uri="{C3380CC4-5D6E-409C-BE32-E72D297353CC}">
              <c16:uniqueId val="{00000000-5844-4B74-BFF1-27EF324157CF}"/>
            </c:ext>
          </c:extLst>
        </c:ser>
        <c:dLbls>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pl-PL"/>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r>
              <a:rPr lang="pl-PL" sz="2000"/>
              <a:t>Przychody i koszty [zł]</a:t>
            </a:r>
          </a:p>
        </c:rich>
      </c:tx>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pl-PL"/>
        </a:p>
      </c:txPr>
    </c:title>
    <c:autoTitleDeleted val="0"/>
    <c:plotArea>
      <c:layout/>
      <c:barChart>
        <c:barDir val="col"/>
        <c:grouping val="clustered"/>
        <c:varyColors val="0"/>
        <c:ser>
          <c:idx val="1"/>
          <c:order val="1"/>
          <c:tx>
            <c:strRef>
              <c:f>Arkusz1!$B$1</c:f>
              <c:strCache>
                <c:ptCount val="1"/>
                <c:pt idx="0">
                  <c:v>Przychody ogółem</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Arkusz1!$A$2:$A$4</c:f>
              <c:numCache>
                <c:formatCode>General</c:formatCode>
                <c:ptCount val="3"/>
                <c:pt idx="0">
                  <c:v>2023</c:v>
                </c:pt>
                <c:pt idx="1">
                  <c:v>2024</c:v>
                </c:pt>
                <c:pt idx="2">
                  <c:v>2025</c:v>
                </c:pt>
              </c:numCache>
            </c:numRef>
          </c:cat>
          <c:val>
            <c:numRef>
              <c:f>Arkusz1!$B$2:$B$4</c:f>
              <c:numCache>
                <c:formatCode>#,##0.00</c:formatCode>
                <c:ptCount val="3"/>
                <c:pt idx="0">
                  <c:v>25758959.59</c:v>
                </c:pt>
                <c:pt idx="1">
                  <c:v>18689149.02</c:v>
                </c:pt>
                <c:pt idx="2" formatCode="_(* #,##0.00_);_(* \(#,##0.00\);_(* &quot;-&quot;??_);_(@_)">
                  <c:v>20827767.009999994</c:v>
                </c:pt>
              </c:numCache>
            </c:numRef>
          </c:val>
          <c:extLst>
            <c:ext xmlns:c16="http://schemas.microsoft.com/office/drawing/2014/chart" uri="{C3380CC4-5D6E-409C-BE32-E72D297353CC}">
              <c16:uniqueId val="{00000000-7EB7-46B8-B73E-BECC4AE1BE0A}"/>
            </c:ext>
          </c:extLst>
        </c:ser>
        <c:ser>
          <c:idx val="2"/>
          <c:order val="2"/>
          <c:tx>
            <c:strRef>
              <c:f>Arkusz1!$C$1</c:f>
              <c:strCache>
                <c:ptCount val="1"/>
                <c:pt idx="0">
                  <c:v>Koszty ogółem</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Arkusz1!$A$2:$A$4</c:f>
              <c:numCache>
                <c:formatCode>General</c:formatCode>
                <c:ptCount val="3"/>
                <c:pt idx="0">
                  <c:v>2023</c:v>
                </c:pt>
                <c:pt idx="1">
                  <c:v>2024</c:v>
                </c:pt>
                <c:pt idx="2">
                  <c:v>2025</c:v>
                </c:pt>
              </c:numCache>
            </c:numRef>
          </c:cat>
          <c:val>
            <c:numRef>
              <c:f>Arkusz1!$C$2:$C$4</c:f>
              <c:numCache>
                <c:formatCode>#,##0.00</c:formatCode>
                <c:ptCount val="3"/>
                <c:pt idx="0">
                  <c:v>25281914.09</c:v>
                </c:pt>
                <c:pt idx="1">
                  <c:v>18645048.77</c:v>
                </c:pt>
                <c:pt idx="2" formatCode="_(* #,##0.00_);_(* \(#,##0.00\);_(* &quot;-&quot;??_);_(@_)">
                  <c:v>19740570.390000001</c:v>
                </c:pt>
              </c:numCache>
            </c:numRef>
          </c:val>
          <c:extLst>
            <c:ext xmlns:c16="http://schemas.microsoft.com/office/drawing/2014/chart" uri="{C3380CC4-5D6E-409C-BE32-E72D297353CC}">
              <c16:uniqueId val="{00000001-7EB7-46B8-B73E-BECC4AE1BE0A}"/>
            </c:ext>
          </c:extLst>
        </c:ser>
        <c:dLbls>
          <c:showLegendKey val="0"/>
          <c:showVal val="0"/>
          <c:showCatName val="0"/>
          <c:showSerName val="0"/>
          <c:showPercent val="0"/>
          <c:showBubbleSize val="0"/>
        </c:dLbls>
        <c:gapWidth val="100"/>
        <c:overlap val="-24"/>
        <c:axId val="1741894575"/>
        <c:axId val="1741899375"/>
        <c:extLst>
          <c:ext xmlns:c15="http://schemas.microsoft.com/office/drawing/2012/chart" uri="{02D57815-91ED-43cb-92C2-25804820EDAC}">
            <c15:filteredBarSeries>
              <c15:ser>
                <c:idx val="0"/>
                <c:order val="0"/>
                <c:tx>
                  <c:strRef>
                    <c:extLst>
                      <c:ext uri="{02D57815-91ED-43cb-92C2-25804820EDAC}">
                        <c15:formulaRef>
                          <c15:sqref>Arkusz1!$A$1</c15:sqref>
                        </c15:formulaRef>
                      </c:ext>
                    </c:extLst>
                    <c:strCache>
                      <c:ptCount val="1"/>
                      <c:pt idx="0">
                        <c:v>Rok</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extLst>
                      <c:ext uri="{02D57815-91ED-43cb-92C2-25804820EDAC}">
                        <c15:formulaRef>
                          <c15:sqref>Arkusz1!$A$2:$A$4</c15:sqref>
                        </c15:formulaRef>
                      </c:ext>
                    </c:extLst>
                    <c:numCache>
                      <c:formatCode>General</c:formatCode>
                      <c:ptCount val="3"/>
                      <c:pt idx="0">
                        <c:v>2023</c:v>
                      </c:pt>
                      <c:pt idx="1">
                        <c:v>2024</c:v>
                      </c:pt>
                      <c:pt idx="2">
                        <c:v>2025</c:v>
                      </c:pt>
                    </c:numCache>
                  </c:numRef>
                </c:cat>
                <c:val>
                  <c:numRef>
                    <c:extLst>
                      <c:ext uri="{02D57815-91ED-43cb-92C2-25804820EDAC}">
                        <c15:formulaRef>
                          <c15:sqref>Arkusz1!$A$2:$A$4</c15:sqref>
                        </c15:formulaRef>
                      </c:ext>
                    </c:extLst>
                    <c:numCache>
                      <c:formatCode>General</c:formatCode>
                      <c:ptCount val="3"/>
                      <c:pt idx="0">
                        <c:v>2023</c:v>
                      </c:pt>
                      <c:pt idx="1">
                        <c:v>2024</c:v>
                      </c:pt>
                      <c:pt idx="2">
                        <c:v>2025</c:v>
                      </c:pt>
                    </c:numCache>
                  </c:numRef>
                </c:val>
                <c:extLst>
                  <c:ext xmlns:c16="http://schemas.microsoft.com/office/drawing/2014/chart" uri="{C3380CC4-5D6E-409C-BE32-E72D297353CC}">
                    <c16:uniqueId val="{00000000-A90A-4A97-8D22-730F73B8A9B6}"/>
                  </c:ext>
                </c:extLst>
              </c15:ser>
            </c15:filteredBarSeries>
          </c:ext>
        </c:extLst>
      </c:barChart>
      <c:catAx>
        <c:axId val="1741894575"/>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741899375"/>
        <c:crosses val="autoZero"/>
        <c:auto val="1"/>
        <c:lblAlgn val="ctr"/>
        <c:lblOffset val="100"/>
        <c:noMultiLvlLbl val="0"/>
      </c:catAx>
      <c:valAx>
        <c:axId val="1741899375"/>
        <c:scaling>
          <c:orientation val="minMax"/>
        </c:scaling>
        <c:delete val="0"/>
        <c:axPos val="l"/>
        <c:majorGridlines>
          <c:spPr>
            <a:ln w="9525" cap="flat" cmpd="sng" algn="ctr">
              <a:solidFill>
                <a:schemeClr val="tx1">
                  <a:lumMod val="50000"/>
                  <a:lumOff val="5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741894575"/>
        <c:crosses val="autoZero"/>
        <c:crossBetween val="between"/>
      </c:valAx>
      <c:dTable>
        <c:showHorzBorder val="1"/>
        <c:showVertBorder val="1"/>
        <c:showOutline val="1"/>
        <c:showKeys val="1"/>
        <c:spPr>
          <a:noFill/>
          <a:ln w="9525">
            <a:solidFill>
              <a:schemeClr val="tx1">
                <a:lumMod val="50000"/>
                <a:lumOff val="50000"/>
              </a:schemeClr>
            </a:solidFill>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pl-PL"/>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t>Wynik finansowy [zł]</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barChart>
        <c:barDir val="col"/>
        <c:grouping val="clustered"/>
        <c:varyColors val="0"/>
        <c:ser>
          <c:idx val="1"/>
          <c:order val="1"/>
          <c:tx>
            <c:strRef>
              <c:f>Arkusz1!$B$1</c:f>
              <c:strCache>
                <c:ptCount val="1"/>
                <c:pt idx="0">
                  <c:v>Wynik finansowy brutto</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Arkusz1!$A$2:$A$4</c:f>
              <c:numCache>
                <c:formatCode>General</c:formatCode>
                <c:ptCount val="3"/>
                <c:pt idx="0">
                  <c:v>2023</c:v>
                </c:pt>
                <c:pt idx="1">
                  <c:v>2024</c:v>
                </c:pt>
                <c:pt idx="2">
                  <c:v>2025</c:v>
                </c:pt>
              </c:numCache>
            </c:numRef>
          </c:cat>
          <c:val>
            <c:numRef>
              <c:f>Arkusz1!$B$2:$B$4</c:f>
              <c:numCache>
                <c:formatCode>#,##0.00</c:formatCode>
                <c:ptCount val="3"/>
                <c:pt idx="0">
                  <c:v>477045.5</c:v>
                </c:pt>
                <c:pt idx="1">
                  <c:v>44100.25</c:v>
                </c:pt>
                <c:pt idx="2" formatCode="_(* #,##0.00_);_(* \(#,##0.00\);_(* &quot;-&quot;??_);_(@_)">
                  <c:v>1087196.6200000001</c:v>
                </c:pt>
              </c:numCache>
            </c:numRef>
          </c:val>
          <c:extLst>
            <c:ext xmlns:c16="http://schemas.microsoft.com/office/drawing/2014/chart" uri="{C3380CC4-5D6E-409C-BE32-E72D297353CC}">
              <c16:uniqueId val="{00000001-A90A-4A97-8D22-730F73B8A9B6}"/>
            </c:ext>
          </c:extLst>
        </c:ser>
        <c:ser>
          <c:idx val="2"/>
          <c:order val="2"/>
          <c:tx>
            <c:strRef>
              <c:f>Arkusz1!$C$1</c:f>
              <c:strCache>
                <c:ptCount val="1"/>
                <c:pt idx="0">
                  <c:v>Podatek dochodowy</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Arkusz1!$A$2:$A$4</c:f>
              <c:numCache>
                <c:formatCode>General</c:formatCode>
                <c:ptCount val="3"/>
                <c:pt idx="0">
                  <c:v>2023</c:v>
                </c:pt>
                <c:pt idx="1">
                  <c:v>2024</c:v>
                </c:pt>
                <c:pt idx="2">
                  <c:v>2025</c:v>
                </c:pt>
              </c:numCache>
            </c:numRef>
          </c:cat>
          <c:val>
            <c:numRef>
              <c:f>Arkusz1!$C$2:$C$4</c:f>
              <c:numCache>
                <c:formatCode>#,##0.00</c:formatCode>
                <c:ptCount val="3"/>
                <c:pt idx="0">
                  <c:v>110295</c:v>
                </c:pt>
                <c:pt idx="1">
                  <c:v>29921</c:v>
                </c:pt>
                <c:pt idx="2" formatCode="_(* #,##0.00_);_(* \(#,##0.00\);_(* &quot;-&quot;??_);_(@_)">
                  <c:v>206126</c:v>
                </c:pt>
              </c:numCache>
            </c:numRef>
          </c:val>
          <c:extLst>
            <c:ext xmlns:c16="http://schemas.microsoft.com/office/drawing/2014/chart" uri="{C3380CC4-5D6E-409C-BE32-E72D297353CC}">
              <c16:uniqueId val="{00000000-72D4-4F1A-86D6-835BDB47934A}"/>
            </c:ext>
          </c:extLst>
        </c:ser>
        <c:ser>
          <c:idx val="3"/>
          <c:order val="3"/>
          <c:tx>
            <c:strRef>
              <c:f>Arkusz1!$D$1</c:f>
              <c:strCache>
                <c:ptCount val="1"/>
                <c:pt idx="0">
                  <c:v>Wynik finansowy netto</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Arkusz1!$A$2:$A$4</c:f>
              <c:numCache>
                <c:formatCode>General</c:formatCode>
                <c:ptCount val="3"/>
                <c:pt idx="0">
                  <c:v>2023</c:v>
                </c:pt>
                <c:pt idx="1">
                  <c:v>2024</c:v>
                </c:pt>
                <c:pt idx="2">
                  <c:v>2025</c:v>
                </c:pt>
              </c:numCache>
            </c:numRef>
          </c:cat>
          <c:val>
            <c:numRef>
              <c:f>Arkusz1!$D$2:$D$4</c:f>
              <c:numCache>
                <c:formatCode>#,##0.00</c:formatCode>
                <c:ptCount val="3"/>
                <c:pt idx="0">
                  <c:v>366750.5</c:v>
                </c:pt>
                <c:pt idx="1">
                  <c:v>14179.25</c:v>
                </c:pt>
                <c:pt idx="2" formatCode="_(* #,##0.00_);_(* \(#,##0.00\);_(* &quot;-&quot;??_);_(@_)">
                  <c:v>881070.62</c:v>
                </c:pt>
              </c:numCache>
            </c:numRef>
          </c:val>
          <c:extLst>
            <c:ext xmlns:c16="http://schemas.microsoft.com/office/drawing/2014/chart" uri="{C3380CC4-5D6E-409C-BE32-E72D297353CC}">
              <c16:uniqueId val="{00000000-730E-40F4-A96D-848921A98A7C}"/>
            </c:ext>
          </c:extLst>
        </c:ser>
        <c:dLbls>
          <c:showLegendKey val="0"/>
          <c:showVal val="0"/>
          <c:showCatName val="0"/>
          <c:showSerName val="0"/>
          <c:showPercent val="0"/>
          <c:showBubbleSize val="0"/>
        </c:dLbls>
        <c:gapWidth val="100"/>
        <c:overlap val="-24"/>
        <c:axId val="1741894575"/>
        <c:axId val="1741899375"/>
        <c:extLst>
          <c:ext xmlns:c15="http://schemas.microsoft.com/office/drawing/2012/chart" uri="{02D57815-91ED-43cb-92C2-25804820EDAC}">
            <c15:filteredBarSeries>
              <c15:ser>
                <c:idx val="0"/>
                <c:order val="0"/>
                <c:tx>
                  <c:strRef>
                    <c:extLst>
                      <c:ext uri="{02D57815-91ED-43cb-92C2-25804820EDAC}">
                        <c15:formulaRef>
                          <c15:sqref>Arkusz1!$A$1</c15:sqref>
                        </c15:formulaRef>
                      </c:ext>
                    </c:extLst>
                    <c:strCache>
                      <c:ptCount val="1"/>
                      <c:pt idx="0">
                        <c:v>Rok</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extLst>
                      <c:ext uri="{02D57815-91ED-43cb-92C2-25804820EDAC}">
                        <c15:formulaRef>
                          <c15:sqref>Arkusz1!$A$2:$A$4</c15:sqref>
                        </c15:formulaRef>
                      </c:ext>
                    </c:extLst>
                    <c:numCache>
                      <c:formatCode>General</c:formatCode>
                      <c:ptCount val="3"/>
                      <c:pt idx="0">
                        <c:v>2023</c:v>
                      </c:pt>
                      <c:pt idx="1">
                        <c:v>2024</c:v>
                      </c:pt>
                      <c:pt idx="2">
                        <c:v>2025</c:v>
                      </c:pt>
                    </c:numCache>
                  </c:numRef>
                </c:cat>
                <c:val>
                  <c:numRef>
                    <c:extLst>
                      <c:ext uri="{02D57815-91ED-43cb-92C2-25804820EDAC}">
                        <c15:formulaRef>
                          <c15:sqref>Arkusz1!$A$2:$A$4</c15:sqref>
                        </c15:formulaRef>
                      </c:ext>
                    </c:extLst>
                    <c:numCache>
                      <c:formatCode>General</c:formatCode>
                      <c:ptCount val="3"/>
                      <c:pt idx="0">
                        <c:v>2023</c:v>
                      </c:pt>
                      <c:pt idx="1">
                        <c:v>2024</c:v>
                      </c:pt>
                      <c:pt idx="2">
                        <c:v>2025</c:v>
                      </c:pt>
                    </c:numCache>
                  </c:numRef>
                </c:val>
                <c:extLst>
                  <c:ext xmlns:c16="http://schemas.microsoft.com/office/drawing/2014/chart" uri="{C3380CC4-5D6E-409C-BE32-E72D297353CC}">
                    <c16:uniqueId val="{00000000-A90A-4A97-8D22-730F73B8A9B6}"/>
                  </c:ext>
                </c:extLst>
              </c15:ser>
            </c15:filteredBarSeries>
          </c:ext>
        </c:extLst>
      </c:barChart>
      <c:catAx>
        <c:axId val="1741894575"/>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741899375"/>
        <c:crosses val="autoZero"/>
        <c:auto val="1"/>
        <c:lblAlgn val="ctr"/>
        <c:lblOffset val="100"/>
        <c:noMultiLvlLbl val="0"/>
      </c:catAx>
      <c:valAx>
        <c:axId val="1741899375"/>
        <c:scaling>
          <c:orientation val="minMax"/>
        </c:scaling>
        <c:delete val="0"/>
        <c:axPos val="l"/>
        <c:majorGridlines>
          <c:spPr>
            <a:ln w="9525" cap="flat" cmpd="sng" algn="ctr">
              <a:solidFill>
                <a:schemeClr val="tx1">
                  <a:lumMod val="50000"/>
                  <a:lumOff val="5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741894575"/>
        <c:crosses val="autoZero"/>
        <c:crossBetween val="between"/>
      </c:valAx>
      <c:dTable>
        <c:showHorzBorder val="1"/>
        <c:showVertBorder val="1"/>
        <c:showOutline val="1"/>
        <c:showKeys val="1"/>
        <c:spPr>
          <a:noFill/>
          <a:ln w="9525">
            <a:solidFill>
              <a:schemeClr val="tx1">
                <a:lumMod val="50000"/>
                <a:lumOff val="50000"/>
              </a:schemeClr>
            </a:solidFill>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pl-PL"/>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t>Średnioroczne</a:t>
            </a:r>
            <a:br>
              <a:rPr lang="pl-PL"/>
            </a:br>
            <a:r>
              <a:rPr lang="pl-PL"/>
              <a:t>zatrudnienie</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barChart>
        <c:barDir val="col"/>
        <c:grouping val="stacked"/>
        <c:varyColors val="0"/>
        <c:ser>
          <c:idx val="0"/>
          <c:order val="0"/>
          <c:tx>
            <c:strRef>
              <c:f>Arkusz1!$B$1</c:f>
              <c:strCache>
                <c:ptCount val="1"/>
                <c:pt idx="0">
                  <c:v>Stanowiska robotnicze</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Arkusz1!$A$2:$A$3</c:f>
              <c:numCache>
                <c:formatCode>General</c:formatCode>
                <c:ptCount val="2"/>
                <c:pt idx="0">
                  <c:v>2024</c:v>
                </c:pt>
                <c:pt idx="1">
                  <c:v>2025</c:v>
                </c:pt>
              </c:numCache>
            </c:numRef>
          </c:cat>
          <c:val>
            <c:numRef>
              <c:f>Arkusz1!$B$2:$B$3</c:f>
              <c:numCache>
                <c:formatCode>General</c:formatCode>
                <c:ptCount val="2"/>
                <c:pt idx="0">
                  <c:v>34.83</c:v>
                </c:pt>
                <c:pt idx="1">
                  <c:v>33.99</c:v>
                </c:pt>
              </c:numCache>
            </c:numRef>
          </c:val>
          <c:extLst>
            <c:ext xmlns:c16="http://schemas.microsoft.com/office/drawing/2014/chart" uri="{C3380CC4-5D6E-409C-BE32-E72D297353CC}">
              <c16:uniqueId val="{00000000-1852-453C-9516-E1FE606F6129}"/>
            </c:ext>
          </c:extLst>
        </c:ser>
        <c:ser>
          <c:idx val="1"/>
          <c:order val="1"/>
          <c:tx>
            <c:strRef>
              <c:f>Arkusz1!$C$1</c:f>
              <c:strCache>
                <c:ptCount val="1"/>
                <c:pt idx="0">
                  <c:v>Stanowiska nierobotnicze</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Arkusz1!$A$2:$A$3</c:f>
              <c:numCache>
                <c:formatCode>General</c:formatCode>
                <c:ptCount val="2"/>
                <c:pt idx="0">
                  <c:v>2024</c:v>
                </c:pt>
                <c:pt idx="1">
                  <c:v>2025</c:v>
                </c:pt>
              </c:numCache>
            </c:numRef>
          </c:cat>
          <c:val>
            <c:numRef>
              <c:f>Arkusz1!$C$2:$C$3</c:f>
              <c:numCache>
                <c:formatCode>General</c:formatCode>
                <c:ptCount val="2"/>
                <c:pt idx="0">
                  <c:v>18.399999999999999</c:v>
                </c:pt>
                <c:pt idx="1">
                  <c:v>18.579999999999998</c:v>
                </c:pt>
              </c:numCache>
            </c:numRef>
          </c:val>
          <c:extLst>
            <c:ext xmlns:c16="http://schemas.microsoft.com/office/drawing/2014/chart" uri="{C3380CC4-5D6E-409C-BE32-E72D297353CC}">
              <c16:uniqueId val="{00000001-1852-453C-9516-E1FE606F6129}"/>
            </c:ext>
          </c:extLst>
        </c:ser>
        <c:dLbls>
          <c:showLegendKey val="0"/>
          <c:showVal val="0"/>
          <c:showCatName val="0"/>
          <c:showSerName val="0"/>
          <c:showPercent val="0"/>
          <c:showBubbleSize val="0"/>
        </c:dLbls>
        <c:gapWidth val="150"/>
        <c:overlap val="100"/>
        <c:serLines>
          <c:spPr>
            <a:ln w="9525">
              <a:solidFill>
                <a:schemeClr val="tx1"/>
              </a:solidFill>
              <a:prstDash val="dash"/>
            </a:ln>
            <a:effectLst/>
          </c:spPr>
        </c:serLines>
        <c:axId val="1124173504"/>
        <c:axId val="1124173024"/>
      </c:barChart>
      <c:catAx>
        <c:axId val="1124173504"/>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124173024"/>
        <c:crosses val="autoZero"/>
        <c:auto val="1"/>
        <c:lblAlgn val="ctr"/>
        <c:lblOffset val="100"/>
        <c:noMultiLvlLbl val="0"/>
      </c:catAx>
      <c:valAx>
        <c:axId val="1124173024"/>
        <c:scaling>
          <c:orientation val="minMax"/>
        </c:scaling>
        <c:delete val="0"/>
        <c:axPos val="l"/>
        <c:majorGridlines>
          <c:spPr>
            <a:ln w="9525" cap="flat" cmpd="sng" algn="ctr">
              <a:solidFill>
                <a:schemeClr val="tx1">
                  <a:lumMod val="50000"/>
                  <a:lumOff val="50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tx1"/>
                    </a:solidFill>
                    <a:latin typeface="+mn-lt"/>
                    <a:ea typeface="+mn-ea"/>
                    <a:cs typeface="+mn-cs"/>
                  </a:defRPr>
                </a:pPr>
                <a:r>
                  <a:rPr lang="pl-PL"/>
                  <a:t>Liczba osób</a:t>
                </a:r>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pl-PL"/>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124173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t>Działalność podstawowa</a:t>
            </a:r>
            <a:br>
              <a:rPr lang="pl-PL"/>
            </a:br>
            <a:r>
              <a:rPr lang="pl-PL"/>
              <a:t>netto [tys. zł]</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barChart>
        <c:barDir val="bar"/>
        <c:grouping val="stacked"/>
        <c:varyColors val="0"/>
        <c:ser>
          <c:idx val="0"/>
          <c:order val="0"/>
          <c:tx>
            <c:strRef>
              <c:f>Arkusz1!$B$1</c:f>
              <c:strCache>
                <c:ptCount val="1"/>
                <c:pt idx="0">
                  <c:v>Wytwarzanie</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Arkusz1!$A$2:$A$5</c:f>
              <c:strCache>
                <c:ptCount val="4"/>
                <c:pt idx="0">
                  <c:v>Przychody ze sprzedaży energii cieplnej ogółem 2024 r.</c:v>
                </c:pt>
                <c:pt idx="1">
                  <c:v>Przychody ze sprzedaży energii cieplnej ogółem  2025 r.</c:v>
                </c:pt>
                <c:pt idx="2">
                  <c:v>Dostawa ciepła do zasobów SM "PIONIER" 2024 r.</c:v>
                </c:pt>
                <c:pt idx="3">
                  <c:v>Dostawa ciepła do zasobów SM "PIONIER" 2025 r.</c:v>
                </c:pt>
              </c:strCache>
            </c:strRef>
          </c:cat>
          <c:val>
            <c:numRef>
              <c:f>Arkusz1!$B$2:$B$5</c:f>
              <c:numCache>
                <c:formatCode>_(* #,##0.00_);_(* \(#,##0.00\);_(* "-"??_);_(@_)</c:formatCode>
                <c:ptCount val="4"/>
                <c:pt idx="0">
                  <c:v>14054.72</c:v>
                </c:pt>
                <c:pt idx="1">
                  <c:v>15254.63</c:v>
                </c:pt>
                <c:pt idx="2">
                  <c:v>7846.52</c:v>
                </c:pt>
                <c:pt idx="3">
                  <c:v>8459.9699999999993</c:v>
                </c:pt>
              </c:numCache>
            </c:numRef>
          </c:val>
          <c:extLst>
            <c:ext xmlns:c16="http://schemas.microsoft.com/office/drawing/2014/chart" uri="{C3380CC4-5D6E-409C-BE32-E72D297353CC}">
              <c16:uniqueId val="{00000000-C012-4D44-9317-59BD117CCE68}"/>
            </c:ext>
          </c:extLst>
        </c:ser>
        <c:ser>
          <c:idx val="1"/>
          <c:order val="1"/>
          <c:tx>
            <c:strRef>
              <c:f>Arkusz1!$C$1</c:f>
              <c:strCache>
                <c:ptCount val="1"/>
                <c:pt idx="0">
                  <c:v>Przesył</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Arkusz1!$A$2:$A$5</c:f>
              <c:strCache>
                <c:ptCount val="4"/>
                <c:pt idx="0">
                  <c:v>Przychody ze sprzedaży energii cieplnej ogółem 2024 r.</c:v>
                </c:pt>
                <c:pt idx="1">
                  <c:v>Przychody ze sprzedaży energii cieplnej ogółem  2025 r.</c:v>
                </c:pt>
                <c:pt idx="2">
                  <c:v>Dostawa ciepła do zasobów SM "PIONIER" 2024 r.</c:v>
                </c:pt>
                <c:pt idx="3">
                  <c:v>Dostawa ciepła do zasobów SM "PIONIER" 2025 r.</c:v>
                </c:pt>
              </c:strCache>
            </c:strRef>
          </c:cat>
          <c:val>
            <c:numRef>
              <c:f>Arkusz1!$C$2:$C$5</c:f>
              <c:numCache>
                <c:formatCode>_(* #,##0.00_);_(* \(#,##0.00\);_(* "-"??_);_(@_)</c:formatCode>
                <c:ptCount val="4"/>
                <c:pt idx="0">
                  <c:v>3461.16</c:v>
                </c:pt>
                <c:pt idx="1">
                  <c:v>3983.41</c:v>
                </c:pt>
                <c:pt idx="2">
                  <c:v>2044.56</c:v>
                </c:pt>
                <c:pt idx="3">
                  <c:v>2338.9699999999998</c:v>
                </c:pt>
              </c:numCache>
            </c:numRef>
          </c:val>
          <c:extLst>
            <c:ext xmlns:c16="http://schemas.microsoft.com/office/drawing/2014/chart" uri="{C3380CC4-5D6E-409C-BE32-E72D297353CC}">
              <c16:uniqueId val="{00000001-C012-4D44-9317-59BD117CCE68}"/>
            </c:ext>
          </c:extLst>
        </c:ser>
        <c:ser>
          <c:idx val="2"/>
          <c:order val="2"/>
          <c:tx>
            <c:strRef>
              <c:f>Arkusz1!$D$1</c:f>
              <c:strCache>
                <c:ptCount val="1"/>
                <c:pt idx="0">
                  <c:v>Rekompensata</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Arkusz1!$A$2:$A$5</c:f>
              <c:strCache>
                <c:ptCount val="4"/>
                <c:pt idx="0">
                  <c:v>Przychody ze sprzedaży energii cieplnej ogółem 2024 r.</c:v>
                </c:pt>
                <c:pt idx="1">
                  <c:v>Przychody ze sprzedaży energii cieplnej ogółem  2025 r.</c:v>
                </c:pt>
                <c:pt idx="2">
                  <c:v>Dostawa ciepła do zasobów SM "PIONIER" 2024 r.</c:v>
                </c:pt>
                <c:pt idx="3">
                  <c:v>Dostawa ciepła do zasobów SM "PIONIER" 2025 r.</c:v>
                </c:pt>
              </c:strCache>
            </c:strRef>
          </c:cat>
          <c:val>
            <c:numRef>
              <c:f>Arkusz1!$D$2:$D$5</c:f>
              <c:numCache>
                <c:formatCode>_(* #,##0.00_);_(* \(#,##0.00\);_(* "-"??_);_(@_)</c:formatCode>
                <c:ptCount val="4"/>
                <c:pt idx="0">
                  <c:v>235.1</c:v>
                </c:pt>
                <c:pt idx="1">
                  <c:v>58.14</c:v>
                </c:pt>
              </c:numCache>
            </c:numRef>
          </c:val>
          <c:extLst>
            <c:ext xmlns:c16="http://schemas.microsoft.com/office/drawing/2014/chart" uri="{C3380CC4-5D6E-409C-BE32-E72D297353CC}">
              <c16:uniqueId val="{00000002-C012-4D44-9317-59BD117CCE68}"/>
            </c:ext>
          </c:extLst>
        </c:ser>
        <c:dLbls>
          <c:showLegendKey val="0"/>
          <c:showVal val="0"/>
          <c:showCatName val="0"/>
          <c:showSerName val="0"/>
          <c:showPercent val="0"/>
          <c:showBubbleSize val="0"/>
        </c:dLbls>
        <c:gapWidth val="150"/>
        <c:overlap val="100"/>
        <c:axId val="1277984176"/>
        <c:axId val="1277981776"/>
      </c:barChart>
      <c:catAx>
        <c:axId val="1277984176"/>
        <c:scaling>
          <c:orientation val="minMax"/>
        </c:scaling>
        <c:delete val="0"/>
        <c:axPos val="l"/>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pl-PL"/>
          </a:p>
        </c:txPr>
        <c:crossAx val="1277981776"/>
        <c:crosses val="autoZero"/>
        <c:auto val="1"/>
        <c:lblAlgn val="ctr"/>
        <c:lblOffset val="100"/>
        <c:noMultiLvlLbl val="0"/>
      </c:catAx>
      <c:valAx>
        <c:axId val="1277981776"/>
        <c:scaling>
          <c:orientation val="minMax"/>
          <c:max val="20000"/>
          <c:min val="0"/>
        </c:scaling>
        <c:delete val="0"/>
        <c:axPos val="b"/>
        <c:majorGridlines>
          <c:spPr>
            <a:ln w="9525" cap="flat" cmpd="sng" algn="ctr">
              <a:solidFill>
                <a:schemeClr val="tx1">
                  <a:lumMod val="50000"/>
                  <a:lumOff val="50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77984176"/>
        <c:crosses val="autoZero"/>
        <c:crossBetween val="between"/>
        <c:majorUnit val="5000"/>
      </c:valAx>
      <c:dTable>
        <c:showHorzBorder val="1"/>
        <c:showVertBorder val="1"/>
        <c:showOutline val="1"/>
        <c:showKeys val="1"/>
        <c:spPr>
          <a:noFill/>
          <a:ln w="9525">
            <a:solidFill>
              <a:schemeClr val="tx1">
                <a:lumMod val="50000"/>
                <a:lumOff val="50000"/>
              </a:schemeClr>
            </a:solidFill>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pl-PL"/>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t>Działalność pomocnicza</a:t>
            </a:r>
            <a:br>
              <a:rPr lang="pl-PL"/>
            </a:br>
            <a:r>
              <a:rPr lang="pl-PL"/>
              <a:t>netto [tys. zł]</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manualLayout>
          <c:layoutTarget val="inner"/>
          <c:xMode val="edge"/>
          <c:yMode val="edge"/>
          <c:x val="0.33243069952395227"/>
          <c:y val="0.19309375000000001"/>
          <c:w val="0.63740349604760893"/>
          <c:h val="0.29682308070866142"/>
        </c:manualLayout>
      </c:layout>
      <c:barChart>
        <c:barDir val="bar"/>
        <c:grouping val="stacked"/>
        <c:varyColors val="0"/>
        <c:ser>
          <c:idx val="2"/>
          <c:order val="0"/>
          <c:tx>
            <c:strRef>
              <c:f>Arkusz1!$B$1</c:f>
              <c:strCache>
                <c:ptCount val="1"/>
                <c:pt idx="0">
                  <c:v>Sprzedaż żużla</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Arkusz1!$A$2:$A$3</c:f>
              <c:numCache>
                <c:formatCode>General</c:formatCode>
                <c:ptCount val="2"/>
                <c:pt idx="0">
                  <c:v>2024</c:v>
                </c:pt>
                <c:pt idx="1">
                  <c:v>2025</c:v>
                </c:pt>
              </c:numCache>
            </c:numRef>
          </c:cat>
          <c:val>
            <c:numRef>
              <c:f>Arkusz1!$B$2:$B$3</c:f>
              <c:numCache>
                <c:formatCode>General</c:formatCode>
                <c:ptCount val="2"/>
                <c:pt idx="0">
                  <c:v>1.51</c:v>
                </c:pt>
                <c:pt idx="1">
                  <c:v>1.44</c:v>
                </c:pt>
              </c:numCache>
            </c:numRef>
          </c:val>
          <c:extLst>
            <c:ext xmlns:c16="http://schemas.microsoft.com/office/drawing/2014/chart" uri="{C3380CC4-5D6E-409C-BE32-E72D297353CC}">
              <c16:uniqueId val="{00000002-EF8C-4D46-AD6F-E99D4FE74A09}"/>
            </c:ext>
          </c:extLst>
        </c:ser>
        <c:ser>
          <c:idx val="3"/>
          <c:order val="1"/>
          <c:tx>
            <c:strRef>
              <c:f>Arkusz1!$C$1</c:f>
              <c:strCache>
                <c:ptCount val="1"/>
                <c:pt idx="0">
                  <c:v>Sprzedaż towarów</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Arkusz1!$A$2:$A$3</c:f>
              <c:numCache>
                <c:formatCode>General</c:formatCode>
                <c:ptCount val="2"/>
                <c:pt idx="0">
                  <c:v>2024</c:v>
                </c:pt>
                <c:pt idx="1">
                  <c:v>2025</c:v>
                </c:pt>
              </c:numCache>
            </c:numRef>
          </c:cat>
          <c:val>
            <c:numRef>
              <c:f>Arkusz1!$C$2:$C$3</c:f>
              <c:numCache>
                <c:formatCode>General</c:formatCode>
                <c:ptCount val="2"/>
                <c:pt idx="0">
                  <c:v>140.86000000000001</c:v>
                </c:pt>
                <c:pt idx="1">
                  <c:v>102.63</c:v>
                </c:pt>
              </c:numCache>
            </c:numRef>
          </c:val>
          <c:extLst>
            <c:ext xmlns:c16="http://schemas.microsoft.com/office/drawing/2014/chart" uri="{C3380CC4-5D6E-409C-BE32-E72D297353CC}">
              <c16:uniqueId val="{00000003-EF8C-4D46-AD6F-E99D4FE74A09}"/>
            </c:ext>
          </c:extLst>
        </c:ser>
        <c:ser>
          <c:idx val="4"/>
          <c:order val="2"/>
          <c:tx>
            <c:strRef>
              <c:f>Arkusz1!$D$1</c:f>
              <c:strCache>
                <c:ptCount val="1"/>
                <c:pt idx="0">
                  <c:v>Sprzedaż złomu, pozostałe materiały</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Arkusz1!$A$2:$A$3</c:f>
              <c:numCache>
                <c:formatCode>General</c:formatCode>
                <c:ptCount val="2"/>
                <c:pt idx="0">
                  <c:v>2024</c:v>
                </c:pt>
                <c:pt idx="1">
                  <c:v>2025</c:v>
                </c:pt>
              </c:numCache>
            </c:numRef>
          </c:cat>
          <c:val>
            <c:numRef>
              <c:f>Arkusz1!$D$2:$D$3</c:f>
              <c:numCache>
                <c:formatCode>General</c:formatCode>
                <c:ptCount val="2"/>
                <c:pt idx="0">
                  <c:v>22.22</c:v>
                </c:pt>
                <c:pt idx="1">
                  <c:v>0.93</c:v>
                </c:pt>
              </c:numCache>
            </c:numRef>
          </c:val>
          <c:extLst>
            <c:ext xmlns:c16="http://schemas.microsoft.com/office/drawing/2014/chart" uri="{C3380CC4-5D6E-409C-BE32-E72D297353CC}">
              <c16:uniqueId val="{00000004-EF8C-4D46-AD6F-E99D4FE74A09}"/>
            </c:ext>
          </c:extLst>
        </c:ser>
        <c:ser>
          <c:idx val="5"/>
          <c:order val="3"/>
          <c:tx>
            <c:strRef>
              <c:f>Arkusz1!$E$1</c:f>
              <c:strCache>
                <c:ptCount val="1"/>
                <c:pt idx="0">
                  <c:v>Usługi budowlano-montażowe</c:v>
                </c:pt>
              </c:strCache>
            </c:strRef>
          </c:t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Arkusz1!$A$2:$A$3</c:f>
              <c:numCache>
                <c:formatCode>General</c:formatCode>
                <c:ptCount val="2"/>
                <c:pt idx="0">
                  <c:v>2024</c:v>
                </c:pt>
                <c:pt idx="1">
                  <c:v>2025</c:v>
                </c:pt>
              </c:numCache>
            </c:numRef>
          </c:cat>
          <c:val>
            <c:numRef>
              <c:f>Arkusz1!$E$2:$E$3</c:f>
              <c:numCache>
                <c:formatCode>General</c:formatCode>
                <c:ptCount val="2"/>
                <c:pt idx="0">
                  <c:v>181.77</c:v>
                </c:pt>
                <c:pt idx="1">
                  <c:v>462.51</c:v>
                </c:pt>
              </c:numCache>
            </c:numRef>
          </c:val>
          <c:extLst>
            <c:ext xmlns:c16="http://schemas.microsoft.com/office/drawing/2014/chart" uri="{C3380CC4-5D6E-409C-BE32-E72D297353CC}">
              <c16:uniqueId val="{00000005-EF8C-4D46-AD6F-E99D4FE74A09}"/>
            </c:ext>
          </c:extLst>
        </c:ser>
        <c:ser>
          <c:idx val="6"/>
          <c:order val="4"/>
          <c:tx>
            <c:strRef>
              <c:f>Arkusz1!$F$1</c:f>
              <c:strCache>
                <c:ptCount val="1"/>
                <c:pt idx="0">
                  <c:v>Dzierżawy, najem</c:v>
                </c:pt>
              </c:strCache>
            </c:strRef>
          </c:tx>
          <c:spPr>
            <a:gradFill rotWithShape="1">
              <a:gsLst>
                <a:gs pos="0">
                  <a:schemeClr val="accent1">
                    <a:lumMod val="60000"/>
                    <a:shade val="51000"/>
                    <a:satMod val="130000"/>
                  </a:schemeClr>
                </a:gs>
                <a:gs pos="80000">
                  <a:schemeClr val="accent1">
                    <a:lumMod val="60000"/>
                    <a:shade val="93000"/>
                    <a:satMod val="130000"/>
                  </a:schemeClr>
                </a:gs>
                <a:gs pos="100000">
                  <a:schemeClr val="accent1">
                    <a:lumMod val="60000"/>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Arkusz1!$A$2:$A$3</c:f>
              <c:numCache>
                <c:formatCode>General</c:formatCode>
                <c:ptCount val="2"/>
                <c:pt idx="0">
                  <c:v>2024</c:v>
                </c:pt>
                <c:pt idx="1">
                  <c:v>2025</c:v>
                </c:pt>
              </c:numCache>
            </c:numRef>
          </c:cat>
          <c:val>
            <c:numRef>
              <c:f>Arkusz1!$F$2:$F$3</c:f>
              <c:numCache>
                <c:formatCode>General</c:formatCode>
                <c:ptCount val="2"/>
                <c:pt idx="0">
                  <c:v>400.53</c:v>
                </c:pt>
                <c:pt idx="1">
                  <c:v>439.66</c:v>
                </c:pt>
              </c:numCache>
            </c:numRef>
          </c:val>
          <c:extLst>
            <c:ext xmlns:c16="http://schemas.microsoft.com/office/drawing/2014/chart" uri="{C3380CC4-5D6E-409C-BE32-E72D297353CC}">
              <c16:uniqueId val="{00000006-EF8C-4D46-AD6F-E99D4FE74A09}"/>
            </c:ext>
          </c:extLst>
        </c:ser>
        <c:ser>
          <c:idx val="0"/>
          <c:order val="5"/>
          <c:tx>
            <c:strRef>
              <c:f>Arkusz1!$G$1</c:f>
              <c:strCache>
                <c:ptCount val="1"/>
                <c:pt idx="0">
                  <c:v>Pozostałe usługi</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numRef>
              <c:f>Arkusz1!$A$2:$A$3</c:f>
              <c:numCache>
                <c:formatCode>General</c:formatCode>
                <c:ptCount val="2"/>
                <c:pt idx="0">
                  <c:v>2024</c:v>
                </c:pt>
                <c:pt idx="1">
                  <c:v>2025</c:v>
                </c:pt>
              </c:numCache>
            </c:numRef>
          </c:cat>
          <c:val>
            <c:numRef>
              <c:f>Arkusz1!$G$2:$G$3</c:f>
              <c:numCache>
                <c:formatCode>0.00</c:formatCode>
                <c:ptCount val="2"/>
                <c:pt idx="0" formatCode="General">
                  <c:v>1.83</c:v>
                </c:pt>
                <c:pt idx="1">
                  <c:v>1.3</c:v>
                </c:pt>
              </c:numCache>
            </c:numRef>
          </c:val>
          <c:extLst>
            <c:ext xmlns:c16="http://schemas.microsoft.com/office/drawing/2014/chart" uri="{C3380CC4-5D6E-409C-BE32-E72D297353CC}">
              <c16:uniqueId val="{00000007-EF8C-4D46-AD6F-E99D4FE74A09}"/>
            </c:ext>
          </c:extLst>
        </c:ser>
        <c:dLbls>
          <c:showLegendKey val="0"/>
          <c:showVal val="0"/>
          <c:showCatName val="0"/>
          <c:showSerName val="0"/>
          <c:showPercent val="0"/>
          <c:showBubbleSize val="0"/>
        </c:dLbls>
        <c:gapWidth val="150"/>
        <c:overlap val="100"/>
        <c:axId val="1247937072"/>
        <c:axId val="1247937552"/>
      </c:barChart>
      <c:lineChart>
        <c:grouping val="standard"/>
        <c:varyColors val="0"/>
        <c:ser>
          <c:idx val="1"/>
          <c:order val="6"/>
          <c:tx>
            <c:strRef>
              <c:f>Arkusz1!$H$1</c:f>
              <c:strCache>
                <c:ptCount val="1"/>
                <c:pt idx="0">
                  <c:v>Suma</c:v>
                </c:pt>
              </c:strCache>
              <c:extLst xmlns:c15="http://schemas.microsoft.com/office/drawing/2012/chart"/>
            </c:strRef>
          </c:tx>
          <c:spPr>
            <a:ln w="31750" cap="rnd">
              <a:noFill/>
              <a:round/>
            </a:ln>
            <a:effectLst>
              <a:outerShdw blurRad="40000" dist="23000" dir="5400000" rotWithShape="0">
                <a:srgbClr val="000000">
                  <a:alpha val="35000"/>
                </a:srgbClr>
              </a:outerShdw>
            </a:effectLst>
          </c:spPr>
          <c:marker>
            <c:symbol val="none"/>
          </c:marker>
          <c:val>
            <c:numRef>
              <c:f>Arkusz1!$H$2:$H$3</c:f>
              <c:numCache>
                <c:formatCode>General</c:formatCode>
                <c:ptCount val="2"/>
                <c:pt idx="0">
                  <c:v>748.72</c:v>
                </c:pt>
                <c:pt idx="1">
                  <c:v>1008.47</c:v>
                </c:pt>
              </c:numCache>
              <c:extLst xmlns:c15="http://schemas.microsoft.com/office/drawing/2012/chart"/>
            </c:numRef>
          </c:val>
          <c:smooth val="0"/>
          <c:extLst xmlns:c15="http://schemas.microsoft.com/office/drawing/2012/chart">
            <c:ext xmlns:c16="http://schemas.microsoft.com/office/drawing/2014/chart" uri="{C3380CC4-5D6E-409C-BE32-E72D297353CC}">
              <c16:uniqueId val="{00000008-9F9B-4DC2-91FD-10469DAC4476}"/>
            </c:ext>
          </c:extLst>
        </c:ser>
        <c:dLbls>
          <c:showLegendKey val="0"/>
          <c:showVal val="0"/>
          <c:showCatName val="0"/>
          <c:showSerName val="0"/>
          <c:showPercent val="0"/>
          <c:showBubbleSize val="0"/>
        </c:dLbls>
        <c:marker val="1"/>
        <c:smooth val="0"/>
        <c:axId val="1905822303"/>
        <c:axId val="1905824223"/>
      </c:lineChart>
      <c:catAx>
        <c:axId val="1247937072"/>
        <c:scaling>
          <c:orientation val="minMax"/>
        </c:scaling>
        <c:delete val="0"/>
        <c:axPos val="l"/>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47937552"/>
        <c:crosses val="autoZero"/>
        <c:auto val="1"/>
        <c:lblAlgn val="ctr"/>
        <c:lblOffset val="100"/>
        <c:noMultiLvlLbl val="0"/>
      </c:catAx>
      <c:valAx>
        <c:axId val="1247937552"/>
        <c:scaling>
          <c:orientation val="minMax"/>
        </c:scaling>
        <c:delete val="0"/>
        <c:axPos val="b"/>
        <c:majorGridlines>
          <c:spPr>
            <a:ln w="9525" cap="flat" cmpd="sng" algn="ctr">
              <a:solidFill>
                <a:schemeClr val="tx1">
                  <a:lumMod val="50000"/>
                  <a:lumOff val="5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47937072"/>
        <c:crosses val="autoZero"/>
        <c:crossBetween val="between"/>
        <c:majorUnit val="100"/>
      </c:valAx>
      <c:valAx>
        <c:axId val="1905824223"/>
        <c:scaling>
          <c:orientation val="minMax"/>
        </c:scaling>
        <c:delete val="1"/>
        <c:axPos val="r"/>
        <c:numFmt formatCode="General" sourceLinked="1"/>
        <c:majorTickMark val="out"/>
        <c:minorTickMark val="none"/>
        <c:tickLblPos val="nextTo"/>
        <c:crossAx val="1905822303"/>
        <c:crosses val="max"/>
        <c:crossBetween val="between"/>
      </c:valAx>
      <c:catAx>
        <c:axId val="1905822303"/>
        <c:scaling>
          <c:orientation val="minMax"/>
        </c:scaling>
        <c:delete val="1"/>
        <c:axPos val="b"/>
        <c:majorTickMark val="out"/>
        <c:minorTickMark val="none"/>
        <c:tickLblPos val="nextTo"/>
        <c:crossAx val="1905824223"/>
        <c:crosses val="autoZero"/>
        <c:auto val="1"/>
        <c:lblAlgn val="ctr"/>
        <c:lblOffset val="100"/>
        <c:noMultiLvlLbl val="0"/>
      </c:catAx>
      <c:dTable>
        <c:showHorzBorder val="1"/>
        <c:showVertBorder val="1"/>
        <c:showOutline val="1"/>
        <c:showKeys val="1"/>
        <c:spPr>
          <a:noFill/>
          <a:ln w="9525">
            <a:solidFill>
              <a:schemeClr val="tx1">
                <a:lumMod val="50000"/>
                <a:lumOff val="50000"/>
              </a:schemeClr>
            </a:solidFill>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pl-PL"/>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t>Sprzedaż ogółem</a:t>
            </a:r>
            <a:br>
              <a:rPr lang="pl-PL"/>
            </a:br>
            <a:r>
              <a:rPr lang="pl-PL"/>
              <a:t>netto [tys. zł]</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barChart>
        <c:barDir val="col"/>
        <c:grouping val="clustered"/>
        <c:varyColors val="0"/>
        <c:ser>
          <c:idx val="2"/>
          <c:order val="0"/>
          <c:tx>
            <c:strRef>
              <c:f>Arkusz1!$B$1</c:f>
              <c:strCache>
                <c:ptCount val="1"/>
                <c:pt idx="0">
                  <c:v>Sprzedaż ogółem</c:v>
                </c:pt>
              </c:strCache>
            </c:strRef>
          </c:tx>
          <c:spPr>
            <a:gradFill rotWithShape="1">
              <a:gsLst>
                <a:gs pos="0">
                  <a:schemeClr val="accent1">
                    <a:shade val="65000"/>
                    <a:shade val="51000"/>
                    <a:satMod val="130000"/>
                  </a:schemeClr>
                </a:gs>
                <a:gs pos="80000">
                  <a:schemeClr val="accent1">
                    <a:shade val="65000"/>
                    <a:shade val="93000"/>
                    <a:satMod val="130000"/>
                  </a:schemeClr>
                </a:gs>
                <a:gs pos="100000">
                  <a:schemeClr val="accent1">
                    <a:shade val="65000"/>
                    <a:shade val="94000"/>
                    <a:satMod val="135000"/>
                  </a:schemeClr>
                </a:gs>
              </a:gsLst>
              <a:lin ang="16200000" scaled="0"/>
            </a:gradFill>
            <a:ln>
              <a:noFill/>
            </a:ln>
            <a:effectLst>
              <a:outerShdw blurRad="40000" dist="23000" dir="5400000" rotWithShape="0">
                <a:srgbClr val="000000">
                  <a:alpha val="35000"/>
                </a:srgbClr>
              </a:outerShdw>
            </a:effectLst>
          </c:spPr>
          <c:invertIfNegative val="0"/>
          <c:dPt>
            <c:idx val="0"/>
            <c:invertIfNegative val="0"/>
            <c:bubble3D val="0"/>
            <c:spPr>
              <a:gradFill rotWithShape="1">
                <a:gsLst>
                  <a:gs pos="0">
                    <a:schemeClr val="accent1">
                      <a:shade val="65000"/>
                      <a:shade val="51000"/>
                      <a:satMod val="130000"/>
                    </a:schemeClr>
                  </a:gs>
                  <a:gs pos="80000">
                    <a:schemeClr val="accent1">
                      <a:shade val="65000"/>
                      <a:shade val="93000"/>
                      <a:satMod val="130000"/>
                    </a:schemeClr>
                  </a:gs>
                  <a:gs pos="100000">
                    <a:schemeClr val="accent1">
                      <a:shade val="65000"/>
                      <a:shade val="94000"/>
                      <a:satMod val="135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1-E397-4F90-88ED-496892821004}"/>
              </c:ext>
            </c:extLst>
          </c:dPt>
          <c:dPt>
            <c:idx val="1"/>
            <c:invertIfNegative val="0"/>
            <c:bubble3D val="0"/>
            <c:spPr>
              <a:gradFill rotWithShape="1">
                <a:gsLst>
                  <a:gs pos="0">
                    <a:schemeClr val="accent1">
                      <a:shade val="65000"/>
                      <a:shade val="51000"/>
                      <a:satMod val="130000"/>
                    </a:schemeClr>
                  </a:gs>
                  <a:gs pos="80000">
                    <a:schemeClr val="accent1">
                      <a:shade val="65000"/>
                      <a:shade val="93000"/>
                      <a:satMod val="130000"/>
                    </a:schemeClr>
                  </a:gs>
                  <a:gs pos="100000">
                    <a:schemeClr val="accent1">
                      <a:shade val="65000"/>
                      <a:shade val="94000"/>
                      <a:satMod val="135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0-E397-4F90-88ED-496892821004}"/>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Arkusz1!$A$2:$A$3</c:f>
              <c:numCache>
                <c:formatCode>General</c:formatCode>
                <c:ptCount val="2"/>
                <c:pt idx="0">
                  <c:v>2024</c:v>
                </c:pt>
                <c:pt idx="1">
                  <c:v>2025</c:v>
                </c:pt>
              </c:numCache>
            </c:numRef>
          </c:cat>
          <c:val>
            <c:numRef>
              <c:f>Arkusz1!$B$2:$B$3</c:f>
              <c:numCache>
                <c:formatCode>_(* #,##0.00_);_(* \(#,##0.00\);_(* "-"??_);_(@_)</c:formatCode>
                <c:ptCount val="2"/>
                <c:pt idx="0">
                  <c:v>18499.7</c:v>
                </c:pt>
                <c:pt idx="1">
                  <c:v>20304.650000000001</c:v>
                </c:pt>
              </c:numCache>
            </c:numRef>
          </c:val>
          <c:extLst>
            <c:ext xmlns:c16="http://schemas.microsoft.com/office/drawing/2014/chart" uri="{C3380CC4-5D6E-409C-BE32-E72D297353CC}">
              <c16:uniqueId val="{00000002-EF8C-4D46-AD6F-E99D4FE74A09}"/>
            </c:ext>
          </c:extLst>
        </c:ser>
        <c:dLbls>
          <c:showLegendKey val="0"/>
          <c:showVal val="0"/>
          <c:showCatName val="0"/>
          <c:showSerName val="0"/>
          <c:showPercent val="0"/>
          <c:showBubbleSize val="0"/>
        </c:dLbls>
        <c:gapWidth val="100"/>
        <c:overlap val="-24"/>
        <c:axId val="1247937072"/>
        <c:axId val="1247937552"/>
      </c:barChart>
      <c:catAx>
        <c:axId val="1247937072"/>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47937552"/>
        <c:crosses val="autoZero"/>
        <c:auto val="1"/>
        <c:lblAlgn val="ctr"/>
        <c:lblOffset val="100"/>
        <c:noMultiLvlLbl val="0"/>
      </c:catAx>
      <c:valAx>
        <c:axId val="1247937552"/>
        <c:scaling>
          <c:orientation val="minMax"/>
          <c:min val="0"/>
        </c:scaling>
        <c:delete val="0"/>
        <c:axPos val="l"/>
        <c:majorGridlines>
          <c:spPr>
            <a:ln w="9525" cap="flat" cmpd="sng" algn="ctr">
              <a:solidFill>
                <a:schemeClr val="tx1">
                  <a:lumMod val="50000"/>
                  <a:lumOff val="50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479370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t>Wielkość i rodzaj kapitałów własnych</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barChart>
        <c:barDir val="col"/>
        <c:grouping val="clustered"/>
        <c:varyColors val="0"/>
        <c:ser>
          <c:idx val="0"/>
          <c:order val="0"/>
          <c:tx>
            <c:strRef>
              <c:f>Arkusz1!$B$1</c:f>
              <c:strCache>
                <c:ptCount val="1"/>
                <c:pt idx="0">
                  <c:v>2024</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Arkusz1!$A$2:$A$6</c:f>
              <c:strCache>
                <c:ptCount val="5"/>
                <c:pt idx="0">
                  <c:v>Kapitał podstawowy</c:v>
                </c:pt>
                <c:pt idx="1">
                  <c:v>Kapitał zapasowy</c:v>
                </c:pt>
                <c:pt idx="2">
                  <c:v>Kapitał z aktualizacji wyceny</c:v>
                </c:pt>
                <c:pt idx="3">
                  <c:v>Wynik netto</c:v>
                </c:pt>
                <c:pt idx="4">
                  <c:v>Razem: </c:v>
                </c:pt>
              </c:strCache>
            </c:strRef>
          </c:cat>
          <c:val>
            <c:numRef>
              <c:f>Arkusz1!$B$2:$B$6</c:f>
              <c:numCache>
                <c:formatCode>_(* #,##0.00_);_(* \(#,##0.00\);_(* "-"??_);_(@_)</c:formatCode>
                <c:ptCount val="5"/>
                <c:pt idx="0">
                  <c:v>3679800</c:v>
                </c:pt>
                <c:pt idx="1">
                  <c:v>4319969.66</c:v>
                </c:pt>
                <c:pt idx="2">
                  <c:v>970089.69</c:v>
                </c:pt>
                <c:pt idx="3">
                  <c:v>14179.25</c:v>
                </c:pt>
                <c:pt idx="4">
                  <c:v>8984038.5999999996</c:v>
                </c:pt>
              </c:numCache>
            </c:numRef>
          </c:val>
          <c:extLst>
            <c:ext xmlns:c16="http://schemas.microsoft.com/office/drawing/2014/chart" uri="{C3380CC4-5D6E-409C-BE32-E72D297353CC}">
              <c16:uniqueId val="{00000000-CDDF-4DCC-97D0-6BF51DD2489A}"/>
            </c:ext>
          </c:extLst>
        </c:ser>
        <c:ser>
          <c:idx val="1"/>
          <c:order val="1"/>
          <c:tx>
            <c:strRef>
              <c:f>Arkusz1!$C$1</c:f>
              <c:strCache>
                <c:ptCount val="1"/>
                <c:pt idx="0">
                  <c:v>2025</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Arkusz1!$A$2:$A$6</c:f>
              <c:strCache>
                <c:ptCount val="5"/>
                <c:pt idx="0">
                  <c:v>Kapitał podstawowy</c:v>
                </c:pt>
                <c:pt idx="1">
                  <c:v>Kapitał zapasowy</c:v>
                </c:pt>
                <c:pt idx="2">
                  <c:v>Kapitał z aktualizacji wyceny</c:v>
                </c:pt>
                <c:pt idx="3">
                  <c:v>Wynik netto</c:v>
                </c:pt>
                <c:pt idx="4">
                  <c:v>Razem: </c:v>
                </c:pt>
              </c:strCache>
            </c:strRef>
          </c:cat>
          <c:val>
            <c:numRef>
              <c:f>Arkusz1!$C$2:$C$6</c:f>
              <c:numCache>
                <c:formatCode>_(* #,##0.00_);_(* \(#,##0.00\);_(* "-"??_);_(@_)</c:formatCode>
                <c:ptCount val="5"/>
                <c:pt idx="0">
                  <c:v>3679800</c:v>
                </c:pt>
                <c:pt idx="1">
                  <c:v>4337521.82</c:v>
                </c:pt>
                <c:pt idx="2">
                  <c:v>966716.78</c:v>
                </c:pt>
                <c:pt idx="3">
                  <c:v>881070.62</c:v>
                </c:pt>
                <c:pt idx="4">
                  <c:v>9865109.2199999988</c:v>
                </c:pt>
              </c:numCache>
            </c:numRef>
          </c:val>
          <c:extLst>
            <c:ext xmlns:c16="http://schemas.microsoft.com/office/drawing/2014/chart" uri="{C3380CC4-5D6E-409C-BE32-E72D297353CC}">
              <c16:uniqueId val="{00000001-CDDF-4DCC-97D0-6BF51DD2489A}"/>
            </c:ext>
          </c:extLst>
        </c:ser>
        <c:ser>
          <c:idx val="2"/>
          <c:order val="2"/>
          <c:tx>
            <c:strRef>
              <c:f>Arkusz1!$D$1</c:f>
              <c:strCache>
                <c:ptCount val="1"/>
                <c:pt idx="0">
                  <c:v>Kolumna1</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Arkusz1!$A$2:$A$6</c:f>
              <c:strCache>
                <c:ptCount val="5"/>
                <c:pt idx="0">
                  <c:v>Kapitał podstawowy</c:v>
                </c:pt>
                <c:pt idx="1">
                  <c:v>Kapitał zapasowy</c:v>
                </c:pt>
                <c:pt idx="2">
                  <c:v>Kapitał z aktualizacji wyceny</c:v>
                </c:pt>
                <c:pt idx="3">
                  <c:v>Wynik netto</c:v>
                </c:pt>
                <c:pt idx="4">
                  <c:v>Razem: </c:v>
                </c:pt>
              </c:strCache>
            </c:strRef>
          </c:cat>
          <c:val>
            <c:numRef>
              <c:f>Arkusz1!$D$2:$D$6</c:f>
            </c:numRef>
          </c:val>
          <c:extLst>
            <c:ext xmlns:c16="http://schemas.microsoft.com/office/drawing/2014/chart" uri="{C3380CC4-5D6E-409C-BE32-E72D297353CC}">
              <c16:uniqueId val="{00000002-CDDF-4DCC-97D0-6BF51DD2489A}"/>
            </c:ext>
          </c:extLst>
        </c:ser>
        <c:dLbls>
          <c:showLegendKey val="0"/>
          <c:showVal val="0"/>
          <c:showCatName val="0"/>
          <c:showSerName val="0"/>
          <c:showPercent val="0"/>
          <c:showBubbleSize val="0"/>
        </c:dLbls>
        <c:gapWidth val="100"/>
        <c:overlap val="-24"/>
        <c:axId val="1294860223"/>
        <c:axId val="1294860703"/>
      </c:barChart>
      <c:catAx>
        <c:axId val="1294860223"/>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94860703"/>
        <c:crosses val="autoZero"/>
        <c:auto val="1"/>
        <c:lblAlgn val="ctr"/>
        <c:lblOffset val="100"/>
        <c:noMultiLvlLbl val="0"/>
      </c:catAx>
      <c:valAx>
        <c:axId val="1294860703"/>
        <c:scaling>
          <c:orientation val="minMax"/>
          <c:max val="10000000"/>
        </c:scaling>
        <c:delete val="0"/>
        <c:axPos val="l"/>
        <c:majorGridlines>
          <c:spPr>
            <a:ln w="9525" cap="flat" cmpd="sng" algn="ctr">
              <a:solidFill>
                <a:schemeClr val="tx1">
                  <a:lumMod val="50000"/>
                  <a:lumOff val="50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1294860223"/>
        <c:crosses val="autoZero"/>
        <c:crossBetween val="between"/>
      </c:valAx>
      <c:dTable>
        <c:showHorzBorder val="1"/>
        <c:showVertBorder val="1"/>
        <c:showOutline val="1"/>
        <c:showKeys val="1"/>
        <c:spPr>
          <a:noFill/>
          <a:ln w="9525">
            <a:solidFill>
              <a:schemeClr val="tx1">
                <a:lumMod val="50000"/>
                <a:lumOff val="50000"/>
              </a:schemeClr>
            </a:solidFill>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pl-PL"/>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pl-P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cap="none" spc="0" normalizeH="0" baseline="0">
                <a:solidFill>
                  <a:schemeClr val="tx1">
                    <a:lumMod val="85000"/>
                    <a:lumOff val="15000"/>
                  </a:schemeClr>
                </a:solidFill>
                <a:latin typeface="+mj-lt"/>
                <a:ea typeface="+mj-ea"/>
                <a:cs typeface="+mj-cs"/>
              </a:defRPr>
            </a:pPr>
            <a:r>
              <a:rPr lang="pl-PL" sz="1600"/>
              <a:t>Przychód ogółem [tys. zł]</a:t>
            </a:r>
          </a:p>
        </c:rich>
      </c:tx>
      <c:overlay val="0"/>
      <c:spPr>
        <a:noFill/>
        <a:ln>
          <a:noFill/>
        </a:ln>
        <a:effectLst/>
      </c:spPr>
      <c:txPr>
        <a:bodyPr rot="0" spcFirstLastPara="1" vertOverflow="ellipsis" vert="horz" wrap="square" anchor="ctr" anchorCtr="1"/>
        <a:lstStyle/>
        <a:p>
          <a:pPr>
            <a:defRPr sz="1600" b="0" i="0" u="none" strike="noStrike" kern="1200" cap="none" spc="0" normalizeH="0" baseline="0">
              <a:solidFill>
                <a:schemeClr val="tx1">
                  <a:lumMod val="85000"/>
                  <a:lumOff val="15000"/>
                </a:schemeClr>
              </a:solidFill>
              <a:latin typeface="+mj-lt"/>
              <a:ea typeface="+mj-ea"/>
              <a:cs typeface="+mj-cs"/>
            </a:defRPr>
          </a:pPr>
          <a:endParaRPr lang="pl-PL"/>
        </a:p>
      </c:txPr>
    </c:title>
    <c:autoTitleDeleted val="0"/>
    <c:plotArea>
      <c:layout/>
      <c:barChart>
        <c:barDir val="col"/>
        <c:grouping val="stacked"/>
        <c:varyColors val="0"/>
        <c:ser>
          <c:idx val="0"/>
          <c:order val="0"/>
          <c:tx>
            <c:strRef>
              <c:f>Arkusz1!$B$1</c:f>
              <c:strCache>
                <c:ptCount val="1"/>
                <c:pt idx="0">
                  <c:v>Rekompensaty</c:v>
                </c:pt>
              </c:strCache>
            </c:strRef>
          </c:tx>
          <c:spPr>
            <a:solidFill>
              <a:schemeClr val="accent1"/>
            </a:solidFill>
            <a:ln>
              <a:noFill/>
            </a:ln>
            <a:effectLst/>
          </c:spPr>
          <c:invertIfNegative val="0"/>
          <c:cat>
            <c:strRef>
              <c:f>Arkusz1!$A$2:$A$3</c:f>
              <c:strCache>
                <c:ptCount val="2"/>
                <c:pt idx="0">
                  <c:v>2024 r.</c:v>
                </c:pt>
                <c:pt idx="1">
                  <c:v>2025 r.</c:v>
                </c:pt>
              </c:strCache>
            </c:strRef>
          </c:cat>
          <c:val>
            <c:numRef>
              <c:f>Arkusz1!$B$2:$B$3</c:f>
              <c:numCache>
                <c:formatCode>_(* #,##0.00_);_(* \(#,##0.00\);_(* "-"??_);_(@_)</c:formatCode>
                <c:ptCount val="2"/>
                <c:pt idx="0">
                  <c:v>235.1</c:v>
                </c:pt>
                <c:pt idx="1">
                  <c:v>58.14</c:v>
                </c:pt>
              </c:numCache>
            </c:numRef>
          </c:val>
          <c:extLst>
            <c:ext xmlns:c16="http://schemas.microsoft.com/office/drawing/2014/chart" uri="{C3380CC4-5D6E-409C-BE32-E72D297353CC}">
              <c16:uniqueId val="{00000000-921A-4073-A086-1672F64AC160}"/>
            </c:ext>
          </c:extLst>
        </c:ser>
        <c:ser>
          <c:idx val="1"/>
          <c:order val="1"/>
          <c:tx>
            <c:strRef>
              <c:f>Arkusz1!$C$1</c:f>
              <c:strCache>
                <c:ptCount val="1"/>
                <c:pt idx="0">
                  <c:v>Energia pobrana </c:v>
                </c:pt>
              </c:strCache>
            </c:strRef>
          </c:tx>
          <c:spPr>
            <a:solidFill>
              <a:schemeClr val="accent2"/>
            </a:solidFill>
            <a:ln>
              <a:noFill/>
            </a:ln>
            <a:effectLst/>
          </c:spPr>
          <c:invertIfNegative val="0"/>
          <c:cat>
            <c:strRef>
              <c:f>Arkusz1!$A$2:$A$3</c:f>
              <c:strCache>
                <c:ptCount val="2"/>
                <c:pt idx="0">
                  <c:v>2024 r.</c:v>
                </c:pt>
                <c:pt idx="1">
                  <c:v>2025 r.</c:v>
                </c:pt>
              </c:strCache>
            </c:strRef>
          </c:cat>
          <c:val>
            <c:numRef>
              <c:f>Arkusz1!$C$2:$C$3</c:f>
              <c:numCache>
                <c:formatCode>_(* #,##0.00_);_(* \(#,##0.00\);_(* "-"??_);_(@_)</c:formatCode>
                <c:ptCount val="2"/>
                <c:pt idx="0">
                  <c:v>11460.31</c:v>
                </c:pt>
                <c:pt idx="1">
                  <c:v>13787.56</c:v>
                </c:pt>
              </c:numCache>
            </c:numRef>
          </c:val>
          <c:extLst>
            <c:ext xmlns:c16="http://schemas.microsoft.com/office/drawing/2014/chart" uri="{C3380CC4-5D6E-409C-BE32-E72D297353CC}">
              <c16:uniqueId val="{00000001-921A-4073-A086-1672F64AC160}"/>
            </c:ext>
          </c:extLst>
        </c:ser>
        <c:ser>
          <c:idx val="2"/>
          <c:order val="2"/>
          <c:tx>
            <c:strRef>
              <c:f>Arkusz1!$D$1</c:f>
              <c:strCache>
                <c:ptCount val="1"/>
                <c:pt idx="0">
                  <c:v>Moc zamówiona </c:v>
                </c:pt>
              </c:strCache>
            </c:strRef>
          </c:tx>
          <c:spPr>
            <a:solidFill>
              <a:schemeClr val="accent3"/>
            </a:solidFill>
            <a:ln>
              <a:noFill/>
            </a:ln>
            <a:effectLst/>
          </c:spPr>
          <c:invertIfNegative val="0"/>
          <c:cat>
            <c:strRef>
              <c:f>Arkusz1!$A$2:$A$3</c:f>
              <c:strCache>
                <c:ptCount val="2"/>
                <c:pt idx="0">
                  <c:v>2024 r.</c:v>
                </c:pt>
                <c:pt idx="1">
                  <c:v>2025 r.</c:v>
                </c:pt>
              </c:strCache>
            </c:strRef>
          </c:cat>
          <c:val>
            <c:numRef>
              <c:f>Arkusz1!$D$2:$D$3</c:f>
              <c:numCache>
                <c:formatCode>_(* #,##0.00_);_(* \(#,##0.00\);_(* "-"??_);_(@_)</c:formatCode>
                <c:ptCount val="2"/>
                <c:pt idx="0">
                  <c:v>6051.63</c:v>
                </c:pt>
                <c:pt idx="1">
                  <c:v>5445.06</c:v>
                </c:pt>
              </c:numCache>
            </c:numRef>
          </c:val>
          <c:extLst>
            <c:ext xmlns:c16="http://schemas.microsoft.com/office/drawing/2014/chart" uri="{C3380CC4-5D6E-409C-BE32-E72D297353CC}">
              <c16:uniqueId val="{00000002-921A-4073-A086-1672F64AC160}"/>
            </c:ext>
          </c:extLst>
        </c:ser>
        <c:ser>
          <c:idx val="3"/>
          <c:order val="3"/>
          <c:tx>
            <c:strRef>
              <c:f>Arkusz1!$E$1</c:f>
              <c:strCache>
                <c:ptCount val="1"/>
                <c:pt idx="0">
                  <c:v>Nośnik ciepła  </c:v>
                </c:pt>
              </c:strCache>
            </c:strRef>
          </c:tx>
          <c:spPr>
            <a:solidFill>
              <a:schemeClr val="accent4"/>
            </a:solidFill>
            <a:ln>
              <a:noFill/>
            </a:ln>
            <a:effectLst/>
          </c:spPr>
          <c:invertIfNegative val="0"/>
          <c:cat>
            <c:strRef>
              <c:f>Arkusz1!$A$2:$A$3</c:f>
              <c:strCache>
                <c:ptCount val="2"/>
                <c:pt idx="0">
                  <c:v>2024 r.</c:v>
                </c:pt>
                <c:pt idx="1">
                  <c:v>2025 r.</c:v>
                </c:pt>
              </c:strCache>
            </c:strRef>
          </c:cat>
          <c:val>
            <c:numRef>
              <c:f>Arkusz1!$E$2:$E$3</c:f>
              <c:numCache>
                <c:formatCode>General</c:formatCode>
                <c:ptCount val="2"/>
                <c:pt idx="0">
                  <c:v>3.94</c:v>
                </c:pt>
                <c:pt idx="1">
                  <c:v>5.42</c:v>
                </c:pt>
              </c:numCache>
            </c:numRef>
          </c:val>
          <c:extLst>
            <c:ext xmlns:c16="http://schemas.microsoft.com/office/drawing/2014/chart" uri="{C3380CC4-5D6E-409C-BE32-E72D297353CC}">
              <c16:uniqueId val="{00000003-921A-4073-A086-1672F64AC160}"/>
            </c:ext>
          </c:extLst>
        </c:ser>
        <c:dLbls>
          <c:showLegendKey val="0"/>
          <c:showVal val="0"/>
          <c:showCatName val="0"/>
          <c:showSerName val="0"/>
          <c:showPercent val="0"/>
          <c:showBubbleSize val="0"/>
        </c:dLbls>
        <c:gapWidth val="95"/>
        <c:overlap val="100"/>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85000"/>
                    <a:lumOff val="15000"/>
                  </a:schemeClr>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max val="20000"/>
        </c:scaling>
        <c:delete val="0"/>
        <c:axPos val="l"/>
        <c:majorGridlines>
          <c:spPr>
            <a:ln w="9525" cap="flat" cmpd="sng" algn="ctr">
              <a:solidFill>
                <a:schemeClr val="tx1">
                  <a:lumMod val="50000"/>
                  <a:lumOff val="50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85000"/>
                    <a:lumOff val="15000"/>
                  </a:schemeClr>
                </a:solidFill>
                <a:latin typeface="+mn-lt"/>
                <a:ea typeface="+mn-ea"/>
                <a:cs typeface="+mn-cs"/>
              </a:defRPr>
            </a:pPr>
            <a:endParaRPr lang="pl-PL"/>
          </a:p>
        </c:txPr>
        <c:crossAx val="807461296"/>
        <c:crosses val="autoZero"/>
        <c:crossBetween val="between"/>
      </c:valAx>
      <c:dTable>
        <c:showHorzBorder val="1"/>
        <c:showVertBorder val="1"/>
        <c:showOutline val="1"/>
        <c:showKeys val="1"/>
        <c:spPr>
          <a:noFill/>
          <a:ln w="9525">
            <a:solidFill>
              <a:schemeClr val="tx1">
                <a:lumMod val="50000"/>
                <a:lumOff val="50000"/>
              </a:schemeClr>
            </a:solidFill>
          </a:ln>
          <a:effectLst/>
        </c:spPr>
        <c:txPr>
          <a:bodyPr rot="0" spcFirstLastPara="1" vertOverflow="ellipsis" vert="horz" wrap="square" anchor="ctr" anchorCtr="1"/>
          <a:lstStyle/>
          <a:p>
            <a:pPr rtl="0">
              <a:defRPr sz="1197" b="0" i="0" u="none" strike="noStrike" kern="1200" baseline="0">
                <a:solidFill>
                  <a:schemeClr val="tx1">
                    <a:lumMod val="85000"/>
                    <a:lumOff val="15000"/>
                  </a:schemeClr>
                </a:solidFill>
                <a:latin typeface="+mn-lt"/>
                <a:ea typeface="+mn-ea"/>
                <a:cs typeface="+mn-cs"/>
              </a:defRPr>
            </a:pPr>
            <a:endParaRPr lang="pl-PL"/>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nchor="b" anchorCtr="0"/>
    <a:lstStyle/>
    <a:p>
      <a:pPr algn="just">
        <a:defRPr>
          <a:solidFill>
            <a:schemeClr val="tx1">
              <a:lumMod val="85000"/>
              <a:lumOff val="15000"/>
            </a:schemeClr>
          </a:solidFill>
        </a:defRPr>
      </a:pPr>
      <a:endParaRPr lang="pl-P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pl-PL" sz="1800">
                <a:solidFill>
                  <a:schemeClr val="tx1"/>
                </a:solidFill>
              </a:rPr>
              <a:t>Ilość sprzedanej energii cieplnej [GJ]</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pl-PL"/>
        </a:p>
      </c:txPr>
    </c:title>
    <c:autoTitleDeleted val="0"/>
    <c:plotArea>
      <c:layout>
        <c:manualLayout>
          <c:layoutTarget val="inner"/>
          <c:xMode val="edge"/>
          <c:yMode val="edge"/>
          <c:x val="0.15169537401574801"/>
          <c:y val="0.12760949803149604"/>
          <c:w val="0.82747129265091868"/>
          <c:h val="0.78268184055118106"/>
        </c:manualLayout>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Arkusz1!$C$1:$D$1</c:f>
              <c:strCache>
                <c:ptCount val="2"/>
                <c:pt idx="0">
                  <c:v>2024</c:v>
                </c:pt>
                <c:pt idx="1">
                  <c:v>2025</c:v>
                </c:pt>
              </c:strCache>
            </c:strRef>
          </c:cat>
          <c:val>
            <c:numRef>
              <c:f>Arkusz1!$C$2:$D$2</c:f>
              <c:numCache>
                <c:formatCode>#,##0.00</c:formatCode>
                <c:ptCount val="2"/>
                <c:pt idx="0">
                  <c:v>158391</c:v>
                </c:pt>
                <c:pt idx="1">
                  <c:v>170537</c:v>
                </c:pt>
              </c:numCache>
            </c:numRef>
          </c:val>
          <c:extLst>
            <c:ext xmlns:c16="http://schemas.microsoft.com/office/drawing/2014/chart" uri="{C3380CC4-5D6E-409C-BE32-E72D297353CC}">
              <c16:uniqueId val="{00000000-921A-4073-A086-1672F64AC160}"/>
            </c:ext>
          </c:extLst>
        </c:ser>
        <c:dLbls>
          <c:showLegendKey val="0"/>
          <c:showVal val="1"/>
          <c:showCatName val="0"/>
          <c:showSerName val="0"/>
          <c:showPercent val="0"/>
          <c:showBubbleSize val="0"/>
        </c:dLbls>
        <c:gapWidth val="100"/>
        <c:overlap val="-24"/>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min val="0"/>
        </c:scaling>
        <c:delete val="0"/>
        <c:axPos val="l"/>
        <c:majorGridlines>
          <c:spPr>
            <a:ln w="9525" cap="flat" cmpd="sng" algn="ctr">
              <a:solidFill>
                <a:schemeClr val="tx1">
                  <a:lumMod val="50000"/>
                  <a:lumOff val="5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807461296"/>
        <c:crosses val="autoZero"/>
        <c:crossBetween val="between"/>
        <c:majorUnit val="5000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pl-P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r>
              <a:rPr lang="pl-PL" sz="1400" dirty="0">
                <a:solidFill>
                  <a:schemeClr val="tx1"/>
                </a:solidFill>
              </a:rPr>
              <a:t>Moc zamówiona przez odbiorców na dzień 31 grudnia [</a:t>
            </a:r>
            <a:r>
              <a:rPr lang="pl-PL" sz="1400" b="1" i="0" u="none" strike="noStrike" baseline="0" dirty="0">
                <a:effectLst/>
              </a:rPr>
              <a:t>MW]</a:t>
            </a:r>
            <a:r>
              <a:rPr lang="pl-PL" sz="1400" dirty="0">
                <a:solidFill>
                  <a:schemeClr val="tx1"/>
                </a:solidFill>
              </a:rPr>
              <a:t>:</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pl-PL"/>
        </a:p>
      </c:txPr>
    </c:title>
    <c:autoTitleDeleted val="0"/>
    <c:plotArea>
      <c:layout/>
      <c:barChart>
        <c:barDir val="col"/>
        <c:grouping val="clustered"/>
        <c:varyColors val="0"/>
        <c:ser>
          <c:idx val="0"/>
          <c:order val="0"/>
          <c:tx>
            <c:strRef>
              <c:f>Arkusz1!$A$2</c:f>
              <c:strCache>
                <c:ptCount val="1"/>
                <c:pt idx="0">
                  <c:v>Moc zamówiona przez odbiorców na dzień 31 grudnia:</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Arkusz1!$B$1:$C$1</c:f>
              <c:strCache>
                <c:ptCount val="2"/>
                <c:pt idx="0">
                  <c:v>2024</c:v>
                </c:pt>
                <c:pt idx="1">
                  <c:v>2025</c:v>
                </c:pt>
              </c:strCache>
            </c:strRef>
          </c:cat>
          <c:val>
            <c:numRef>
              <c:f>Arkusz1!$B$2:$C$2</c:f>
              <c:numCache>
                <c:formatCode>#,##0.00</c:formatCode>
                <c:ptCount val="2"/>
                <c:pt idx="0">
                  <c:v>28.79</c:v>
                </c:pt>
                <c:pt idx="1">
                  <c:v>27.89</c:v>
                </c:pt>
              </c:numCache>
            </c:numRef>
          </c:val>
          <c:extLst>
            <c:ext xmlns:c16="http://schemas.microsoft.com/office/drawing/2014/chart" uri="{C3380CC4-5D6E-409C-BE32-E72D297353CC}">
              <c16:uniqueId val="{00000000-921A-4073-A086-1672F64AC160}"/>
            </c:ext>
          </c:extLst>
        </c:ser>
        <c:dLbls>
          <c:showLegendKey val="0"/>
          <c:showVal val="0"/>
          <c:showCatName val="0"/>
          <c:showSerName val="0"/>
          <c:showPercent val="0"/>
          <c:showBubbleSize val="0"/>
        </c:dLbls>
        <c:gapWidth val="100"/>
        <c:overlap val="-24"/>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max val="30"/>
          <c:min val="0"/>
        </c:scaling>
        <c:delete val="0"/>
        <c:axPos val="l"/>
        <c:majorGridlines>
          <c:spPr>
            <a:ln w="9525" cap="flat" cmpd="sng" algn="ctr">
              <a:solidFill>
                <a:schemeClr val="tx1">
                  <a:lumMod val="50000"/>
                  <a:lumOff val="5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80746129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pl-P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pl-PL">
                <a:solidFill>
                  <a:schemeClr val="tx1"/>
                </a:solidFill>
              </a:rPr>
              <a:t>Jednostkowa cena ciepła (zł/GJ)</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pl-PL"/>
        </a:p>
      </c:txPr>
    </c:title>
    <c:autoTitleDeleted val="0"/>
    <c:plotArea>
      <c:layout/>
      <c:barChart>
        <c:barDir val="col"/>
        <c:grouping val="clustered"/>
        <c:varyColors val="0"/>
        <c:ser>
          <c:idx val="0"/>
          <c:order val="0"/>
          <c:tx>
            <c:strRef>
              <c:f>Arkusz1!$A$2</c:f>
              <c:strCache>
                <c:ptCount val="1"/>
                <c:pt idx="0">
                  <c:v>Jednostkowa cena ciepła (w.1/2)</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Arkusz1!$B$1:$C$1</c:f>
              <c:strCache>
                <c:ptCount val="2"/>
                <c:pt idx="0">
                  <c:v>2024</c:v>
                </c:pt>
                <c:pt idx="1">
                  <c:v>2025</c:v>
                </c:pt>
              </c:strCache>
            </c:strRef>
          </c:cat>
          <c:val>
            <c:numRef>
              <c:f>Arkusz1!$B$2:$C$2</c:f>
              <c:numCache>
                <c:formatCode>General</c:formatCode>
                <c:ptCount val="2"/>
                <c:pt idx="0" formatCode="#,##0.00">
                  <c:v>112.07</c:v>
                </c:pt>
                <c:pt idx="1">
                  <c:v>113.15</c:v>
                </c:pt>
              </c:numCache>
            </c:numRef>
          </c:val>
          <c:extLst>
            <c:ext xmlns:c16="http://schemas.microsoft.com/office/drawing/2014/chart" uri="{C3380CC4-5D6E-409C-BE32-E72D297353CC}">
              <c16:uniqueId val="{00000000-921A-4073-A086-1672F64AC160}"/>
            </c:ext>
          </c:extLst>
        </c:ser>
        <c:dLbls>
          <c:showLegendKey val="0"/>
          <c:showVal val="0"/>
          <c:showCatName val="0"/>
          <c:showSerName val="0"/>
          <c:showPercent val="0"/>
          <c:showBubbleSize val="0"/>
        </c:dLbls>
        <c:gapWidth val="100"/>
        <c:overlap val="-24"/>
        <c:axId val="807461296"/>
        <c:axId val="807463696"/>
      </c:barChart>
      <c:catAx>
        <c:axId val="807461296"/>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807463696"/>
        <c:crosses val="autoZero"/>
        <c:auto val="1"/>
        <c:lblAlgn val="ctr"/>
        <c:lblOffset val="100"/>
        <c:noMultiLvlLbl val="0"/>
      </c:catAx>
      <c:valAx>
        <c:axId val="807463696"/>
        <c:scaling>
          <c:orientation val="minMax"/>
          <c:max val="140"/>
          <c:min val="0"/>
        </c:scaling>
        <c:delete val="0"/>
        <c:axPos val="l"/>
        <c:majorGridlines>
          <c:spPr>
            <a:ln w="9525" cap="flat" cmpd="sng" algn="ctr">
              <a:solidFill>
                <a:schemeClr val="tx1">
                  <a:lumMod val="50000"/>
                  <a:lumOff val="5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pl-PL"/>
          </a:p>
        </c:txPr>
        <c:crossAx val="80746129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1">
  <a:schemeClr val="accent1"/>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2">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11.xml><?xml version="1.0" encoding="utf-8"?>
<cs:chartStyle xmlns:cs="http://schemas.microsoft.com/office/drawing/2012/chartStyle" xmlns:a="http://schemas.openxmlformats.org/drawingml/2006/main" id="302">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302">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306">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8.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9.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85558" cy="501094"/>
          </a:xfrm>
          <a:prstGeom prst="rect">
            <a:avLst/>
          </a:prstGeom>
        </p:spPr>
        <p:txBody>
          <a:bodyPr vert="horz" lIns="96634" tIns="48317" rIns="96634" bIns="48317" rtlCol="0"/>
          <a:lstStyle>
            <a:lvl1pPr algn="l">
              <a:defRPr sz="1300"/>
            </a:lvl1pPr>
          </a:lstStyle>
          <a:p>
            <a:endParaRPr lang="pl-PL" dirty="0"/>
          </a:p>
        </p:txBody>
      </p:sp>
      <p:sp>
        <p:nvSpPr>
          <p:cNvPr id="3" name="Symbol zastępczy daty 2"/>
          <p:cNvSpPr>
            <a:spLocks noGrp="1"/>
          </p:cNvSpPr>
          <p:nvPr>
            <p:ph type="dt" idx="1"/>
          </p:nvPr>
        </p:nvSpPr>
        <p:spPr>
          <a:xfrm>
            <a:off x="3902597" y="0"/>
            <a:ext cx="2985558" cy="501094"/>
          </a:xfrm>
          <a:prstGeom prst="rect">
            <a:avLst/>
          </a:prstGeom>
        </p:spPr>
        <p:txBody>
          <a:bodyPr vert="horz" lIns="96634" tIns="48317" rIns="96634" bIns="48317" rtlCol="0"/>
          <a:lstStyle>
            <a:lvl1pPr algn="r">
              <a:defRPr sz="1300"/>
            </a:lvl1pPr>
          </a:lstStyle>
          <a:p>
            <a:fld id="{0B0F8B97-C60E-4C39-B7B3-B865EF042E14}" type="datetimeFigureOut">
              <a:rPr lang="pl-PL" smtClean="0"/>
              <a:pPr/>
              <a:t>14.04.2026</a:t>
            </a:fld>
            <a:endParaRPr lang="pl-PL" dirty="0"/>
          </a:p>
        </p:txBody>
      </p:sp>
      <p:sp>
        <p:nvSpPr>
          <p:cNvPr id="4" name="Symbol zastępczy obrazu slajdu 3"/>
          <p:cNvSpPr>
            <a:spLocks noGrp="1" noRot="1" noChangeAspect="1"/>
          </p:cNvSpPr>
          <p:nvPr>
            <p:ph type="sldImg" idx="2"/>
          </p:nvPr>
        </p:nvSpPr>
        <p:spPr>
          <a:xfrm>
            <a:off x="104775" y="750888"/>
            <a:ext cx="6680200" cy="3759200"/>
          </a:xfrm>
          <a:prstGeom prst="rect">
            <a:avLst/>
          </a:prstGeom>
          <a:noFill/>
          <a:ln w="12700">
            <a:solidFill>
              <a:prstClr val="black"/>
            </a:solidFill>
          </a:ln>
        </p:spPr>
        <p:txBody>
          <a:bodyPr vert="horz" lIns="96634" tIns="48317" rIns="96634" bIns="48317" rtlCol="0" anchor="ctr"/>
          <a:lstStyle/>
          <a:p>
            <a:endParaRPr lang="pl-PL" dirty="0"/>
          </a:p>
        </p:txBody>
      </p:sp>
      <p:sp>
        <p:nvSpPr>
          <p:cNvPr id="5" name="Symbol zastępczy notatek 4"/>
          <p:cNvSpPr>
            <a:spLocks noGrp="1"/>
          </p:cNvSpPr>
          <p:nvPr>
            <p:ph type="body" sz="quarter" idx="3"/>
          </p:nvPr>
        </p:nvSpPr>
        <p:spPr>
          <a:xfrm>
            <a:off x="688975" y="4760397"/>
            <a:ext cx="5511800" cy="4509850"/>
          </a:xfrm>
          <a:prstGeom prst="rect">
            <a:avLst/>
          </a:prstGeom>
        </p:spPr>
        <p:txBody>
          <a:bodyPr vert="horz" lIns="96634" tIns="48317" rIns="96634" bIns="48317"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519054"/>
            <a:ext cx="2985558" cy="501094"/>
          </a:xfrm>
          <a:prstGeom prst="rect">
            <a:avLst/>
          </a:prstGeom>
        </p:spPr>
        <p:txBody>
          <a:bodyPr vert="horz" lIns="96634" tIns="48317" rIns="96634" bIns="48317" rtlCol="0" anchor="b"/>
          <a:lstStyle>
            <a:lvl1pPr algn="l">
              <a:defRPr sz="1300"/>
            </a:lvl1pPr>
          </a:lstStyle>
          <a:p>
            <a:endParaRPr lang="pl-PL" dirty="0"/>
          </a:p>
        </p:txBody>
      </p:sp>
      <p:sp>
        <p:nvSpPr>
          <p:cNvPr id="7" name="Symbol zastępczy numeru slajdu 6"/>
          <p:cNvSpPr>
            <a:spLocks noGrp="1"/>
          </p:cNvSpPr>
          <p:nvPr>
            <p:ph type="sldNum" sz="quarter" idx="5"/>
          </p:nvPr>
        </p:nvSpPr>
        <p:spPr>
          <a:xfrm>
            <a:off x="3902597" y="9519054"/>
            <a:ext cx="2985558" cy="501094"/>
          </a:xfrm>
          <a:prstGeom prst="rect">
            <a:avLst/>
          </a:prstGeom>
        </p:spPr>
        <p:txBody>
          <a:bodyPr vert="horz" lIns="96634" tIns="48317" rIns="96634" bIns="48317" rtlCol="0" anchor="b"/>
          <a:lstStyle>
            <a:lvl1pPr algn="r">
              <a:defRPr sz="1300"/>
            </a:lvl1pPr>
          </a:lstStyle>
          <a:p>
            <a:fld id="{42B21F05-5054-458B-AAEE-80E424D972D2}" type="slidenum">
              <a:rPr lang="pl-PL" smtClean="0"/>
              <a:pPr/>
              <a:t>‹#›</a:t>
            </a:fld>
            <a:endParaRPr lang="pl-PL" dirty="0"/>
          </a:p>
        </p:txBody>
      </p:sp>
    </p:spTree>
    <p:extLst>
      <p:ext uri="{BB962C8B-B14F-4D97-AF65-F5344CB8AC3E}">
        <p14:creationId xmlns:p14="http://schemas.microsoft.com/office/powerpoint/2010/main" val="4189578178"/>
      </p:ext>
    </p:extLst>
  </p:cSld>
  <p:clrMap bg1="lt1" tx1="dk1" bg2="lt2" tx2="dk2" accent1="accent1" accent2="accent2" accent3="accent3" accent4="accent4" accent5="accent5" accent6="accent6" hlink="hlink" folHlink="folHlink"/>
  <p:notesStyle>
    <a:lvl1pPr marL="0" algn="l" defTabSz="779252" rtl="0" eaLnBrk="1" latinLnBrk="0" hangingPunct="1">
      <a:defRPr sz="1000" kern="1200">
        <a:solidFill>
          <a:schemeClr val="tx1"/>
        </a:solidFill>
        <a:latin typeface="+mn-lt"/>
        <a:ea typeface="+mn-ea"/>
        <a:cs typeface="+mn-cs"/>
      </a:defRPr>
    </a:lvl1pPr>
    <a:lvl2pPr marL="389626" algn="l" defTabSz="779252" rtl="0" eaLnBrk="1" latinLnBrk="0" hangingPunct="1">
      <a:defRPr sz="1000" kern="1200">
        <a:solidFill>
          <a:schemeClr val="tx1"/>
        </a:solidFill>
        <a:latin typeface="+mn-lt"/>
        <a:ea typeface="+mn-ea"/>
        <a:cs typeface="+mn-cs"/>
      </a:defRPr>
    </a:lvl2pPr>
    <a:lvl3pPr marL="779252" algn="l" defTabSz="779252" rtl="0" eaLnBrk="1" latinLnBrk="0" hangingPunct="1">
      <a:defRPr sz="1000" kern="1200">
        <a:solidFill>
          <a:schemeClr val="tx1"/>
        </a:solidFill>
        <a:latin typeface="+mn-lt"/>
        <a:ea typeface="+mn-ea"/>
        <a:cs typeface="+mn-cs"/>
      </a:defRPr>
    </a:lvl3pPr>
    <a:lvl4pPr marL="1168878" algn="l" defTabSz="779252" rtl="0" eaLnBrk="1" latinLnBrk="0" hangingPunct="1">
      <a:defRPr sz="1000" kern="1200">
        <a:solidFill>
          <a:schemeClr val="tx1"/>
        </a:solidFill>
        <a:latin typeface="+mn-lt"/>
        <a:ea typeface="+mn-ea"/>
        <a:cs typeface="+mn-cs"/>
      </a:defRPr>
    </a:lvl4pPr>
    <a:lvl5pPr marL="1558503" algn="l" defTabSz="779252" rtl="0" eaLnBrk="1" latinLnBrk="0" hangingPunct="1">
      <a:defRPr sz="1000" kern="1200">
        <a:solidFill>
          <a:schemeClr val="tx1"/>
        </a:solidFill>
        <a:latin typeface="+mn-lt"/>
        <a:ea typeface="+mn-ea"/>
        <a:cs typeface="+mn-cs"/>
      </a:defRPr>
    </a:lvl5pPr>
    <a:lvl6pPr marL="1948129" algn="l" defTabSz="779252" rtl="0" eaLnBrk="1" latinLnBrk="0" hangingPunct="1">
      <a:defRPr sz="1000" kern="1200">
        <a:solidFill>
          <a:schemeClr val="tx1"/>
        </a:solidFill>
        <a:latin typeface="+mn-lt"/>
        <a:ea typeface="+mn-ea"/>
        <a:cs typeface="+mn-cs"/>
      </a:defRPr>
    </a:lvl6pPr>
    <a:lvl7pPr marL="2337755" algn="l" defTabSz="779252" rtl="0" eaLnBrk="1" latinLnBrk="0" hangingPunct="1">
      <a:defRPr sz="1000" kern="1200">
        <a:solidFill>
          <a:schemeClr val="tx1"/>
        </a:solidFill>
        <a:latin typeface="+mn-lt"/>
        <a:ea typeface="+mn-ea"/>
        <a:cs typeface="+mn-cs"/>
      </a:defRPr>
    </a:lvl7pPr>
    <a:lvl8pPr marL="2727381" algn="l" defTabSz="779252" rtl="0" eaLnBrk="1" latinLnBrk="0" hangingPunct="1">
      <a:defRPr sz="1000" kern="1200">
        <a:solidFill>
          <a:schemeClr val="tx1"/>
        </a:solidFill>
        <a:latin typeface="+mn-lt"/>
        <a:ea typeface="+mn-ea"/>
        <a:cs typeface="+mn-cs"/>
      </a:defRPr>
    </a:lvl8pPr>
    <a:lvl9pPr marL="3117007" algn="l" defTabSz="779252"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42B21F05-5054-458B-AAEE-80E424D972D2}" type="slidenum">
              <a:rPr lang="pl-PL" smtClean="0"/>
              <a:pPr/>
              <a:t>8</a:t>
            </a:fld>
            <a:endParaRPr lang="pl-PL" dirty="0"/>
          </a:p>
        </p:txBody>
      </p:sp>
    </p:spTree>
    <p:extLst>
      <p:ext uri="{BB962C8B-B14F-4D97-AF65-F5344CB8AC3E}">
        <p14:creationId xmlns:p14="http://schemas.microsoft.com/office/powerpoint/2010/main" val="3199739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29</a:t>
            </a:fld>
            <a:endParaRPr lang="pl-PL"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20</a:t>
            </a:fld>
            <a:endParaRPr lang="pl-PL"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21</a:t>
            </a:fld>
            <a:endParaRPr lang="pl-PL"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22</a:t>
            </a:fld>
            <a:endParaRPr lang="pl-PL"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23</a:t>
            </a:fld>
            <a:endParaRPr lang="pl-PL"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24</a:t>
            </a:fld>
            <a:endParaRPr lang="pl-PL"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25</a:t>
            </a:fld>
            <a:endParaRPr lang="pl-PL"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27</a:t>
            </a:fld>
            <a:endParaRPr lang="pl-PL"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txBody>
          <a:bodyPr/>
          <a:lstStyle/>
          <a:p>
            <a:endParaRPr lang="pl-PL"/>
          </a:p>
        </p:txBody>
      </p:sp>
      <p:sp>
        <p:nvSpPr>
          <p:cNvPr id="3" name="Symbol zastępczy notatek 2"/>
          <p:cNvSpPr>
            <a:spLocks noGrp="1"/>
          </p:cNvSpPr>
          <p:nvPr>
            <p:ph type="body" idx="1"/>
          </p:nvPr>
        </p:nvSpPr>
        <p:spPr/>
        <p:txBody>
          <a:bodyPr>
            <a:normAutofit/>
          </a:bodyPr>
          <a:lstStyle/>
          <a:p>
            <a:endParaRPr lang="pl-PL" dirty="0"/>
          </a:p>
          <a:p>
            <a:endParaRPr lang="pl-PL" dirty="0"/>
          </a:p>
        </p:txBody>
      </p:sp>
      <p:sp>
        <p:nvSpPr>
          <p:cNvPr id="4" name="Symbol zastępczy numeru slajdu 3"/>
          <p:cNvSpPr>
            <a:spLocks noGrp="1"/>
          </p:cNvSpPr>
          <p:nvPr>
            <p:ph type="sldNum" sz="quarter" idx="10"/>
          </p:nvPr>
        </p:nvSpPr>
        <p:spPr/>
        <p:txBody>
          <a:bodyPr/>
          <a:lstStyle/>
          <a:p>
            <a:fld id="{42B21F05-5054-458B-AAEE-80E424D972D2}" type="slidenum">
              <a:rPr lang="pl-PL" smtClean="0"/>
              <a:pPr/>
              <a:t>28</a:t>
            </a:fld>
            <a:endParaRPr lang="pl-PL"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597820"/>
            <a:ext cx="7772400" cy="1102519"/>
          </a:xfrm>
        </p:spPr>
        <p:txBody>
          <a:bodyPr/>
          <a:lstStyle/>
          <a:p>
            <a:r>
              <a:rPr lang="pl-PL"/>
              <a:t>Kliknij, aby edytować styl</a:t>
            </a:r>
          </a:p>
        </p:txBody>
      </p:sp>
      <p:sp>
        <p:nvSpPr>
          <p:cNvPr id="3" name="Podtytuł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89626" indent="0" algn="ctr">
              <a:buNone/>
              <a:defRPr>
                <a:solidFill>
                  <a:schemeClr val="tx1">
                    <a:tint val="75000"/>
                  </a:schemeClr>
                </a:solidFill>
              </a:defRPr>
            </a:lvl2pPr>
            <a:lvl3pPr marL="779252" indent="0" algn="ctr">
              <a:buNone/>
              <a:defRPr>
                <a:solidFill>
                  <a:schemeClr val="tx1">
                    <a:tint val="75000"/>
                  </a:schemeClr>
                </a:solidFill>
              </a:defRPr>
            </a:lvl3pPr>
            <a:lvl4pPr marL="1168878" indent="0" algn="ctr">
              <a:buNone/>
              <a:defRPr>
                <a:solidFill>
                  <a:schemeClr val="tx1">
                    <a:tint val="75000"/>
                  </a:schemeClr>
                </a:solidFill>
              </a:defRPr>
            </a:lvl4pPr>
            <a:lvl5pPr marL="1558503" indent="0" algn="ctr">
              <a:buNone/>
              <a:defRPr>
                <a:solidFill>
                  <a:schemeClr val="tx1">
                    <a:tint val="75000"/>
                  </a:schemeClr>
                </a:solidFill>
              </a:defRPr>
            </a:lvl5pPr>
            <a:lvl6pPr marL="1948129" indent="0" algn="ctr">
              <a:buNone/>
              <a:defRPr>
                <a:solidFill>
                  <a:schemeClr val="tx1">
                    <a:tint val="75000"/>
                  </a:schemeClr>
                </a:solidFill>
              </a:defRPr>
            </a:lvl6pPr>
            <a:lvl7pPr marL="2337755" indent="0" algn="ctr">
              <a:buNone/>
              <a:defRPr>
                <a:solidFill>
                  <a:schemeClr val="tx1">
                    <a:tint val="75000"/>
                  </a:schemeClr>
                </a:solidFill>
              </a:defRPr>
            </a:lvl7pPr>
            <a:lvl8pPr marL="2727381" indent="0" algn="ctr">
              <a:buNone/>
              <a:defRPr>
                <a:solidFill>
                  <a:schemeClr val="tx1">
                    <a:tint val="75000"/>
                  </a:schemeClr>
                </a:solidFill>
              </a:defRPr>
            </a:lvl8pPr>
            <a:lvl9pPr marL="3117007"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181850" y="205979"/>
            <a:ext cx="2228850" cy="4388644"/>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95301" y="205979"/>
            <a:ext cx="6534150" cy="438864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3305176"/>
            <a:ext cx="7772400" cy="1021556"/>
          </a:xfrm>
        </p:spPr>
        <p:txBody>
          <a:bodyPr anchor="t"/>
          <a:lstStyle>
            <a:lvl1pPr algn="l">
              <a:defRPr sz="3400" b="1" cap="all"/>
            </a:lvl1pPr>
          </a:lstStyle>
          <a:p>
            <a:r>
              <a:rPr lang="pl-PL"/>
              <a:t>Kliknij, aby edytować styl</a:t>
            </a:r>
          </a:p>
        </p:txBody>
      </p:sp>
      <p:sp>
        <p:nvSpPr>
          <p:cNvPr id="3" name="Symbol zastępczy tekstu 2"/>
          <p:cNvSpPr>
            <a:spLocks noGrp="1"/>
          </p:cNvSpPr>
          <p:nvPr>
            <p:ph type="body" idx="1"/>
          </p:nvPr>
        </p:nvSpPr>
        <p:spPr>
          <a:xfrm>
            <a:off x="722313" y="2180035"/>
            <a:ext cx="7772400" cy="1125140"/>
          </a:xfrm>
        </p:spPr>
        <p:txBody>
          <a:bodyPr anchor="b"/>
          <a:lstStyle>
            <a:lvl1pPr marL="0" indent="0">
              <a:buNone/>
              <a:defRPr sz="1700">
                <a:solidFill>
                  <a:schemeClr val="tx1">
                    <a:tint val="75000"/>
                  </a:schemeClr>
                </a:solidFill>
              </a:defRPr>
            </a:lvl1pPr>
            <a:lvl2pPr marL="389626" indent="0">
              <a:buNone/>
              <a:defRPr sz="1500">
                <a:solidFill>
                  <a:schemeClr val="tx1">
                    <a:tint val="75000"/>
                  </a:schemeClr>
                </a:solidFill>
              </a:defRPr>
            </a:lvl2pPr>
            <a:lvl3pPr marL="779252" indent="0">
              <a:buNone/>
              <a:defRPr sz="1400">
                <a:solidFill>
                  <a:schemeClr val="tx1">
                    <a:tint val="75000"/>
                  </a:schemeClr>
                </a:solidFill>
              </a:defRPr>
            </a:lvl3pPr>
            <a:lvl4pPr marL="1168878" indent="0">
              <a:buNone/>
              <a:defRPr sz="1200">
                <a:solidFill>
                  <a:schemeClr val="tx1">
                    <a:tint val="75000"/>
                  </a:schemeClr>
                </a:solidFill>
              </a:defRPr>
            </a:lvl4pPr>
            <a:lvl5pPr marL="1558503" indent="0">
              <a:buNone/>
              <a:defRPr sz="1200">
                <a:solidFill>
                  <a:schemeClr val="tx1">
                    <a:tint val="75000"/>
                  </a:schemeClr>
                </a:solidFill>
              </a:defRPr>
            </a:lvl5pPr>
            <a:lvl6pPr marL="1948129" indent="0">
              <a:buNone/>
              <a:defRPr sz="1200">
                <a:solidFill>
                  <a:schemeClr val="tx1">
                    <a:tint val="75000"/>
                  </a:schemeClr>
                </a:solidFill>
              </a:defRPr>
            </a:lvl6pPr>
            <a:lvl7pPr marL="2337755" indent="0">
              <a:buNone/>
              <a:defRPr sz="1200">
                <a:solidFill>
                  <a:schemeClr val="tx1">
                    <a:tint val="75000"/>
                  </a:schemeClr>
                </a:solidFill>
              </a:defRPr>
            </a:lvl7pPr>
            <a:lvl8pPr marL="2727381" indent="0">
              <a:buNone/>
              <a:defRPr sz="1200">
                <a:solidFill>
                  <a:schemeClr val="tx1">
                    <a:tint val="75000"/>
                  </a:schemeClr>
                </a:solidFill>
              </a:defRPr>
            </a:lvl8pPr>
            <a:lvl9pPr marL="3117007" indent="0">
              <a:buNone/>
              <a:defRPr sz="12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95300" y="1200151"/>
            <a:ext cx="4381500" cy="3394472"/>
          </a:xfrm>
        </p:spPr>
        <p:txBody>
          <a:bodyPr/>
          <a:lstStyle>
            <a:lvl1pPr>
              <a:defRPr sz="24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5029200" y="1200151"/>
            <a:ext cx="4381500" cy="3394472"/>
          </a:xfrm>
        </p:spPr>
        <p:txBody>
          <a:bodyPr/>
          <a:lstStyle>
            <a:lvl1pPr>
              <a:defRPr sz="24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05978"/>
            <a:ext cx="8229600" cy="85725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151335"/>
            <a:ext cx="4040188" cy="479822"/>
          </a:xfrm>
        </p:spPr>
        <p:txBody>
          <a:bodyPr anchor="b"/>
          <a:lstStyle>
            <a:lvl1pPr marL="0" indent="0">
              <a:buNone/>
              <a:defRPr sz="2000" b="1"/>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pl-PL"/>
              <a:t>Kliknij, aby edytować style wzorca tekstu</a:t>
            </a:r>
          </a:p>
        </p:txBody>
      </p:sp>
      <p:sp>
        <p:nvSpPr>
          <p:cNvPr id="4" name="Symbol zastępczy zawartości 3"/>
          <p:cNvSpPr>
            <a:spLocks noGrp="1"/>
          </p:cNvSpPr>
          <p:nvPr>
            <p:ph sz="half" idx="2"/>
          </p:nvPr>
        </p:nvSpPr>
        <p:spPr>
          <a:xfrm>
            <a:off x="457200" y="1631156"/>
            <a:ext cx="4040188" cy="2963466"/>
          </a:xfrm>
        </p:spPr>
        <p:txBody>
          <a:bodyPr/>
          <a:lstStyle>
            <a:lvl1pPr>
              <a:defRPr sz="2000"/>
            </a:lvl1pPr>
            <a:lvl2pPr>
              <a:defRPr sz="1700"/>
            </a:lvl2pPr>
            <a:lvl3pPr>
              <a:defRPr sz="1500"/>
            </a:lvl3pPr>
            <a:lvl4pPr>
              <a:defRPr sz="1400"/>
            </a:lvl4pPr>
            <a:lvl5pPr>
              <a:defRPr sz="1400"/>
            </a:lvl5pPr>
            <a:lvl6pPr>
              <a:defRPr sz="1400"/>
            </a:lvl6pPr>
            <a:lvl7pPr>
              <a:defRPr sz="1400"/>
            </a:lvl7pPr>
            <a:lvl8pPr>
              <a:defRPr sz="1400"/>
            </a:lvl8pPr>
            <a:lvl9pPr>
              <a:defRPr sz="14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6" y="1151335"/>
            <a:ext cx="4041775" cy="479822"/>
          </a:xfrm>
        </p:spPr>
        <p:txBody>
          <a:bodyPr anchor="b"/>
          <a:lstStyle>
            <a:lvl1pPr marL="0" indent="0">
              <a:buNone/>
              <a:defRPr sz="2000" b="1"/>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pl-PL"/>
              <a:t>Kliknij, aby edytować style wzorca tekstu</a:t>
            </a:r>
          </a:p>
        </p:txBody>
      </p:sp>
      <p:sp>
        <p:nvSpPr>
          <p:cNvPr id="6" name="Symbol zastępczy zawartości 5"/>
          <p:cNvSpPr>
            <a:spLocks noGrp="1"/>
          </p:cNvSpPr>
          <p:nvPr>
            <p:ph sz="quarter" idx="4"/>
          </p:nvPr>
        </p:nvSpPr>
        <p:spPr>
          <a:xfrm>
            <a:off x="4645026" y="1631156"/>
            <a:ext cx="4041775" cy="2963466"/>
          </a:xfrm>
        </p:spPr>
        <p:txBody>
          <a:bodyPr/>
          <a:lstStyle>
            <a:lvl1pPr>
              <a:defRPr sz="2000"/>
            </a:lvl1pPr>
            <a:lvl2pPr>
              <a:defRPr sz="1700"/>
            </a:lvl2pPr>
            <a:lvl3pPr>
              <a:defRPr sz="1500"/>
            </a:lvl3pPr>
            <a:lvl4pPr>
              <a:defRPr sz="1400"/>
            </a:lvl4pPr>
            <a:lvl5pPr>
              <a:defRPr sz="1400"/>
            </a:lvl5pPr>
            <a:lvl6pPr>
              <a:defRPr sz="1400"/>
            </a:lvl6pPr>
            <a:lvl7pPr>
              <a:defRPr sz="1400"/>
            </a:lvl7pPr>
            <a:lvl8pPr>
              <a:defRPr sz="1400"/>
            </a:lvl8pPr>
            <a:lvl9pPr>
              <a:defRPr sz="14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04787"/>
            <a:ext cx="3008313" cy="871538"/>
          </a:xfrm>
        </p:spPr>
        <p:txBody>
          <a:bodyPr anchor="b"/>
          <a:lstStyle>
            <a:lvl1pPr algn="l">
              <a:defRPr sz="1700" b="1"/>
            </a:lvl1pPr>
          </a:lstStyle>
          <a:p>
            <a:r>
              <a:rPr lang="pl-PL"/>
              <a:t>Kliknij, aby edytować styl</a:t>
            </a:r>
          </a:p>
        </p:txBody>
      </p:sp>
      <p:sp>
        <p:nvSpPr>
          <p:cNvPr id="3" name="Symbol zastępczy zawartości 2"/>
          <p:cNvSpPr>
            <a:spLocks noGrp="1"/>
          </p:cNvSpPr>
          <p:nvPr>
            <p:ph idx="1"/>
          </p:nvPr>
        </p:nvSpPr>
        <p:spPr>
          <a:xfrm>
            <a:off x="3575051" y="204789"/>
            <a:ext cx="5111750" cy="4389835"/>
          </a:xfrm>
        </p:spPr>
        <p:txBody>
          <a:bodyPr/>
          <a:lstStyle>
            <a:lvl1pPr>
              <a:defRPr sz="27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076326"/>
            <a:ext cx="3008313" cy="3518297"/>
          </a:xfrm>
        </p:spPr>
        <p:txBody>
          <a:bodyPr/>
          <a:lstStyle>
            <a:lvl1pPr marL="0" indent="0">
              <a:buNone/>
              <a:defRPr sz="1200"/>
            </a:lvl1pPr>
            <a:lvl2pPr marL="389626" indent="0">
              <a:buNone/>
              <a:defRPr sz="1000"/>
            </a:lvl2pPr>
            <a:lvl3pPr marL="779252" indent="0">
              <a:buNone/>
              <a:defRPr sz="900"/>
            </a:lvl3pPr>
            <a:lvl4pPr marL="1168878" indent="0">
              <a:buNone/>
              <a:defRPr sz="800"/>
            </a:lvl4pPr>
            <a:lvl5pPr marL="1558503" indent="0">
              <a:buNone/>
              <a:defRPr sz="800"/>
            </a:lvl5pPr>
            <a:lvl6pPr marL="1948129" indent="0">
              <a:buNone/>
              <a:defRPr sz="800"/>
            </a:lvl6pPr>
            <a:lvl7pPr marL="2337755" indent="0">
              <a:buNone/>
              <a:defRPr sz="800"/>
            </a:lvl7pPr>
            <a:lvl8pPr marL="2727381" indent="0">
              <a:buNone/>
              <a:defRPr sz="800"/>
            </a:lvl8pPr>
            <a:lvl9pPr marL="3117007" indent="0">
              <a:buNone/>
              <a:defRPr sz="8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3600450"/>
            <a:ext cx="5486400" cy="425054"/>
          </a:xfrm>
        </p:spPr>
        <p:txBody>
          <a:bodyPr anchor="b"/>
          <a:lstStyle>
            <a:lvl1pPr algn="l">
              <a:defRPr sz="1700" b="1"/>
            </a:lvl1pPr>
          </a:lstStyle>
          <a:p>
            <a:r>
              <a:rPr lang="pl-PL"/>
              <a:t>Kliknij, aby edytować styl</a:t>
            </a:r>
          </a:p>
        </p:txBody>
      </p:sp>
      <p:sp>
        <p:nvSpPr>
          <p:cNvPr id="3" name="Symbol zastępczy obrazu 2"/>
          <p:cNvSpPr>
            <a:spLocks noGrp="1"/>
          </p:cNvSpPr>
          <p:nvPr>
            <p:ph type="pic" idx="1"/>
          </p:nvPr>
        </p:nvSpPr>
        <p:spPr>
          <a:xfrm>
            <a:off x="1792288" y="459581"/>
            <a:ext cx="5486400" cy="3086100"/>
          </a:xfrm>
        </p:spPr>
        <p:txBody>
          <a:bodyPr/>
          <a:lstStyle>
            <a:lvl1pPr marL="0" indent="0">
              <a:buNone/>
              <a:defRPr sz="2700"/>
            </a:lvl1pPr>
            <a:lvl2pPr marL="389626" indent="0">
              <a:buNone/>
              <a:defRPr sz="2400"/>
            </a:lvl2pPr>
            <a:lvl3pPr marL="779252" indent="0">
              <a:buNone/>
              <a:defRPr sz="2000"/>
            </a:lvl3pPr>
            <a:lvl4pPr marL="1168878" indent="0">
              <a:buNone/>
              <a:defRPr sz="1700"/>
            </a:lvl4pPr>
            <a:lvl5pPr marL="1558503" indent="0">
              <a:buNone/>
              <a:defRPr sz="1700"/>
            </a:lvl5pPr>
            <a:lvl6pPr marL="1948129" indent="0">
              <a:buNone/>
              <a:defRPr sz="1700"/>
            </a:lvl6pPr>
            <a:lvl7pPr marL="2337755" indent="0">
              <a:buNone/>
              <a:defRPr sz="1700"/>
            </a:lvl7pPr>
            <a:lvl8pPr marL="2727381" indent="0">
              <a:buNone/>
              <a:defRPr sz="1700"/>
            </a:lvl8pPr>
            <a:lvl9pPr marL="3117007" indent="0">
              <a:buNone/>
              <a:defRPr sz="1700"/>
            </a:lvl9pPr>
          </a:lstStyle>
          <a:p>
            <a:endParaRPr lang="pl-PL" dirty="0"/>
          </a:p>
        </p:txBody>
      </p:sp>
      <p:sp>
        <p:nvSpPr>
          <p:cNvPr id="4" name="Symbol zastępczy tekstu 3"/>
          <p:cNvSpPr>
            <a:spLocks noGrp="1"/>
          </p:cNvSpPr>
          <p:nvPr>
            <p:ph type="body" sz="half" idx="2"/>
          </p:nvPr>
        </p:nvSpPr>
        <p:spPr>
          <a:xfrm>
            <a:off x="1792288" y="4025503"/>
            <a:ext cx="5486400" cy="603647"/>
          </a:xfrm>
        </p:spPr>
        <p:txBody>
          <a:bodyPr/>
          <a:lstStyle>
            <a:lvl1pPr marL="0" indent="0">
              <a:buNone/>
              <a:defRPr sz="1200"/>
            </a:lvl1pPr>
            <a:lvl2pPr marL="389626" indent="0">
              <a:buNone/>
              <a:defRPr sz="1000"/>
            </a:lvl2pPr>
            <a:lvl3pPr marL="779252" indent="0">
              <a:buNone/>
              <a:defRPr sz="900"/>
            </a:lvl3pPr>
            <a:lvl4pPr marL="1168878" indent="0">
              <a:buNone/>
              <a:defRPr sz="800"/>
            </a:lvl4pPr>
            <a:lvl5pPr marL="1558503" indent="0">
              <a:buNone/>
              <a:defRPr sz="800"/>
            </a:lvl5pPr>
            <a:lvl6pPr marL="1948129" indent="0">
              <a:buNone/>
              <a:defRPr sz="800"/>
            </a:lvl6pPr>
            <a:lvl7pPr marL="2337755" indent="0">
              <a:buNone/>
              <a:defRPr sz="800"/>
            </a:lvl7pPr>
            <a:lvl8pPr marL="2727381" indent="0">
              <a:buNone/>
              <a:defRPr sz="800"/>
            </a:lvl8pPr>
            <a:lvl9pPr marL="3117007" indent="0">
              <a:buNone/>
              <a:defRPr sz="8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4B761742-F37E-4527-9E8B-74A4C8472032}" type="datetimeFigureOut">
              <a:rPr lang="pl-PL" smtClean="0"/>
              <a:pPr/>
              <a:t>14.04.2026</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C4B8E68-3A87-456E-B970-7255E804E117}" type="slidenum">
              <a:rPr lang="pl-PL" smtClean="0"/>
              <a:pPr/>
              <a:t>‹#›</a:t>
            </a:fld>
            <a:endParaRPr lang="pl-P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E2B8"/>
        </a:soli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05978"/>
            <a:ext cx="8229600" cy="857250"/>
          </a:xfrm>
          <a:prstGeom prst="rect">
            <a:avLst/>
          </a:prstGeom>
        </p:spPr>
        <p:txBody>
          <a:bodyPr vert="horz" lIns="77925" tIns="38963" rIns="77925" bIns="38963" rtlCol="0" anchor="ctr">
            <a:normAutofit/>
          </a:bodyPr>
          <a:lstStyle/>
          <a:p>
            <a:r>
              <a:rPr lang="pl-PL"/>
              <a:t>Kliknij, aby edytować styl</a:t>
            </a:r>
          </a:p>
        </p:txBody>
      </p:sp>
      <p:sp>
        <p:nvSpPr>
          <p:cNvPr id="3" name="Symbol zastępczy tekstu 2"/>
          <p:cNvSpPr>
            <a:spLocks noGrp="1"/>
          </p:cNvSpPr>
          <p:nvPr>
            <p:ph type="body" idx="1"/>
          </p:nvPr>
        </p:nvSpPr>
        <p:spPr>
          <a:xfrm>
            <a:off x="457200" y="1200151"/>
            <a:ext cx="8229600" cy="3394472"/>
          </a:xfrm>
          <a:prstGeom prst="rect">
            <a:avLst/>
          </a:prstGeom>
        </p:spPr>
        <p:txBody>
          <a:bodyPr vert="horz" lIns="77925" tIns="38963" rIns="77925" bIns="38963"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4767264"/>
            <a:ext cx="2133600" cy="273844"/>
          </a:xfrm>
          <a:prstGeom prst="rect">
            <a:avLst/>
          </a:prstGeom>
        </p:spPr>
        <p:txBody>
          <a:bodyPr vert="horz" lIns="77925" tIns="38963" rIns="77925" bIns="38963" rtlCol="0" anchor="ctr"/>
          <a:lstStyle>
            <a:lvl1pPr algn="l">
              <a:defRPr sz="1000">
                <a:solidFill>
                  <a:schemeClr val="tx1">
                    <a:tint val="75000"/>
                  </a:schemeClr>
                </a:solidFill>
              </a:defRPr>
            </a:lvl1pPr>
          </a:lstStyle>
          <a:p>
            <a:fld id="{4B761742-F37E-4527-9E8B-74A4C8472032}" type="datetimeFigureOut">
              <a:rPr lang="pl-PL" smtClean="0"/>
              <a:pPr/>
              <a:t>14.04.2026</a:t>
            </a:fld>
            <a:endParaRPr lang="pl-PL" dirty="0"/>
          </a:p>
        </p:txBody>
      </p:sp>
      <p:sp>
        <p:nvSpPr>
          <p:cNvPr id="5" name="Symbol zastępczy stopki 4"/>
          <p:cNvSpPr>
            <a:spLocks noGrp="1"/>
          </p:cNvSpPr>
          <p:nvPr>
            <p:ph type="ftr" sz="quarter" idx="3"/>
          </p:nvPr>
        </p:nvSpPr>
        <p:spPr>
          <a:xfrm>
            <a:off x="3124200" y="4767264"/>
            <a:ext cx="2895600" cy="273844"/>
          </a:xfrm>
          <a:prstGeom prst="rect">
            <a:avLst/>
          </a:prstGeom>
        </p:spPr>
        <p:txBody>
          <a:bodyPr vert="horz" lIns="77925" tIns="38963" rIns="77925" bIns="38963" rtlCol="0" anchor="ctr"/>
          <a:lstStyle>
            <a:lvl1pPr algn="ctr">
              <a:defRPr sz="1000">
                <a:solidFill>
                  <a:schemeClr val="tx1">
                    <a:tint val="75000"/>
                  </a:schemeClr>
                </a:solidFill>
              </a:defRPr>
            </a:lvl1pPr>
          </a:lstStyle>
          <a:p>
            <a:endParaRPr lang="pl-PL" dirty="0"/>
          </a:p>
        </p:txBody>
      </p:sp>
      <p:sp>
        <p:nvSpPr>
          <p:cNvPr id="6" name="Symbol zastępczy numeru slajdu 5"/>
          <p:cNvSpPr>
            <a:spLocks noGrp="1"/>
          </p:cNvSpPr>
          <p:nvPr>
            <p:ph type="sldNum" sz="quarter" idx="4"/>
          </p:nvPr>
        </p:nvSpPr>
        <p:spPr>
          <a:xfrm>
            <a:off x="6553200" y="4767264"/>
            <a:ext cx="2133600" cy="273844"/>
          </a:xfrm>
          <a:prstGeom prst="rect">
            <a:avLst/>
          </a:prstGeom>
        </p:spPr>
        <p:txBody>
          <a:bodyPr vert="horz" lIns="77925" tIns="38963" rIns="77925" bIns="38963" rtlCol="0" anchor="ctr"/>
          <a:lstStyle>
            <a:lvl1pPr algn="r">
              <a:defRPr sz="1000">
                <a:solidFill>
                  <a:schemeClr val="tx1">
                    <a:tint val="75000"/>
                  </a:schemeClr>
                </a:solidFill>
              </a:defRPr>
            </a:lvl1pPr>
          </a:lstStyle>
          <a:p>
            <a:fld id="{0C4B8E68-3A87-456E-B970-7255E804E117}" type="slidenum">
              <a:rPr lang="pl-PL" smtClean="0"/>
              <a:pPr/>
              <a:t>‹#›</a:t>
            </a:fld>
            <a:endParaRPr lang="pl-PL"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79252" rtl="0" eaLnBrk="1" latinLnBrk="0" hangingPunct="1">
        <a:spcBef>
          <a:spcPct val="0"/>
        </a:spcBef>
        <a:buNone/>
        <a:defRPr sz="3700" kern="1200">
          <a:solidFill>
            <a:schemeClr val="tx1"/>
          </a:solidFill>
          <a:latin typeface="+mj-lt"/>
          <a:ea typeface="+mj-ea"/>
          <a:cs typeface="+mj-cs"/>
        </a:defRPr>
      </a:lvl1pPr>
    </p:titleStyle>
    <p:bodyStyle>
      <a:lvl1pPr marL="292219" indent="-292219" algn="l" defTabSz="779252"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33142" indent="-243516" algn="l" defTabSz="779252"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974065" indent="-194813" algn="l" defTabSz="779252"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363690"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4pPr>
      <a:lvl5pPr marL="1753316"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5pPr>
      <a:lvl6pPr marL="2142942"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2532568"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2922194"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311820"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9pPr>
    </p:bodyStyle>
    <p:otherStyle>
      <a:defPPr>
        <a:defRPr lang="pl-PL"/>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020491"/>
            <a:ext cx="7772400" cy="1102519"/>
          </a:xfrm>
        </p:spPr>
        <p:txBody>
          <a:bodyPr>
            <a:normAutofit fontScale="90000"/>
          </a:bodyPr>
          <a:lstStyle/>
          <a:p>
            <a:r>
              <a:rPr lang="pl-PL" i="1" dirty="0">
                <a:effectLst/>
              </a:rPr>
              <a:t>Informacja dotycząca funkcjonowania</a:t>
            </a:r>
            <a:br>
              <a:rPr lang="pl-PL" dirty="0">
                <a:effectLst/>
              </a:rPr>
            </a:br>
            <a:br>
              <a:rPr lang="pl-PL" sz="1700" dirty="0"/>
            </a:br>
            <a:r>
              <a:rPr lang="pl-PL" sz="5100" b="1" dirty="0"/>
              <a:t>Komunalnej Energetyki Cieplnej</a:t>
            </a:r>
            <a:br>
              <a:rPr lang="pl-PL" sz="5100" b="1" dirty="0"/>
            </a:br>
            <a:r>
              <a:rPr lang="pl-PL" sz="5100" b="1" dirty="0"/>
              <a:t>„KOMEC” Sp. z o.o.</a:t>
            </a:r>
            <a:br>
              <a:rPr lang="pl-PL" sz="5100" b="1" dirty="0"/>
            </a:br>
            <a:br>
              <a:rPr lang="pl-PL" sz="1700" dirty="0"/>
            </a:br>
            <a:r>
              <a:rPr lang="pl-PL" i="1" dirty="0">
                <a:effectLst/>
                <a:latin typeface="Calibri" panose="020F0502020204030204" pitchFamily="34" charset="0"/>
                <a:ea typeface="Calibri" panose="020F0502020204030204" pitchFamily="34" charset="0"/>
              </a:rPr>
              <a:t>Dane za rok 2025</a:t>
            </a:r>
          </a:p>
        </p:txBody>
      </p:sp>
      <p:sp>
        <p:nvSpPr>
          <p:cNvPr id="3" name="Owal 2">
            <a:extLst>
              <a:ext uri="{FF2B5EF4-FFF2-40B4-BE49-F238E27FC236}">
                <a16:creationId xmlns:a16="http://schemas.microsoft.com/office/drawing/2014/main" id="{64074E08-F376-A8D4-6DD9-4EE29DC94937}"/>
              </a:ext>
            </a:extLst>
          </p:cNvPr>
          <p:cNvSpPr/>
          <p:nvPr/>
        </p:nvSpPr>
        <p:spPr>
          <a:xfrm>
            <a:off x="4139952" y="3219822"/>
            <a:ext cx="144016" cy="144016"/>
          </a:xfrm>
          <a:prstGeom prst="ellipse">
            <a:avLst/>
          </a:prstGeom>
          <a:solidFill>
            <a:srgbClr val="FF0000"/>
          </a:solidFill>
          <a:ln>
            <a:solidFill>
              <a:srgbClr val="FF00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l-PL"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Autofit/>
          </a:bodyPr>
          <a:lstStyle/>
          <a:p>
            <a:r>
              <a:rPr lang="pl-PL" sz="1800" dirty="0"/>
              <a:t>4. Struktura i dynamika sprzedaży ciepła </a:t>
            </a:r>
            <a:br>
              <a:rPr lang="pl-PL" sz="1800" dirty="0"/>
            </a:br>
            <a:br>
              <a:rPr lang="pl-PL" sz="1800" dirty="0"/>
            </a:br>
            <a:endParaRPr lang="pl-PL" sz="1800" dirty="0"/>
          </a:p>
        </p:txBody>
      </p:sp>
      <p:graphicFrame>
        <p:nvGraphicFramePr>
          <p:cNvPr id="7" name="Tabela 6">
            <a:extLst>
              <a:ext uri="{FF2B5EF4-FFF2-40B4-BE49-F238E27FC236}">
                <a16:creationId xmlns:a16="http://schemas.microsoft.com/office/drawing/2014/main" id="{8AB9F2BF-CEEA-4633-02AF-A5DCBFBDCE2D}"/>
              </a:ext>
            </a:extLst>
          </p:cNvPr>
          <p:cNvGraphicFramePr>
            <a:graphicFrameLocks noGrp="1"/>
          </p:cNvGraphicFramePr>
          <p:nvPr>
            <p:extLst>
              <p:ext uri="{D42A27DB-BD31-4B8C-83A1-F6EECF244321}">
                <p14:modId xmlns:p14="http://schemas.microsoft.com/office/powerpoint/2010/main" val="344499909"/>
              </p:ext>
            </p:extLst>
          </p:nvPr>
        </p:nvGraphicFramePr>
        <p:xfrm>
          <a:off x="1635940" y="857238"/>
          <a:ext cx="5872120" cy="3595992"/>
        </p:xfrm>
        <a:graphic>
          <a:graphicData uri="http://schemas.openxmlformats.org/drawingml/2006/table">
            <a:tbl>
              <a:tblPr firstRow="1" bandRow="1">
                <a:tableStyleId>{5C22544A-7EE6-4342-B048-85BDC9FD1C3A}</a:tableStyleId>
              </a:tblPr>
              <a:tblGrid>
                <a:gridCol w="458363">
                  <a:extLst>
                    <a:ext uri="{9D8B030D-6E8A-4147-A177-3AD203B41FA5}">
                      <a16:colId xmlns:a16="http://schemas.microsoft.com/office/drawing/2014/main" val="57926285"/>
                    </a:ext>
                  </a:extLst>
                </a:gridCol>
                <a:gridCol w="1499009">
                  <a:extLst>
                    <a:ext uri="{9D8B030D-6E8A-4147-A177-3AD203B41FA5}">
                      <a16:colId xmlns:a16="http://schemas.microsoft.com/office/drawing/2014/main" val="3928209375"/>
                    </a:ext>
                  </a:extLst>
                </a:gridCol>
                <a:gridCol w="978687">
                  <a:extLst>
                    <a:ext uri="{9D8B030D-6E8A-4147-A177-3AD203B41FA5}">
                      <a16:colId xmlns:a16="http://schemas.microsoft.com/office/drawing/2014/main" val="1386822848"/>
                    </a:ext>
                  </a:extLst>
                </a:gridCol>
                <a:gridCol w="978687">
                  <a:extLst>
                    <a:ext uri="{9D8B030D-6E8A-4147-A177-3AD203B41FA5}">
                      <a16:colId xmlns:a16="http://schemas.microsoft.com/office/drawing/2014/main" val="4068926736"/>
                    </a:ext>
                  </a:extLst>
                </a:gridCol>
                <a:gridCol w="978687">
                  <a:extLst>
                    <a:ext uri="{9D8B030D-6E8A-4147-A177-3AD203B41FA5}">
                      <a16:colId xmlns:a16="http://schemas.microsoft.com/office/drawing/2014/main" val="1683707019"/>
                    </a:ext>
                  </a:extLst>
                </a:gridCol>
                <a:gridCol w="978687">
                  <a:extLst>
                    <a:ext uri="{9D8B030D-6E8A-4147-A177-3AD203B41FA5}">
                      <a16:colId xmlns:a16="http://schemas.microsoft.com/office/drawing/2014/main" val="3640272814"/>
                    </a:ext>
                  </a:extLst>
                </a:gridCol>
              </a:tblGrid>
              <a:tr h="490376">
                <a:tc>
                  <a:txBody>
                    <a:bodyPr/>
                    <a:lstStyle/>
                    <a:p>
                      <a:pPr algn="ctr"/>
                      <a:r>
                        <a:rPr lang="pl-PL" sz="1000" b="1" i="0" kern="1200" dirty="0">
                          <a:solidFill>
                            <a:schemeClr val="lt1"/>
                          </a:solidFill>
                          <a:effectLst/>
                          <a:latin typeface="+mn-lt"/>
                          <a:ea typeface="+mn-ea"/>
                          <a:cs typeface="+mn-cs"/>
                        </a:rPr>
                        <a:t>Lp.</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Wyszczególnienie</a:t>
                      </a:r>
                      <a:endParaRPr lang="pl-PL" sz="1000" b="1" dirty="0"/>
                    </a:p>
                  </a:txBody>
                  <a:tcPr anchor="ctr"/>
                </a:tc>
                <a:tc>
                  <a:txBody>
                    <a:bodyPr/>
                    <a:lstStyle/>
                    <a:p>
                      <a:pPr algn="ctr"/>
                      <a:r>
                        <a:rPr lang="pl-PL" sz="1000" b="1" i="0" kern="1200" dirty="0">
                          <a:solidFill>
                            <a:schemeClr val="lt1"/>
                          </a:solidFill>
                          <a:effectLst/>
                          <a:latin typeface="+mn-lt"/>
                          <a:ea typeface="+mn-ea"/>
                          <a:cs typeface="+mn-cs"/>
                        </a:rPr>
                        <a:t>Jednostka miary</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Wielkość za 2024 rok </a:t>
                      </a:r>
                      <a:br>
                        <a:rPr lang="pl-PL" sz="1000" b="1" i="0" kern="1200" dirty="0">
                          <a:solidFill>
                            <a:schemeClr val="lt1"/>
                          </a:solidFill>
                          <a:effectLst/>
                          <a:latin typeface="+mn-lt"/>
                          <a:ea typeface="+mn-ea"/>
                          <a:cs typeface="+mn-cs"/>
                        </a:rPr>
                      </a:br>
                      <a:r>
                        <a:rPr lang="pl-PL" sz="1000" b="1" i="0" kern="1200" dirty="0">
                          <a:solidFill>
                            <a:schemeClr val="lt1"/>
                          </a:solidFill>
                          <a:effectLst/>
                          <a:latin typeface="+mn-lt"/>
                          <a:ea typeface="+mn-ea"/>
                          <a:cs typeface="+mn-cs"/>
                        </a:rPr>
                        <a:t>[tys. zł]</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Wielkość za 2025 rok </a:t>
                      </a:r>
                      <a:br>
                        <a:rPr lang="pl-PL" sz="1000" b="1" i="0" kern="1200" dirty="0">
                          <a:solidFill>
                            <a:schemeClr val="lt1"/>
                          </a:solidFill>
                          <a:effectLst/>
                          <a:latin typeface="+mn-lt"/>
                          <a:ea typeface="+mn-ea"/>
                          <a:cs typeface="+mn-cs"/>
                        </a:rPr>
                      </a:br>
                      <a:r>
                        <a:rPr lang="pl-PL" sz="1000" b="1" i="0" kern="1200" dirty="0">
                          <a:solidFill>
                            <a:schemeClr val="lt1"/>
                          </a:solidFill>
                          <a:effectLst/>
                          <a:latin typeface="+mn-lt"/>
                          <a:ea typeface="+mn-ea"/>
                          <a:cs typeface="+mn-cs"/>
                        </a:rPr>
                        <a:t>[tys. zł]</a:t>
                      </a:r>
                      <a:endParaRPr lang="pl-PL" sz="1000" b="1" dirty="0"/>
                    </a:p>
                  </a:txBody>
                  <a:tcPr anchor="ctr"/>
                </a:tc>
                <a:tc>
                  <a:txBody>
                    <a:bodyPr/>
                    <a:lstStyle/>
                    <a:p>
                      <a:pPr algn="ctr"/>
                      <a:r>
                        <a:rPr lang="pl-PL" sz="1000" b="1" i="0" kern="1200" dirty="0">
                          <a:solidFill>
                            <a:schemeClr val="lt1"/>
                          </a:solidFill>
                          <a:effectLst/>
                          <a:latin typeface="+mn-lt"/>
                          <a:ea typeface="+mn-ea"/>
                          <a:cs typeface="+mn-cs"/>
                        </a:rPr>
                        <a:t>Wskaźnik dynamiki </a:t>
                      </a:r>
                      <a:br>
                        <a:rPr lang="pl-PL" sz="1000" b="1" i="0" kern="1200" dirty="0">
                          <a:solidFill>
                            <a:schemeClr val="lt1"/>
                          </a:solidFill>
                          <a:effectLst/>
                          <a:latin typeface="+mn-lt"/>
                          <a:ea typeface="+mn-ea"/>
                          <a:cs typeface="+mn-cs"/>
                        </a:rPr>
                      </a:br>
                      <a:r>
                        <a:rPr lang="pl-PL" sz="1000" b="1" i="0" kern="1200" dirty="0">
                          <a:solidFill>
                            <a:schemeClr val="lt1"/>
                          </a:solidFill>
                          <a:effectLst/>
                          <a:latin typeface="+mn-lt"/>
                          <a:ea typeface="+mn-ea"/>
                          <a:cs typeface="+mn-cs"/>
                        </a:rPr>
                        <a:t>kol.5 : kol.4</a:t>
                      </a:r>
                      <a:endParaRPr lang="pl-PL" sz="1000" b="1" dirty="0"/>
                    </a:p>
                  </a:txBody>
                  <a:tcPr anchor="ctr"/>
                </a:tc>
                <a:extLst>
                  <a:ext uri="{0D108BD9-81ED-4DB2-BD59-A6C34878D82A}">
                    <a16:rowId xmlns:a16="http://schemas.microsoft.com/office/drawing/2014/main" val="759482702"/>
                  </a:ext>
                </a:extLst>
              </a:tr>
              <a:tr h="232761">
                <a:tc>
                  <a:txBody>
                    <a:bodyPr/>
                    <a:lstStyle/>
                    <a:p>
                      <a:pPr algn="ctr"/>
                      <a:r>
                        <a:rPr lang="pl-PL" sz="800" dirty="0"/>
                        <a:t>1.</a:t>
                      </a:r>
                    </a:p>
                  </a:txBody>
                  <a:tcPr anchor="ctr"/>
                </a:tc>
                <a:tc>
                  <a:txBody>
                    <a:bodyPr/>
                    <a:lstStyle/>
                    <a:p>
                      <a:pPr algn="ctr"/>
                      <a:r>
                        <a:rPr lang="pl-PL" sz="800" dirty="0"/>
                        <a:t>2.</a:t>
                      </a:r>
                    </a:p>
                  </a:txBody>
                  <a:tcPr anchor="ctr"/>
                </a:tc>
                <a:tc>
                  <a:txBody>
                    <a:bodyPr/>
                    <a:lstStyle/>
                    <a:p>
                      <a:pPr algn="ctr"/>
                      <a:r>
                        <a:rPr lang="pl-PL" sz="800" dirty="0"/>
                        <a:t>3.</a:t>
                      </a:r>
                    </a:p>
                  </a:txBody>
                  <a:tcPr anchor="ctr"/>
                </a:tc>
                <a:tc>
                  <a:txBody>
                    <a:bodyPr/>
                    <a:lstStyle/>
                    <a:p>
                      <a:pPr algn="ctr"/>
                      <a:r>
                        <a:rPr lang="pl-PL" sz="800" dirty="0"/>
                        <a:t>4.</a:t>
                      </a:r>
                    </a:p>
                  </a:txBody>
                  <a:tcPr anchor="ctr"/>
                </a:tc>
                <a:tc>
                  <a:txBody>
                    <a:bodyPr/>
                    <a:lstStyle/>
                    <a:p>
                      <a:pPr algn="ctr"/>
                      <a:r>
                        <a:rPr lang="pl-PL" sz="800" dirty="0"/>
                        <a:t>5.</a:t>
                      </a:r>
                    </a:p>
                  </a:txBody>
                  <a:tcPr anchor="ctr"/>
                </a:tc>
                <a:tc>
                  <a:txBody>
                    <a:bodyPr/>
                    <a:lstStyle/>
                    <a:p>
                      <a:pPr algn="ctr"/>
                      <a:r>
                        <a:rPr lang="pl-PL" sz="800" dirty="0"/>
                        <a:t>6.</a:t>
                      </a:r>
                    </a:p>
                  </a:txBody>
                  <a:tcPr anchor="ctr"/>
                </a:tc>
                <a:extLst>
                  <a:ext uri="{0D108BD9-81ED-4DB2-BD59-A6C34878D82A}">
                    <a16:rowId xmlns:a16="http://schemas.microsoft.com/office/drawing/2014/main" val="2717724148"/>
                  </a:ext>
                </a:extLst>
              </a:tr>
              <a:tr h="232761">
                <a:tc>
                  <a:txBody>
                    <a:bodyPr/>
                    <a:lstStyle/>
                    <a:p>
                      <a:pPr algn="r"/>
                      <a:r>
                        <a:rPr lang="pl-PL" sz="1000" dirty="0"/>
                        <a:t>1.</a:t>
                      </a:r>
                    </a:p>
                  </a:txBody>
                  <a:tcPr anchor="ctr"/>
                </a:tc>
                <a:tc>
                  <a:txBody>
                    <a:bodyPr/>
                    <a:lstStyle/>
                    <a:p>
                      <a:pPr algn="l"/>
                      <a:r>
                        <a:rPr lang="pl-PL" sz="1000" b="0" i="0" kern="1200" dirty="0">
                          <a:solidFill>
                            <a:schemeClr val="dk1"/>
                          </a:solidFill>
                          <a:effectLst/>
                          <a:latin typeface="+mn-lt"/>
                          <a:ea typeface="+mn-ea"/>
                          <a:cs typeface="+mn-cs"/>
                        </a:rPr>
                        <a:t>Przychód ogółem</a:t>
                      </a:r>
                      <a:endParaRPr lang="pl-PL" sz="1000" dirty="0"/>
                    </a:p>
                  </a:txBody>
                  <a:tcPr anchor="ctr"/>
                </a:tc>
                <a:tc>
                  <a:txBody>
                    <a:bodyPr/>
                    <a:lstStyle/>
                    <a:p>
                      <a:pPr algn="r"/>
                      <a:r>
                        <a:rPr lang="pl-PL" sz="1000" b="0" i="0" kern="1200" dirty="0">
                          <a:solidFill>
                            <a:schemeClr val="dk1"/>
                          </a:solidFill>
                          <a:effectLst/>
                          <a:latin typeface="+mn-lt"/>
                          <a:ea typeface="+mn-ea"/>
                          <a:cs typeface="+mn-cs"/>
                        </a:rPr>
                        <a:t>tys. zł</a:t>
                      </a:r>
                      <a:endParaRPr lang="pl-PL" sz="1000" dirty="0"/>
                    </a:p>
                  </a:txBody>
                  <a:tcPr anchor="ctr"/>
                </a:tc>
                <a:tc>
                  <a:txBody>
                    <a:bodyPr/>
                    <a:lstStyle/>
                    <a:p>
                      <a:pPr algn="r"/>
                      <a:r>
                        <a:rPr lang="pl-PL" sz="1000" b="0" i="0" kern="1200" dirty="0">
                          <a:solidFill>
                            <a:schemeClr val="dk1"/>
                          </a:solidFill>
                          <a:effectLst/>
                          <a:latin typeface="+mn-lt"/>
                          <a:ea typeface="+mn-ea"/>
                          <a:cs typeface="+mn-cs"/>
                        </a:rPr>
                        <a:t>17 750,98</a:t>
                      </a:r>
                      <a:endParaRPr lang="pl-PL" sz="1000" dirty="0">
                        <a:latin typeface="+mn-lt"/>
                      </a:endParaRPr>
                    </a:p>
                  </a:txBody>
                  <a:tcPr anchor="ctr"/>
                </a:tc>
                <a:tc>
                  <a:txBody>
                    <a:bodyPr/>
                    <a:lstStyle/>
                    <a:p>
                      <a:pPr algn="r">
                        <a:buNone/>
                      </a:pPr>
                      <a:r>
                        <a:rPr lang="pl-PL" sz="1000">
                          <a:effectLst/>
                          <a:latin typeface="+mn-lt"/>
                          <a:ea typeface="Times New Roman" panose="02020603050405020304" pitchFamily="18" charset="0"/>
                        </a:rPr>
                        <a:t>19 296,18</a:t>
                      </a:r>
                    </a:p>
                  </a:txBody>
                  <a:tcPr marL="44450" marR="44450" marT="0" marB="0" anchor="ctr"/>
                </a:tc>
                <a:tc>
                  <a:txBody>
                    <a:bodyPr/>
                    <a:lstStyle/>
                    <a:p>
                      <a:pPr algn="r">
                        <a:buNone/>
                      </a:pPr>
                      <a:r>
                        <a:rPr lang="pl-PL" sz="1000">
                          <a:effectLst/>
                          <a:latin typeface="+mn-lt"/>
                          <a:ea typeface="Times New Roman" panose="02020603050405020304" pitchFamily="18" charset="0"/>
                        </a:rPr>
                        <a:t>1,087</a:t>
                      </a:r>
                    </a:p>
                  </a:txBody>
                  <a:tcPr marL="44450" marR="44450" marT="0" marB="0" anchor="ctr"/>
                </a:tc>
                <a:extLst>
                  <a:ext uri="{0D108BD9-81ED-4DB2-BD59-A6C34878D82A}">
                    <a16:rowId xmlns:a16="http://schemas.microsoft.com/office/drawing/2014/main" val="2662714431"/>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rekompensaty</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235,10</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58,14</a:t>
                      </a:r>
                    </a:p>
                  </a:txBody>
                  <a:tcPr marL="44450" marR="44450" marT="0" marB="0" anchor="ctr"/>
                </a:tc>
                <a:tc>
                  <a:txBody>
                    <a:bodyPr/>
                    <a:lstStyle/>
                    <a:p>
                      <a:pPr algn="r">
                        <a:buNone/>
                      </a:pPr>
                      <a:r>
                        <a:rPr lang="pl-PL" sz="1000">
                          <a:effectLst/>
                          <a:latin typeface="+mn-lt"/>
                          <a:ea typeface="Times New Roman" panose="02020603050405020304" pitchFamily="18" charset="0"/>
                        </a:rPr>
                        <a:t>0,247</a:t>
                      </a:r>
                    </a:p>
                  </a:txBody>
                  <a:tcPr marL="44450" marR="44450" marT="0" marB="0" anchor="ctr"/>
                </a:tc>
                <a:extLst>
                  <a:ext uri="{0D108BD9-81ED-4DB2-BD59-A6C34878D82A}">
                    <a16:rowId xmlns:a16="http://schemas.microsoft.com/office/drawing/2014/main" val="2112225507"/>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za energię pobraną GJ</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11 460,31</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13 787,56</a:t>
                      </a:r>
                    </a:p>
                  </a:txBody>
                  <a:tcPr marL="44450" marR="44450" marT="0" marB="0" anchor="ctr"/>
                </a:tc>
                <a:tc>
                  <a:txBody>
                    <a:bodyPr/>
                    <a:lstStyle/>
                    <a:p>
                      <a:pPr algn="r">
                        <a:buNone/>
                      </a:pPr>
                      <a:r>
                        <a:rPr lang="pl-PL" sz="1000" dirty="0">
                          <a:effectLst/>
                          <a:latin typeface="+mn-lt"/>
                          <a:ea typeface="Times New Roman" panose="02020603050405020304" pitchFamily="18" charset="0"/>
                        </a:rPr>
                        <a:t>1,203</a:t>
                      </a:r>
                    </a:p>
                  </a:txBody>
                  <a:tcPr marL="44450" marR="44450" marT="0" marB="0" anchor="ctr"/>
                </a:tc>
                <a:extLst>
                  <a:ext uri="{0D108BD9-81ED-4DB2-BD59-A6C34878D82A}">
                    <a16:rowId xmlns:a16="http://schemas.microsoft.com/office/drawing/2014/main" val="3396660495"/>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za moc zamówioną MW</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6 051,63</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5 445,06</a:t>
                      </a:r>
                    </a:p>
                  </a:txBody>
                  <a:tcPr marL="44450" marR="44450" marT="0" marB="0" anchor="ctr"/>
                </a:tc>
                <a:tc>
                  <a:txBody>
                    <a:bodyPr/>
                    <a:lstStyle/>
                    <a:p>
                      <a:pPr algn="r">
                        <a:buNone/>
                      </a:pPr>
                      <a:r>
                        <a:rPr lang="pl-PL" sz="1000" dirty="0">
                          <a:effectLst/>
                          <a:latin typeface="+mn-lt"/>
                          <a:ea typeface="Times New Roman" panose="02020603050405020304" pitchFamily="18" charset="0"/>
                        </a:rPr>
                        <a:t>0,900</a:t>
                      </a:r>
                    </a:p>
                  </a:txBody>
                  <a:tcPr marL="44450" marR="44450" marT="0" marB="0" anchor="ctr"/>
                </a:tc>
                <a:extLst>
                  <a:ext uri="{0D108BD9-81ED-4DB2-BD59-A6C34878D82A}">
                    <a16:rowId xmlns:a16="http://schemas.microsoft.com/office/drawing/2014/main" val="293933495"/>
                  </a:ext>
                </a:extLst>
              </a:tr>
              <a:tr h="232761">
                <a:tc>
                  <a:txBody>
                    <a:bodyPr/>
                    <a:lstStyle/>
                    <a:p>
                      <a:pPr algn="r"/>
                      <a:endParaRPr lang="pl-PL" sz="1000" dirty="0"/>
                    </a:p>
                  </a:txBody>
                  <a:tcPr anchor="ctr"/>
                </a:tc>
                <a:tc>
                  <a:txBody>
                    <a:bodyPr/>
                    <a:lstStyle/>
                    <a:p>
                      <a:pPr algn="l"/>
                      <a:r>
                        <a:rPr lang="pl-PL" sz="1000" b="0" i="0" kern="1200" dirty="0">
                          <a:solidFill>
                            <a:schemeClr val="dk1"/>
                          </a:solidFill>
                          <a:effectLst/>
                          <a:latin typeface="+mn-lt"/>
                          <a:ea typeface="+mn-ea"/>
                          <a:cs typeface="+mn-cs"/>
                        </a:rPr>
                        <a:t>- nośnik ciepła - m3</a:t>
                      </a:r>
                      <a:endParaRPr lang="pl-PL" sz="1000" dirty="0"/>
                    </a:p>
                  </a:txBody>
                  <a:tcPr anchor="ctr"/>
                </a:tc>
                <a:tc>
                  <a:txBody>
                    <a:bodyPr/>
                    <a:lstStyle/>
                    <a:p>
                      <a:pPr algn="r"/>
                      <a:endParaRPr lang="pl-PL" sz="1000" dirty="0"/>
                    </a:p>
                  </a:txBody>
                  <a:tcPr anchor="ctr"/>
                </a:tc>
                <a:tc>
                  <a:txBody>
                    <a:bodyPr/>
                    <a:lstStyle/>
                    <a:p>
                      <a:pPr algn="r"/>
                      <a:r>
                        <a:rPr lang="pl-PL" sz="1000" b="0" i="0" kern="1200" dirty="0">
                          <a:solidFill>
                            <a:schemeClr val="dk1"/>
                          </a:solidFill>
                          <a:effectLst/>
                          <a:latin typeface="+mn-lt"/>
                          <a:ea typeface="+mn-ea"/>
                          <a:cs typeface="+mn-cs"/>
                        </a:rPr>
                        <a:t>3,94</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5,42</a:t>
                      </a:r>
                    </a:p>
                  </a:txBody>
                  <a:tcPr marL="44450" marR="44450" marT="0" marB="0" anchor="ctr"/>
                </a:tc>
                <a:tc>
                  <a:txBody>
                    <a:bodyPr/>
                    <a:lstStyle/>
                    <a:p>
                      <a:pPr algn="r">
                        <a:buNone/>
                      </a:pPr>
                      <a:r>
                        <a:rPr lang="pl-PL" sz="1000" dirty="0">
                          <a:effectLst/>
                          <a:latin typeface="+mn-lt"/>
                          <a:ea typeface="Times New Roman" panose="02020603050405020304" pitchFamily="18" charset="0"/>
                        </a:rPr>
                        <a:t>1,376</a:t>
                      </a:r>
                    </a:p>
                  </a:txBody>
                  <a:tcPr marL="44450" marR="44450" marT="0" marB="0" anchor="ctr"/>
                </a:tc>
                <a:extLst>
                  <a:ext uri="{0D108BD9-81ED-4DB2-BD59-A6C34878D82A}">
                    <a16:rowId xmlns:a16="http://schemas.microsoft.com/office/drawing/2014/main" val="1208309094"/>
                  </a:ext>
                </a:extLst>
              </a:tr>
              <a:tr h="523713">
                <a:tc>
                  <a:txBody>
                    <a:bodyPr/>
                    <a:lstStyle/>
                    <a:p>
                      <a:pPr algn="r"/>
                      <a:r>
                        <a:rPr lang="pl-PL" sz="1000" dirty="0"/>
                        <a:t>2.</a:t>
                      </a:r>
                    </a:p>
                  </a:txBody>
                  <a:tcPr anchor="ctr"/>
                </a:tc>
                <a:tc>
                  <a:txBody>
                    <a:bodyPr/>
                    <a:lstStyle/>
                    <a:p>
                      <a:pPr algn="l"/>
                      <a:r>
                        <a:rPr lang="pl-PL" sz="1000" b="0" i="0" kern="1200" dirty="0">
                          <a:solidFill>
                            <a:schemeClr val="dk1"/>
                          </a:solidFill>
                          <a:effectLst/>
                          <a:latin typeface="+mn-lt"/>
                          <a:ea typeface="+mn-ea"/>
                          <a:cs typeface="+mn-cs"/>
                        </a:rPr>
                        <a:t>Ilość sprzedanej energii cieplnej wg urządzeń pomiarowych</a:t>
                      </a:r>
                      <a:endParaRPr lang="pl-PL" sz="1000" dirty="0"/>
                    </a:p>
                  </a:txBody>
                  <a:tcPr anchor="ctr"/>
                </a:tc>
                <a:tc>
                  <a:txBody>
                    <a:bodyPr/>
                    <a:lstStyle/>
                    <a:p>
                      <a:pPr algn="r"/>
                      <a:r>
                        <a:rPr lang="pl-PL" sz="1000" b="0" i="0" kern="1200" dirty="0">
                          <a:solidFill>
                            <a:schemeClr val="dk1"/>
                          </a:solidFill>
                          <a:effectLst/>
                          <a:latin typeface="+mn-lt"/>
                          <a:ea typeface="+mn-ea"/>
                          <a:cs typeface="+mn-cs"/>
                        </a:rPr>
                        <a:t>GJ</a:t>
                      </a:r>
                      <a:endParaRPr lang="pl-PL" sz="1000" dirty="0"/>
                    </a:p>
                  </a:txBody>
                  <a:tcPr anchor="ctr"/>
                </a:tc>
                <a:tc>
                  <a:txBody>
                    <a:bodyPr/>
                    <a:lstStyle/>
                    <a:p>
                      <a:pPr algn="r"/>
                      <a:r>
                        <a:rPr lang="pl-PL" sz="1000" b="0" i="0" kern="1200" dirty="0">
                          <a:solidFill>
                            <a:schemeClr val="dk1"/>
                          </a:solidFill>
                          <a:effectLst/>
                          <a:latin typeface="+mn-lt"/>
                          <a:ea typeface="+mn-ea"/>
                          <a:cs typeface="+mn-cs"/>
                        </a:rPr>
                        <a:t>158 391,00</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170 537,00</a:t>
                      </a:r>
                    </a:p>
                  </a:txBody>
                  <a:tcPr marL="44450" marR="44450" marT="0" marB="0" anchor="ctr"/>
                </a:tc>
                <a:tc>
                  <a:txBody>
                    <a:bodyPr/>
                    <a:lstStyle/>
                    <a:p>
                      <a:pPr algn="r">
                        <a:buNone/>
                      </a:pPr>
                      <a:r>
                        <a:rPr lang="pl-PL" sz="1000" dirty="0">
                          <a:effectLst/>
                          <a:latin typeface="+mn-lt"/>
                          <a:ea typeface="Times New Roman" panose="02020603050405020304" pitchFamily="18" charset="0"/>
                        </a:rPr>
                        <a:t>1,077</a:t>
                      </a:r>
                    </a:p>
                  </a:txBody>
                  <a:tcPr marL="44450" marR="44450" marT="0" marB="0" anchor="ctr"/>
                </a:tc>
                <a:extLst>
                  <a:ext uri="{0D108BD9-81ED-4DB2-BD59-A6C34878D82A}">
                    <a16:rowId xmlns:a16="http://schemas.microsoft.com/office/drawing/2014/main" val="1176886128"/>
                  </a:ext>
                </a:extLst>
              </a:tr>
              <a:tr h="523713">
                <a:tc>
                  <a:txBody>
                    <a:bodyPr/>
                    <a:lstStyle/>
                    <a:p>
                      <a:pPr algn="r"/>
                      <a:r>
                        <a:rPr lang="pl-PL" sz="1000" dirty="0"/>
                        <a:t>3.</a:t>
                      </a:r>
                    </a:p>
                  </a:txBody>
                  <a:tcPr anchor="ctr"/>
                </a:tc>
                <a:tc>
                  <a:txBody>
                    <a:bodyPr/>
                    <a:lstStyle/>
                    <a:p>
                      <a:pPr algn="l"/>
                      <a:r>
                        <a:rPr lang="pl-PL" sz="1000" b="0" i="0" kern="1200" dirty="0">
                          <a:solidFill>
                            <a:schemeClr val="dk1"/>
                          </a:solidFill>
                          <a:effectLst/>
                          <a:latin typeface="+mn-lt"/>
                          <a:ea typeface="+mn-ea"/>
                          <a:cs typeface="+mn-cs"/>
                        </a:rPr>
                        <a:t>Moc zamówiona przez odbiorców na dzień 31 grudnia:</a:t>
                      </a:r>
                      <a:endParaRPr lang="pl-PL" sz="1000" dirty="0"/>
                    </a:p>
                  </a:txBody>
                  <a:tcPr anchor="ctr"/>
                </a:tc>
                <a:tc>
                  <a:txBody>
                    <a:bodyPr/>
                    <a:lstStyle/>
                    <a:p>
                      <a:pPr algn="r"/>
                      <a:r>
                        <a:rPr lang="pl-PL" sz="1000" b="0" i="0" kern="1200" dirty="0">
                          <a:solidFill>
                            <a:schemeClr val="dk1"/>
                          </a:solidFill>
                          <a:effectLst/>
                          <a:latin typeface="+mn-lt"/>
                          <a:ea typeface="+mn-ea"/>
                          <a:cs typeface="+mn-cs"/>
                        </a:rPr>
                        <a:t>MW</a:t>
                      </a:r>
                      <a:endParaRPr lang="pl-PL" sz="1000" dirty="0"/>
                    </a:p>
                  </a:txBody>
                  <a:tcPr anchor="ctr"/>
                </a:tc>
                <a:tc>
                  <a:txBody>
                    <a:bodyPr/>
                    <a:lstStyle/>
                    <a:p>
                      <a:pPr algn="r"/>
                      <a:r>
                        <a:rPr lang="pl-PL" sz="1000" b="0" i="0" kern="1200" dirty="0">
                          <a:solidFill>
                            <a:schemeClr val="dk1"/>
                          </a:solidFill>
                          <a:effectLst/>
                          <a:latin typeface="+mn-lt"/>
                          <a:ea typeface="+mn-ea"/>
                          <a:cs typeface="+mn-cs"/>
                        </a:rPr>
                        <a:t>28,7885</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27,8940</a:t>
                      </a:r>
                    </a:p>
                  </a:txBody>
                  <a:tcPr marL="44450" marR="44450" marT="0" marB="0" anchor="ctr"/>
                </a:tc>
                <a:tc>
                  <a:txBody>
                    <a:bodyPr/>
                    <a:lstStyle/>
                    <a:p>
                      <a:pPr algn="r">
                        <a:buNone/>
                      </a:pPr>
                      <a:r>
                        <a:rPr lang="pl-PL" sz="1000" dirty="0">
                          <a:effectLst/>
                          <a:latin typeface="+mn-lt"/>
                          <a:ea typeface="Times New Roman" panose="02020603050405020304" pitchFamily="18" charset="0"/>
                        </a:rPr>
                        <a:t>0,969</a:t>
                      </a:r>
                    </a:p>
                  </a:txBody>
                  <a:tcPr marL="44450" marR="44450" marT="0" marB="0" anchor="ctr"/>
                </a:tc>
                <a:extLst>
                  <a:ext uri="{0D108BD9-81ED-4DB2-BD59-A6C34878D82A}">
                    <a16:rowId xmlns:a16="http://schemas.microsoft.com/office/drawing/2014/main" val="2165093333"/>
                  </a:ext>
                </a:extLst>
              </a:tr>
              <a:tr h="498111">
                <a:tc>
                  <a:txBody>
                    <a:bodyPr/>
                    <a:lstStyle/>
                    <a:p>
                      <a:pPr algn="r"/>
                      <a:r>
                        <a:rPr lang="pl-PL" sz="1000" dirty="0"/>
                        <a:t>4.</a:t>
                      </a:r>
                    </a:p>
                  </a:txBody>
                  <a:tcPr anchor="ctr"/>
                </a:tc>
                <a:tc>
                  <a:txBody>
                    <a:bodyPr/>
                    <a:lstStyle/>
                    <a:p>
                      <a:pPr algn="l"/>
                      <a:r>
                        <a:rPr lang="pl-PL" sz="1000" b="0" i="0" kern="1200" dirty="0">
                          <a:solidFill>
                            <a:schemeClr val="dk1"/>
                          </a:solidFill>
                          <a:effectLst/>
                          <a:latin typeface="+mn-lt"/>
                          <a:ea typeface="+mn-ea"/>
                          <a:cs typeface="+mn-cs"/>
                        </a:rPr>
                        <a:t>Jednostkowa cena ciepła (w.1/2)</a:t>
                      </a:r>
                      <a:endParaRPr lang="pl-PL" sz="1000" dirty="0"/>
                    </a:p>
                  </a:txBody>
                  <a:tcPr anchor="ctr"/>
                </a:tc>
                <a:tc>
                  <a:txBody>
                    <a:bodyPr/>
                    <a:lstStyle/>
                    <a:p>
                      <a:pPr algn="r"/>
                      <a:r>
                        <a:rPr lang="pl-PL" sz="1000" b="0" i="0" kern="1200" dirty="0">
                          <a:solidFill>
                            <a:schemeClr val="dk1"/>
                          </a:solidFill>
                          <a:effectLst/>
                          <a:latin typeface="+mn-lt"/>
                          <a:ea typeface="+mn-ea"/>
                          <a:cs typeface="+mn-cs"/>
                        </a:rPr>
                        <a:t>zł/GJ</a:t>
                      </a:r>
                      <a:endParaRPr lang="pl-PL" sz="1000" dirty="0"/>
                    </a:p>
                  </a:txBody>
                  <a:tcPr anchor="ctr"/>
                </a:tc>
                <a:tc>
                  <a:txBody>
                    <a:bodyPr/>
                    <a:lstStyle/>
                    <a:p>
                      <a:pPr algn="r"/>
                      <a:r>
                        <a:rPr lang="pl-PL" sz="1000" b="0" i="0" kern="1200" dirty="0">
                          <a:solidFill>
                            <a:schemeClr val="dk1"/>
                          </a:solidFill>
                          <a:effectLst/>
                          <a:latin typeface="+mn-lt"/>
                          <a:ea typeface="+mn-ea"/>
                          <a:cs typeface="+mn-cs"/>
                        </a:rPr>
                        <a:t>112,07</a:t>
                      </a:r>
                      <a:endParaRPr lang="pl-PL" sz="1000" dirty="0">
                        <a:latin typeface="+mn-lt"/>
                      </a:endParaRPr>
                    </a:p>
                  </a:txBody>
                  <a:tcPr anchor="ctr"/>
                </a:tc>
                <a:tc>
                  <a:txBody>
                    <a:bodyPr/>
                    <a:lstStyle/>
                    <a:p>
                      <a:pPr algn="r">
                        <a:buNone/>
                      </a:pPr>
                      <a:r>
                        <a:rPr lang="pl-PL" sz="1000" dirty="0">
                          <a:effectLst/>
                          <a:latin typeface="+mn-lt"/>
                          <a:ea typeface="Times New Roman" panose="02020603050405020304" pitchFamily="18" charset="0"/>
                        </a:rPr>
                        <a:t>113,15</a:t>
                      </a:r>
                    </a:p>
                  </a:txBody>
                  <a:tcPr marL="44450" marR="44450" marT="0" marB="0" anchor="ctr"/>
                </a:tc>
                <a:tc>
                  <a:txBody>
                    <a:bodyPr/>
                    <a:lstStyle/>
                    <a:p>
                      <a:pPr algn="r">
                        <a:buNone/>
                      </a:pPr>
                      <a:r>
                        <a:rPr lang="pl-PL" sz="1000" dirty="0">
                          <a:effectLst/>
                          <a:latin typeface="+mn-lt"/>
                          <a:ea typeface="Times New Roman" panose="02020603050405020304" pitchFamily="18" charset="0"/>
                        </a:rPr>
                        <a:t>1,010</a:t>
                      </a:r>
                    </a:p>
                  </a:txBody>
                  <a:tcPr marL="44450" marR="44450" marT="0" marB="0" anchor="ctr"/>
                </a:tc>
                <a:extLst>
                  <a:ext uri="{0D108BD9-81ED-4DB2-BD59-A6C34878D82A}">
                    <a16:rowId xmlns:a16="http://schemas.microsoft.com/office/drawing/2014/main" val="1958916024"/>
                  </a:ext>
                </a:extLst>
              </a:tr>
            </a:tbl>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E50F0-19AF-ABA9-214B-502A737823D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41A1310-5A9C-3D0D-CC16-C57C2C4A1940}"/>
              </a:ext>
            </a:extLst>
          </p:cNvPr>
          <p:cNvSpPr>
            <a:spLocks noGrp="1"/>
          </p:cNvSpPr>
          <p:nvPr>
            <p:ph type="title"/>
          </p:nvPr>
        </p:nvSpPr>
        <p:spPr>
          <a:xfrm>
            <a:off x="714348" y="428610"/>
            <a:ext cx="7772400" cy="428628"/>
          </a:xfrm>
        </p:spPr>
        <p:txBody>
          <a:bodyPr>
            <a:noAutofit/>
          </a:bodyPr>
          <a:lstStyle/>
          <a:p>
            <a:r>
              <a:rPr lang="pl-PL" sz="1800"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56630D24-6E1C-C6D9-36FE-03DE1D29D661}"/>
              </a:ext>
            </a:extLst>
          </p:cNvPr>
          <p:cNvGraphicFramePr/>
          <p:nvPr>
            <p:extLst>
              <p:ext uri="{D42A27DB-BD31-4B8C-83A1-F6EECF244321}">
                <p14:modId xmlns:p14="http://schemas.microsoft.com/office/powerpoint/2010/main" val="2699655897"/>
              </p:ext>
            </p:extLst>
          </p:nvPr>
        </p:nvGraphicFramePr>
        <p:xfrm>
          <a:off x="755576" y="771550"/>
          <a:ext cx="7344816" cy="39433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76106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6891D-42A5-B1F1-8213-F5F242CCE7B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1C60771-3AFB-A6E0-651C-DA0B275DDCAA}"/>
              </a:ext>
            </a:extLst>
          </p:cNvPr>
          <p:cNvSpPr>
            <a:spLocks noGrp="1"/>
          </p:cNvSpPr>
          <p:nvPr>
            <p:ph type="title"/>
          </p:nvPr>
        </p:nvSpPr>
        <p:spPr>
          <a:xfrm>
            <a:off x="714348" y="428610"/>
            <a:ext cx="7772400" cy="428628"/>
          </a:xfrm>
        </p:spPr>
        <p:txBody>
          <a:bodyPr>
            <a:noAutofit/>
          </a:bodyPr>
          <a:lstStyle/>
          <a:p>
            <a:r>
              <a:rPr lang="pl-PL" sz="1800"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3EEAEC6D-C197-E5A9-BB9A-C94E292EDA9E}"/>
              </a:ext>
            </a:extLst>
          </p:cNvPr>
          <p:cNvGraphicFramePr/>
          <p:nvPr>
            <p:extLst>
              <p:ext uri="{D42A27DB-BD31-4B8C-83A1-F6EECF244321}">
                <p14:modId xmlns:p14="http://schemas.microsoft.com/office/powerpoint/2010/main" val="3112171773"/>
              </p:ext>
            </p:extLst>
          </p:nvPr>
        </p:nvGraphicFramePr>
        <p:xfrm>
          <a:off x="1619672" y="642924"/>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13536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D8186-0F58-B8B8-5BE6-30C1F5E1627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2A10986-9290-4FCC-B253-EA77670FA1C9}"/>
              </a:ext>
            </a:extLst>
          </p:cNvPr>
          <p:cNvSpPr>
            <a:spLocks noGrp="1"/>
          </p:cNvSpPr>
          <p:nvPr>
            <p:ph type="title"/>
          </p:nvPr>
        </p:nvSpPr>
        <p:spPr>
          <a:xfrm>
            <a:off x="714348" y="428610"/>
            <a:ext cx="7772400" cy="428628"/>
          </a:xfrm>
        </p:spPr>
        <p:txBody>
          <a:bodyPr>
            <a:noAutofit/>
          </a:bodyPr>
          <a:lstStyle/>
          <a:p>
            <a:r>
              <a:rPr lang="pl-PL" sz="1800"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2BFFC68E-A192-D27C-14D3-6F0C9F911965}"/>
              </a:ext>
            </a:extLst>
          </p:cNvPr>
          <p:cNvGraphicFramePr/>
          <p:nvPr>
            <p:extLst>
              <p:ext uri="{D42A27DB-BD31-4B8C-83A1-F6EECF244321}">
                <p14:modId xmlns:p14="http://schemas.microsoft.com/office/powerpoint/2010/main" val="4096181346"/>
              </p:ext>
            </p:extLst>
          </p:nvPr>
        </p:nvGraphicFramePr>
        <p:xfrm>
          <a:off x="1619672" y="77155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80294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8E7FC-1B47-D05E-8616-F13F9C09FFD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46DFBA8-3243-4A05-41E6-637FB00C75B1}"/>
              </a:ext>
            </a:extLst>
          </p:cNvPr>
          <p:cNvSpPr>
            <a:spLocks noGrp="1"/>
          </p:cNvSpPr>
          <p:nvPr>
            <p:ph type="title"/>
          </p:nvPr>
        </p:nvSpPr>
        <p:spPr>
          <a:xfrm>
            <a:off x="714348" y="428610"/>
            <a:ext cx="7772400" cy="428628"/>
          </a:xfrm>
        </p:spPr>
        <p:txBody>
          <a:bodyPr>
            <a:noAutofit/>
          </a:bodyPr>
          <a:lstStyle/>
          <a:p>
            <a:r>
              <a:rPr lang="pl-PL" sz="1800" dirty="0"/>
              <a:t>4. Struktura i dynamika sprzedaży ciepła </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7986B3CD-A2B8-CE01-F616-047704A0FF15}"/>
              </a:ext>
            </a:extLst>
          </p:cNvPr>
          <p:cNvGraphicFramePr/>
          <p:nvPr>
            <p:extLst>
              <p:ext uri="{D42A27DB-BD31-4B8C-83A1-F6EECF244321}">
                <p14:modId xmlns:p14="http://schemas.microsoft.com/office/powerpoint/2010/main" val="514335442"/>
              </p:ext>
            </p:extLst>
          </p:nvPr>
        </p:nvGraphicFramePr>
        <p:xfrm>
          <a:off x="1619672" y="77155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1449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Autofit/>
          </a:bodyPr>
          <a:lstStyle/>
          <a:p>
            <a:pPr lvl="0"/>
            <a:r>
              <a:rPr lang="pl-PL" sz="1800" dirty="0"/>
              <a:t>5. Dane finansowe ogółem [zł]</a:t>
            </a:r>
            <a:br>
              <a:rPr lang="pl-PL" sz="1800" dirty="0"/>
            </a:br>
            <a:br>
              <a:rPr lang="pl-PL" sz="1800" dirty="0"/>
            </a:br>
            <a:br>
              <a:rPr lang="pl-PL" sz="1800" dirty="0"/>
            </a:br>
            <a:endParaRPr lang="pl-PL" sz="1800" dirty="0"/>
          </a:p>
        </p:txBody>
      </p:sp>
      <p:graphicFrame>
        <p:nvGraphicFramePr>
          <p:cNvPr id="8" name="Tabela 7"/>
          <p:cNvGraphicFramePr>
            <a:graphicFrameLocks noGrp="1"/>
          </p:cNvGraphicFramePr>
          <p:nvPr>
            <p:extLst>
              <p:ext uri="{D42A27DB-BD31-4B8C-83A1-F6EECF244321}">
                <p14:modId xmlns:p14="http://schemas.microsoft.com/office/powerpoint/2010/main" val="2251993279"/>
              </p:ext>
            </p:extLst>
          </p:nvPr>
        </p:nvGraphicFramePr>
        <p:xfrm>
          <a:off x="642909" y="1574157"/>
          <a:ext cx="7858183" cy="1929460"/>
        </p:xfrm>
        <a:graphic>
          <a:graphicData uri="http://schemas.openxmlformats.org/drawingml/2006/table">
            <a:tbl>
              <a:tblPr firstRow="1" bandRow="1">
                <a:tableStyleId>{5C22544A-7EE6-4342-B048-85BDC9FD1C3A}</a:tableStyleId>
              </a:tblPr>
              <a:tblGrid>
                <a:gridCol w="770410">
                  <a:extLst>
                    <a:ext uri="{9D8B030D-6E8A-4147-A177-3AD203B41FA5}">
                      <a16:colId xmlns:a16="http://schemas.microsoft.com/office/drawing/2014/main" val="20000"/>
                    </a:ext>
                  </a:extLst>
                </a:gridCol>
                <a:gridCol w="1848985">
                  <a:extLst>
                    <a:ext uri="{9D8B030D-6E8A-4147-A177-3AD203B41FA5}">
                      <a16:colId xmlns:a16="http://schemas.microsoft.com/office/drawing/2014/main" val="20001"/>
                    </a:ext>
                  </a:extLst>
                </a:gridCol>
                <a:gridCol w="1309697">
                  <a:extLst>
                    <a:ext uri="{9D8B030D-6E8A-4147-A177-3AD203B41FA5}">
                      <a16:colId xmlns:a16="http://schemas.microsoft.com/office/drawing/2014/main" val="20002"/>
                    </a:ext>
                  </a:extLst>
                </a:gridCol>
                <a:gridCol w="1309697">
                  <a:extLst>
                    <a:ext uri="{9D8B030D-6E8A-4147-A177-3AD203B41FA5}">
                      <a16:colId xmlns:a16="http://schemas.microsoft.com/office/drawing/2014/main" val="20003"/>
                    </a:ext>
                  </a:extLst>
                </a:gridCol>
                <a:gridCol w="1309697">
                  <a:extLst>
                    <a:ext uri="{9D8B030D-6E8A-4147-A177-3AD203B41FA5}">
                      <a16:colId xmlns:a16="http://schemas.microsoft.com/office/drawing/2014/main" val="20004"/>
                    </a:ext>
                  </a:extLst>
                </a:gridCol>
                <a:gridCol w="1309697">
                  <a:extLst>
                    <a:ext uri="{9D8B030D-6E8A-4147-A177-3AD203B41FA5}">
                      <a16:colId xmlns:a16="http://schemas.microsoft.com/office/drawing/2014/main" val="20005"/>
                    </a:ext>
                  </a:extLst>
                </a:gridCol>
              </a:tblGrid>
              <a:tr h="711514">
                <a:tc>
                  <a:txBody>
                    <a:bodyPr/>
                    <a:lstStyle/>
                    <a:p>
                      <a:pPr algn="ctr"/>
                      <a:r>
                        <a:rPr lang="pl-PL" sz="1200" dirty="0"/>
                        <a:t>Rok</a:t>
                      </a:r>
                    </a:p>
                  </a:txBody>
                  <a:tcPr anchor="ctr"/>
                </a:tc>
                <a:tc>
                  <a:txBody>
                    <a:bodyPr/>
                    <a:lstStyle/>
                    <a:p>
                      <a:pPr algn="ctr"/>
                      <a:r>
                        <a:rPr lang="pl-PL" sz="1200" b="1" kern="1200" dirty="0">
                          <a:solidFill>
                            <a:schemeClr val="lt1"/>
                          </a:solidFill>
                          <a:latin typeface="+mn-lt"/>
                          <a:ea typeface="+mn-ea"/>
                          <a:cs typeface="+mn-cs"/>
                        </a:rPr>
                        <a:t>Przychody ogółem</a:t>
                      </a:r>
                      <a:endParaRPr lang="pl-PL" sz="1200" dirty="0"/>
                    </a:p>
                  </a:txBody>
                  <a:tcPr anchor="ctr"/>
                </a:tc>
                <a:tc>
                  <a:txBody>
                    <a:bodyPr/>
                    <a:lstStyle/>
                    <a:p>
                      <a:pPr algn="ctr"/>
                      <a:r>
                        <a:rPr lang="pl-PL" sz="1200" b="1" kern="1200" dirty="0">
                          <a:solidFill>
                            <a:schemeClr val="lt1"/>
                          </a:solidFill>
                          <a:latin typeface="+mn-lt"/>
                          <a:ea typeface="+mn-ea"/>
                          <a:cs typeface="+mn-cs"/>
                        </a:rPr>
                        <a:t>Koszty</a:t>
                      </a:r>
                    </a:p>
                    <a:p>
                      <a:pPr algn="ctr"/>
                      <a:r>
                        <a:rPr lang="pl-PL" sz="1200" b="1" kern="1200" dirty="0">
                          <a:solidFill>
                            <a:schemeClr val="lt1"/>
                          </a:solidFill>
                          <a:latin typeface="+mn-lt"/>
                          <a:ea typeface="+mn-ea"/>
                          <a:cs typeface="+mn-cs"/>
                        </a:rPr>
                        <a:t>ogółem</a:t>
                      </a:r>
                      <a:endParaRPr lang="pl-PL" sz="1200" dirty="0"/>
                    </a:p>
                  </a:txBody>
                  <a:tcPr anchor="ctr"/>
                </a:tc>
                <a:tc>
                  <a:txBody>
                    <a:bodyPr/>
                    <a:lstStyle/>
                    <a:p>
                      <a:pPr algn="ctr"/>
                      <a:r>
                        <a:rPr lang="pl-PL" sz="1200" b="1" kern="1200" dirty="0">
                          <a:solidFill>
                            <a:schemeClr val="lt1"/>
                          </a:solidFill>
                          <a:latin typeface="+mn-lt"/>
                          <a:ea typeface="+mn-ea"/>
                          <a:cs typeface="+mn-cs"/>
                        </a:rPr>
                        <a:t>Wynik finansowy </a:t>
                      </a:r>
                    </a:p>
                    <a:p>
                      <a:pPr algn="ctr"/>
                      <a:r>
                        <a:rPr lang="pl-PL" sz="1200" b="1" kern="1200" dirty="0">
                          <a:solidFill>
                            <a:schemeClr val="lt1"/>
                          </a:solidFill>
                          <a:latin typeface="+mn-lt"/>
                          <a:ea typeface="+mn-ea"/>
                          <a:cs typeface="+mn-cs"/>
                        </a:rPr>
                        <a:t>brutto</a:t>
                      </a:r>
                      <a:endParaRPr lang="pl-PL" sz="1200" dirty="0"/>
                    </a:p>
                  </a:txBody>
                  <a:tcPr anchor="ctr"/>
                </a:tc>
                <a:tc>
                  <a:txBody>
                    <a:bodyPr/>
                    <a:lstStyle/>
                    <a:p>
                      <a:pPr algn="ctr"/>
                      <a:r>
                        <a:rPr lang="pl-PL" sz="1200" b="1" kern="1200" dirty="0">
                          <a:solidFill>
                            <a:schemeClr val="lt1"/>
                          </a:solidFill>
                          <a:latin typeface="+mn-lt"/>
                          <a:ea typeface="+mn-ea"/>
                          <a:cs typeface="+mn-cs"/>
                        </a:rPr>
                        <a:t>Podatek</a:t>
                      </a:r>
                    </a:p>
                    <a:p>
                      <a:pPr algn="ctr"/>
                      <a:r>
                        <a:rPr lang="pl-PL" sz="1200" b="1" kern="1200" dirty="0">
                          <a:solidFill>
                            <a:schemeClr val="lt1"/>
                          </a:solidFill>
                          <a:latin typeface="+mn-lt"/>
                          <a:ea typeface="+mn-ea"/>
                          <a:cs typeface="+mn-cs"/>
                        </a:rPr>
                        <a:t>dochodowy</a:t>
                      </a:r>
                      <a:endParaRPr lang="pl-PL" sz="1200" dirty="0"/>
                    </a:p>
                  </a:txBody>
                  <a:tcPr anchor="ctr"/>
                </a:tc>
                <a:tc>
                  <a:txBody>
                    <a:bodyPr/>
                    <a:lstStyle/>
                    <a:p>
                      <a:pPr algn="ctr"/>
                      <a:r>
                        <a:rPr lang="pl-PL" sz="1200" b="1" kern="1200" dirty="0">
                          <a:solidFill>
                            <a:schemeClr val="lt1"/>
                          </a:solidFill>
                          <a:latin typeface="+mn-lt"/>
                          <a:ea typeface="+mn-ea"/>
                          <a:cs typeface="+mn-cs"/>
                        </a:rPr>
                        <a:t>Wynik finansowy</a:t>
                      </a:r>
                    </a:p>
                    <a:p>
                      <a:pPr algn="ctr"/>
                      <a:r>
                        <a:rPr lang="pl-PL" sz="1200" b="1" kern="1200" dirty="0">
                          <a:solidFill>
                            <a:schemeClr val="lt1"/>
                          </a:solidFill>
                          <a:latin typeface="+mn-lt"/>
                          <a:ea typeface="+mn-ea"/>
                          <a:cs typeface="+mn-cs"/>
                        </a:rPr>
                        <a:t>netto</a:t>
                      </a:r>
                      <a:endParaRPr lang="pl-PL" sz="1200" dirty="0"/>
                    </a:p>
                  </a:txBody>
                  <a:tcPr anchor="ctr"/>
                </a:tc>
                <a:extLst>
                  <a:ext uri="{0D108BD9-81ED-4DB2-BD59-A6C34878D82A}">
                    <a16:rowId xmlns:a16="http://schemas.microsoft.com/office/drawing/2014/main" val="10000"/>
                  </a:ext>
                </a:extLst>
              </a:tr>
              <a:tr h="405982">
                <a:tc>
                  <a:txBody>
                    <a:bodyPr/>
                    <a:lstStyle/>
                    <a:p>
                      <a:pPr algn="ctr"/>
                      <a:r>
                        <a:rPr lang="pl-PL" sz="1200" b="1" dirty="0"/>
                        <a:t>2025</a:t>
                      </a:r>
                    </a:p>
                  </a:txBody>
                  <a:tcPr anchor="ctr"/>
                </a:tc>
                <a:tc>
                  <a:txBody>
                    <a:bodyPr/>
                    <a:lstStyle/>
                    <a:p>
                      <a:pPr algn="ctr"/>
                      <a:r>
                        <a:rPr lang="pl-PL" sz="1200" dirty="0"/>
                        <a:t> 20 827 767,01 </a:t>
                      </a:r>
                    </a:p>
                  </a:txBody>
                  <a:tcPr anchor="ctr"/>
                </a:tc>
                <a:tc>
                  <a:txBody>
                    <a:bodyPr/>
                    <a:lstStyle/>
                    <a:p>
                      <a:pPr algn="ctr"/>
                      <a:r>
                        <a:rPr lang="pl-PL" sz="1200" dirty="0"/>
                        <a:t>19 740 570,39 </a:t>
                      </a:r>
                    </a:p>
                  </a:txBody>
                  <a:tcPr anchor="ctr"/>
                </a:tc>
                <a:tc>
                  <a:txBody>
                    <a:bodyPr/>
                    <a:lstStyle/>
                    <a:p>
                      <a:pPr marL="0" marR="0" lvl="0" indent="0" algn="ctr" defTabSz="779252" rtl="0" eaLnBrk="1" fontAlgn="auto" latinLnBrk="0" hangingPunct="1">
                        <a:lnSpc>
                          <a:spcPct val="100000"/>
                        </a:lnSpc>
                        <a:spcBef>
                          <a:spcPts val="0"/>
                        </a:spcBef>
                        <a:spcAft>
                          <a:spcPts val="0"/>
                        </a:spcAft>
                        <a:buClrTx/>
                        <a:buSzTx/>
                        <a:buFontTx/>
                        <a:buNone/>
                        <a:tabLst/>
                        <a:defRPr/>
                      </a:pPr>
                      <a:r>
                        <a:rPr lang="pl-PL" sz="1200" dirty="0"/>
                        <a:t>1 087 196,62</a:t>
                      </a:r>
                    </a:p>
                  </a:txBody>
                  <a:tcPr anchor="ctr"/>
                </a:tc>
                <a:tc>
                  <a:txBody>
                    <a:bodyPr/>
                    <a:lstStyle/>
                    <a:p>
                      <a:pPr algn="ctr"/>
                      <a:r>
                        <a:rPr lang="pl-PL" sz="1200" dirty="0"/>
                        <a:t>206 126,00</a:t>
                      </a:r>
                    </a:p>
                  </a:txBody>
                  <a:tcPr anchor="ctr"/>
                </a:tc>
                <a:tc>
                  <a:txBody>
                    <a:bodyPr/>
                    <a:lstStyle/>
                    <a:p>
                      <a:pPr algn="ctr"/>
                      <a:r>
                        <a:rPr lang="pl-PL" sz="1200" dirty="0"/>
                        <a:t>881 070,62</a:t>
                      </a:r>
                    </a:p>
                  </a:txBody>
                  <a:tcPr anchor="ctr"/>
                </a:tc>
                <a:extLst>
                  <a:ext uri="{0D108BD9-81ED-4DB2-BD59-A6C34878D82A}">
                    <a16:rowId xmlns:a16="http://schemas.microsoft.com/office/drawing/2014/main" val="10001"/>
                  </a:ext>
                </a:extLst>
              </a:tr>
              <a:tr h="405982">
                <a:tc>
                  <a:txBody>
                    <a:bodyPr/>
                    <a:lstStyle/>
                    <a:p>
                      <a:pPr algn="ctr"/>
                      <a:r>
                        <a:rPr lang="pl-PL" sz="1200" b="1" dirty="0"/>
                        <a:t>2024</a:t>
                      </a:r>
                    </a:p>
                  </a:txBody>
                  <a:tcPr anchor="ctr"/>
                </a:tc>
                <a:tc>
                  <a:txBody>
                    <a:bodyPr/>
                    <a:lstStyle/>
                    <a:p>
                      <a:pPr algn="ctr"/>
                      <a:r>
                        <a:rPr lang="pl-PL" sz="1200" dirty="0"/>
                        <a:t>18 689 149,02</a:t>
                      </a:r>
                    </a:p>
                  </a:txBody>
                  <a:tcPr anchor="ctr"/>
                </a:tc>
                <a:tc>
                  <a:txBody>
                    <a:bodyPr/>
                    <a:lstStyle/>
                    <a:p>
                      <a:pPr algn="ctr"/>
                      <a:r>
                        <a:rPr lang="pl-PL" sz="1200" dirty="0"/>
                        <a:t>18 645 048,77</a:t>
                      </a:r>
                    </a:p>
                  </a:txBody>
                  <a:tcPr anchor="ctr"/>
                </a:tc>
                <a:tc>
                  <a:txBody>
                    <a:bodyPr/>
                    <a:lstStyle/>
                    <a:p>
                      <a:pPr algn="ctr"/>
                      <a:r>
                        <a:rPr lang="pl-PL" sz="1200" dirty="0"/>
                        <a:t>44 100,25</a:t>
                      </a:r>
                    </a:p>
                  </a:txBody>
                  <a:tcPr anchor="ctr"/>
                </a:tc>
                <a:tc>
                  <a:txBody>
                    <a:bodyPr/>
                    <a:lstStyle/>
                    <a:p>
                      <a:pPr algn="ctr"/>
                      <a:r>
                        <a:rPr lang="pl-PL" sz="1200" dirty="0"/>
                        <a:t>29 921,00</a:t>
                      </a:r>
                    </a:p>
                  </a:txBody>
                  <a:tcPr anchor="ctr"/>
                </a:tc>
                <a:tc>
                  <a:txBody>
                    <a:bodyPr/>
                    <a:lstStyle/>
                    <a:p>
                      <a:pPr algn="ctr"/>
                      <a:r>
                        <a:rPr lang="pl-PL" sz="1200" dirty="0"/>
                        <a:t>14 179,25</a:t>
                      </a:r>
                    </a:p>
                  </a:txBody>
                  <a:tcPr anchor="ctr"/>
                </a:tc>
                <a:extLst>
                  <a:ext uri="{0D108BD9-81ED-4DB2-BD59-A6C34878D82A}">
                    <a16:rowId xmlns:a16="http://schemas.microsoft.com/office/drawing/2014/main" val="10002"/>
                  </a:ext>
                </a:extLst>
              </a:tr>
              <a:tr h="405982">
                <a:tc>
                  <a:txBody>
                    <a:bodyPr/>
                    <a:lstStyle/>
                    <a:p>
                      <a:pPr algn="ctr"/>
                      <a:r>
                        <a:rPr lang="pl-PL" sz="1200" b="1" dirty="0"/>
                        <a:t>2023</a:t>
                      </a:r>
                    </a:p>
                  </a:txBody>
                  <a:tcPr anchor="ctr"/>
                </a:tc>
                <a:tc>
                  <a:txBody>
                    <a:bodyPr/>
                    <a:lstStyle/>
                    <a:p>
                      <a:pPr algn="ctr"/>
                      <a:r>
                        <a:rPr lang="pl-PL" sz="1200" dirty="0"/>
                        <a:t>25 758 959,59</a:t>
                      </a:r>
                    </a:p>
                  </a:txBody>
                  <a:tcPr anchor="ctr"/>
                </a:tc>
                <a:tc>
                  <a:txBody>
                    <a:bodyPr/>
                    <a:lstStyle/>
                    <a:p>
                      <a:pPr algn="ctr"/>
                      <a:r>
                        <a:rPr lang="pl-PL" sz="1200" dirty="0"/>
                        <a:t>25 281 914,09</a:t>
                      </a:r>
                    </a:p>
                  </a:txBody>
                  <a:tcPr anchor="ctr"/>
                </a:tc>
                <a:tc>
                  <a:txBody>
                    <a:bodyPr/>
                    <a:lstStyle/>
                    <a:p>
                      <a:pPr algn="ctr"/>
                      <a:r>
                        <a:rPr lang="pl-PL" sz="1200" kern="1200" dirty="0">
                          <a:solidFill>
                            <a:schemeClr val="dk1"/>
                          </a:solidFill>
                          <a:latin typeface="+mn-lt"/>
                          <a:ea typeface="+mn-ea"/>
                          <a:cs typeface="+mn-cs"/>
                        </a:rPr>
                        <a:t>477 045,50</a:t>
                      </a:r>
                      <a:endParaRPr lang="pl-PL" sz="1200" dirty="0"/>
                    </a:p>
                  </a:txBody>
                  <a:tcPr anchor="ctr"/>
                </a:tc>
                <a:tc>
                  <a:txBody>
                    <a:bodyPr/>
                    <a:lstStyle/>
                    <a:p>
                      <a:pPr algn="ctr"/>
                      <a:r>
                        <a:rPr lang="pl-PL" sz="1200" kern="1200" dirty="0">
                          <a:solidFill>
                            <a:schemeClr val="dk1"/>
                          </a:solidFill>
                          <a:latin typeface="+mn-lt"/>
                          <a:ea typeface="+mn-ea"/>
                          <a:cs typeface="+mn-cs"/>
                        </a:rPr>
                        <a:t>110 295,00</a:t>
                      </a:r>
                      <a:endParaRPr lang="pl-PL" sz="1200" dirty="0"/>
                    </a:p>
                  </a:txBody>
                  <a:tcPr anchor="ctr"/>
                </a:tc>
                <a:tc>
                  <a:txBody>
                    <a:bodyPr/>
                    <a:lstStyle/>
                    <a:p>
                      <a:pPr algn="ctr"/>
                      <a:r>
                        <a:rPr lang="pl-PL" sz="1200" dirty="0"/>
                        <a:t>366 750,50</a:t>
                      </a:r>
                    </a:p>
                  </a:txBody>
                  <a:tcPr anchor="ct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645F4-4A45-75D3-8479-78CD6713644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D247594-9D00-D92B-762E-085A8509AC19}"/>
              </a:ext>
            </a:extLst>
          </p:cNvPr>
          <p:cNvSpPr>
            <a:spLocks noGrp="1"/>
          </p:cNvSpPr>
          <p:nvPr>
            <p:ph type="title"/>
          </p:nvPr>
        </p:nvSpPr>
        <p:spPr>
          <a:xfrm>
            <a:off x="714348" y="428610"/>
            <a:ext cx="7772400" cy="428628"/>
          </a:xfrm>
        </p:spPr>
        <p:txBody>
          <a:bodyPr>
            <a:noAutofit/>
          </a:bodyPr>
          <a:lstStyle/>
          <a:p>
            <a:pPr lvl="0"/>
            <a:r>
              <a:rPr lang="pl-PL" sz="1800" dirty="0"/>
              <a:t>5. Dane finansowe ogółem [zł]</a:t>
            </a:r>
            <a:br>
              <a:rPr lang="pl-PL" sz="1800" dirty="0"/>
            </a:b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F93591CC-B65A-3B73-DD0F-560FC747831F}"/>
              </a:ext>
            </a:extLst>
          </p:cNvPr>
          <p:cNvGraphicFramePr/>
          <p:nvPr>
            <p:extLst>
              <p:ext uri="{D42A27DB-BD31-4B8C-83A1-F6EECF244321}">
                <p14:modId xmlns:p14="http://schemas.microsoft.com/office/powerpoint/2010/main" val="3506833079"/>
              </p:ext>
            </p:extLst>
          </p:nvPr>
        </p:nvGraphicFramePr>
        <p:xfrm>
          <a:off x="1524000" y="619285"/>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95942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433D8-8FCD-D0E4-EE3B-186E735D883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B18B98D-1BD3-6E5C-9EEB-B8104713EA6B}"/>
              </a:ext>
            </a:extLst>
          </p:cNvPr>
          <p:cNvSpPr>
            <a:spLocks noGrp="1"/>
          </p:cNvSpPr>
          <p:nvPr>
            <p:ph type="title"/>
          </p:nvPr>
        </p:nvSpPr>
        <p:spPr>
          <a:xfrm>
            <a:off x="714348" y="428610"/>
            <a:ext cx="7772400" cy="428628"/>
          </a:xfrm>
        </p:spPr>
        <p:txBody>
          <a:bodyPr>
            <a:noAutofit/>
          </a:bodyPr>
          <a:lstStyle/>
          <a:p>
            <a:pPr lvl="0"/>
            <a:r>
              <a:rPr lang="pl-PL" sz="1800" dirty="0"/>
              <a:t>5. Dane finansowe ogółem [zł]</a:t>
            </a:r>
            <a:br>
              <a:rPr lang="pl-PL" sz="1800" dirty="0"/>
            </a:b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29138C4E-5A02-5C51-6E75-F217BFA1001B}"/>
              </a:ext>
            </a:extLst>
          </p:cNvPr>
          <p:cNvGraphicFramePr/>
          <p:nvPr>
            <p:extLst>
              <p:ext uri="{D42A27DB-BD31-4B8C-83A1-F6EECF244321}">
                <p14:modId xmlns:p14="http://schemas.microsoft.com/office/powerpoint/2010/main" val="8641390"/>
              </p:ext>
            </p:extLst>
          </p:nvPr>
        </p:nvGraphicFramePr>
        <p:xfrm>
          <a:off x="1524000" y="642924"/>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69371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rmAutofit/>
          </a:bodyPr>
          <a:lstStyle/>
          <a:p>
            <a:pPr lvl="0"/>
            <a:r>
              <a:rPr lang="pl-PL" sz="1800" dirty="0"/>
              <a:t>6. Zatrudnienie</a:t>
            </a:r>
            <a:endParaRPr lang="pl-PL" sz="3200" dirty="0"/>
          </a:p>
        </p:txBody>
      </p:sp>
      <p:graphicFrame>
        <p:nvGraphicFramePr>
          <p:cNvPr id="8" name="Tabela 7"/>
          <p:cNvGraphicFramePr>
            <a:graphicFrameLocks noGrp="1"/>
          </p:cNvGraphicFramePr>
          <p:nvPr>
            <p:extLst>
              <p:ext uri="{D42A27DB-BD31-4B8C-83A1-F6EECF244321}">
                <p14:modId xmlns:p14="http://schemas.microsoft.com/office/powerpoint/2010/main" val="2846660060"/>
              </p:ext>
            </p:extLst>
          </p:nvPr>
        </p:nvGraphicFramePr>
        <p:xfrm>
          <a:off x="642910" y="1037320"/>
          <a:ext cx="7772400" cy="2720902"/>
        </p:xfrm>
        <a:graphic>
          <a:graphicData uri="http://schemas.openxmlformats.org/drawingml/2006/table">
            <a:tbl>
              <a:tblPr firstRow="1" bandRow="1">
                <a:tableStyleId>{5C22544A-7EE6-4342-B048-85BDC9FD1C3A}</a:tableStyleId>
              </a:tblPr>
              <a:tblGrid>
                <a:gridCol w="777240">
                  <a:extLst>
                    <a:ext uri="{9D8B030D-6E8A-4147-A177-3AD203B41FA5}">
                      <a16:colId xmlns:a16="http://schemas.microsoft.com/office/drawing/2014/main" val="20000"/>
                    </a:ext>
                  </a:extLst>
                </a:gridCol>
                <a:gridCol w="2442754">
                  <a:extLst>
                    <a:ext uri="{9D8B030D-6E8A-4147-A177-3AD203B41FA5}">
                      <a16:colId xmlns:a16="http://schemas.microsoft.com/office/drawing/2014/main" val="20001"/>
                    </a:ext>
                  </a:extLst>
                </a:gridCol>
                <a:gridCol w="1443446">
                  <a:extLst>
                    <a:ext uri="{9D8B030D-6E8A-4147-A177-3AD203B41FA5}">
                      <a16:colId xmlns:a16="http://schemas.microsoft.com/office/drawing/2014/main" val="20002"/>
                    </a:ext>
                  </a:extLst>
                </a:gridCol>
                <a:gridCol w="1554480">
                  <a:extLst>
                    <a:ext uri="{9D8B030D-6E8A-4147-A177-3AD203B41FA5}">
                      <a16:colId xmlns:a16="http://schemas.microsoft.com/office/drawing/2014/main" val="20003"/>
                    </a:ext>
                  </a:extLst>
                </a:gridCol>
                <a:gridCol w="1554480">
                  <a:extLst>
                    <a:ext uri="{9D8B030D-6E8A-4147-A177-3AD203B41FA5}">
                      <a16:colId xmlns:a16="http://schemas.microsoft.com/office/drawing/2014/main" val="20006"/>
                    </a:ext>
                  </a:extLst>
                </a:gridCol>
              </a:tblGrid>
              <a:tr h="711514">
                <a:tc rowSpan="2">
                  <a:txBody>
                    <a:bodyPr/>
                    <a:lstStyle/>
                    <a:p>
                      <a:pPr algn="ctr">
                        <a:lnSpc>
                          <a:spcPct val="107000"/>
                        </a:lnSpc>
                        <a:spcAft>
                          <a:spcPts val="0"/>
                        </a:spcAft>
                      </a:pPr>
                      <a:r>
                        <a:rPr lang="pl-PL" sz="1200" b="1" dirty="0">
                          <a:solidFill>
                            <a:schemeClr val="bg1"/>
                          </a:solidFill>
                          <a:latin typeface="+mn-lt"/>
                          <a:ea typeface="Times New Roman"/>
                          <a:cs typeface="Times New Roman"/>
                        </a:rPr>
                        <a:t>Lp.</a:t>
                      </a:r>
                      <a:endParaRPr lang="pl-PL" sz="1200" dirty="0">
                        <a:solidFill>
                          <a:schemeClr val="bg1"/>
                        </a:solidFill>
                        <a:latin typeface="+mn-lt"/>
                        <a:ea typeface="Calibri"/>
                        <a:cs typeface="Times New Roman"/>
                      </a:endParaRPr>
                    </a:p>
                  </a:txBody>
                  <a:tcPr marL="44450" marR="44450" marT="0" marB="0" anchor="ctr"/>
                </a:tc>
                <a:tc rowSpan="2">
                  <a:txBody>
                    <a:bodyPr/>
                    <a:lstStyle/>
                    <a:p>
                      <a:pPr algn="ctr">
                        <a:lnSpc>
                          <a:spcPct val="107000"/>
                        </a:lnSpc>
                        <a:spcAft>
                          <a:spcPts val="0"/>
                        </a:spcAft>
                      </a:pPr>
                      <a:r>
                        <a:rPr lang="pl-PL" sz="1200" b="1" dirty="0">
                          <a:solidFill>
                            <a:schemeClr val="bg1"/>
                          </a:solidFill>
                          <a:latin typeface="+mn-lt"/>
                          <a:ea typeface="Times New Roman"/>
                          <a:cs typeface="Times New Roman"/>
                        </a:rPr>
                        <a:t>Wyszczególnienie</a:t>
                      </a:r>
                      <a:endParaRPr lang="pl-PL" sz="1200" dirty="0">
                        <a:solidFill>
                          <a:schemeClr val="bg1"/>
                        </a:solidFill>
                        <a:latin typeface="+mn-lt"/>
                        <a:ea typeface="Calibri"/>
                        <a:cs typeface="Times New Roman"/>
                      </a:endParaRPr>
                    </a:p>
                  </a:txBody>
                  <a:tcPr marL="44450" marR="44450" marT="0" marB="0" anchor="ctr"/>
                </a:tc>
                <a:tc gridSpan="2">
                  <a:txBody>
                    <a:bodyPr/>
                    <a:lstStyle/>
                    <a:p>
                      <a:pPr algn="ctr">
                        <a:lnSpc>
                          <a:spcPct val="107000"/>
                        </a:lnSpc>
                        <a:spcAft>
                          <a:spcPts val="0"/>
                        </a:spcAft>
                      </a:pPr>
                      <a:r>
                        <a:rPr lang="pl-PL" sz="1200" b="1" dirty="0">
                          <a:solidFill>
                            <a:schemeClr val="bg1"/>
                          </a:solidFill>
                          <a:latin typeface="+mn-lt"/>
                          <a:ea typeface="Times New Roman"/>
                          <a:cs typeface="Times New Roman"/>
                        </a:rPr>
                        <a:t>Średnioroczne</a:t>
                      </a:r>
                      <a:br>
                        <a:rPr lang="pl-PL" sz="1200" b="1" dirty="0">
                          <a:solidFill>
                            <a:schemeClr val="bg1"/>
                          </a:solidFill>
                          <a:latin typeface="+mn-lt"/>
                          <a:ea typeface="Times New Roman"/>
                          <a:cs typeface="Times New Roman"/>
                        </a:rPr>
                      </a:br>
                      <a:r>
                        <a:rPr lang="pl-PL" sz="1200" b="1" dirty="0">
                          <a:solidFill>
                            <a:schemeClr val="bg1"/>
                          </a:solidFill>
                          <a:latin typeface="+mn-lt"/>
                          <a:ea typeface="Times New Roman"/>
                          <a:cs typeface="Times New Roman"/>
                        </a:rPr>
                        <a:t>zatrudnienie</a:t>
                      </a:r>
                      <a:br>
                        <a:rPr lang="pl-PL" sz="1200" b="1" dirty="0">
                          <a:solidFill>
                            <a:schemeClr val="bg1"/>
                          </a:solidFill>
                          <a:latin typeface="+mn-lt"/>
                          <a:ea typeface="Times New Roman"/>
                          <a:cs typeface="Times New Roman"/>
                        </a:rPr>
                      </a:br>
                      <a:r>
                        <a:rPr lang="pl-PL" sz="1200" b="1" dirty="0">
                          <a:solidFill>
                            <a:schemeClr val="bg1"/>
                          </a:solidFill>
                          <a:latin typeface="+mn-lt"/>
                          <a:ea typeface="Times New Roman"/>
                          <a:cs typeface="Times New Roman"/>
                        </a:rPr>
                        <a:t> za:</a:t>
                      </a:r>
                      <a:endParaRPr lang="pl-PL" sz="1200" dirty="0">
                        <a:solidFill>
                          <a:schemeClr val="bg1"/>
                        </a:solidFill>
                        <a:latin typeface="+mn-lt"/>
                        <a:ea typeface="Calibri"/>
                        <a:cs typeface="Times New Roman"/>
                      </a:endParaRPr>
                    </a:p>
                  </a:txBody>
                  <a:tcPr marL="44450" marR="44450" marT="0" marB="0" anchor="ctr"/>
                </a:tc>
                <a:tc hMerge="1">
                  <a:txBody>
                    <a:bodyPr/>
                    <a:lstStyle/>
                    <a:p>
                      <a:endParaRPr lang="pl-PL"/>
                    </a:p>
                  </a:txBody>
                  <a:tcPr/>
                </a:tc>
                <a:tc rowSpan="2">
                  <a:txBody>
                    <a:bodyPr/>
                    <a:lstStyle/>
                    <a:p>
                      <a:pPr algn="ctr">
                        <a:lnSpc>
                          <a:spcPct val="107000"/>
                        </a:lnSpc>
                        <a:spcAft>
                          <a:spcPts val="0"/>
                        </a:spcAft>
                      </a:pPr>
                      <a:r>
                        <a:rPr lang="pl-PL" sz="1200" b="1" dirty="0">
                          <a:solidFill>
                            <a:schemeClr val="bg1"/>
                          </a:solidFill>
                          <a:latin typeface="+mn-lt"/>
                          <a:ea typeface="Times New Roman"/>
                          <a:cs typeface="Times New Roman"/>
                        </a:rPr>
                        <a:t>Zmiana</a:t>
                      </a:r>
                      <a:br>
                        <a:rPr lang="pl-PL" sz="1200" b="1" dirty="0">
                          <a:solidFill>
                            <a:schemeClr val="bg1"/>
                          </a:solidFill>
                          <a:latin typeface="+mn-lt"/>
                          <a:ea typeface="Times New Roman"/>
                          <a:cs typeface="Times New Roman"/>
                        </a:rPr>
                      </a:br>
                      <a:r>
                        <a:rPr lang="pl-PL" sz="1200" b="1" dirty="0">
                          <a:solidFill>
                            <a:schemeClr val="bg1"/>
                          </a:solidFill>
                          <a:latin typeface="+mn-lt"/>
                          <a:ea typeface="Times New Roman"/>
                          <a:cs typeface="Times New Roman"/>
                        </a:rPr>
                        <a:t>kol. 4-3</a:t>
                      </a:r>
                      <a:endParaRPr lang="pl-PL" sz="1200" dirty="0">
                        <a:solidFill>
                          <a:schemeClr val="bg1"/>
                        </a:solidFill>
                        <a:latin typeface="+mn-lt"/>
                        <a:ea typeface="Calibri"/>
                        <a:cs typeface="Times New Roman"/>
                      </a:endParaRPr>
                    </a:p>
                  </a:txBody>
                  <a:tcPr marL="44450" marR="44450" marT="0" marB="0" anchor="ctr"/>
                </a:tc>
                <a:extLst>
                  <a:ext uri="{0D108BD9-81ED-4DB2-BD59-A6C34878D82A}">
                    <a16:rowId xmlns:a16="http://schemas.microsoft.com/office/drawing/2014/main" val="10000"/>
                  </a:ext>
                </a:extLst>
              </a:tr>
              <a:tr h="465726">
                <a:tc vMerge="1">
                  <a:txBody>
                    <a:bodyPr/>
                    <a:lstStyle/>
                    <a:p>
                      <a:endParaRPr lang="pl-PL"/>
                    </a:p>
                  </a:txBody>
                  <a:tcPr/>
                </a:tc>
                <a:tc vMerge="1">
                  <a:txBody>
                    <a:bodyPr/>
                    <a:lstStyle/>
                    <a:p>
                      <a:endParaRPr lang="pl-PL"/>
                    </a:p>
                  </a:txBody>
                  <a:tcPr/>
                </a:tc>
                <a:tc>
                  <a:txBody>
                    <a:bodyPr/>
                    <a:lstStyle/>
                    <a:p>
                      <a:pPr algn="ctr">
                        <a:lnSpc>
                          <a:spcPct val="107000"/>
                        </a:lnSpc>
                        <a:spcAft>
                          <a:spcPts val="0"/>
                        </a:spcAft>
                      </a:pPr>
                      <a:r>
                        <a:rPr lang="pl-PL" sz="1200" b="1" dirty="0">
                          <a:solidFill>
                            <a:srgbClr val="000000"/>
                          </a:solidFill>
                          <a:latin typeface="+mn-lt"/>
                          <a:ea typeface="Times New Roman"/>
                          <a:cs typeface="Times New Roman"/>
                        </a:rPr>
                        <a:t>2024 r.</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b="1" dirty="0">
                          <a:solidFill>
                            <a:srgbClr val="000000"/>
                          </a:solidFill>
                          <a:latin typeface="+mn-lt"/>
                          <a:ea typeface="Times New Roman"/>
                          <a:cs typeface="Times New Roman"/>
                        </a:rPr>
                        <a:t> 2025 r.</a:t>
                      </a:r>
                      <a:endParaRPr lang="pl-PL" sz="1200" dirty="0">
                        <a:latin typeface="+mn-lt"/>
                        <a:ea typeface="Calibri"/>
                        <a:cs typeface="Times New Roman"/>
                      </a:endParaRPr>
                    </a:p>
                  </a:txBody>
                  <a:tcPr marL="44450" marR="44450" marT="0" marB="0" anchor="ctr"/>
                </a:tc>
                <a:tc vMerge="1">
                  <a:txBody>
                    <a:bodyPr/>
                    <a:lstStyle/>
                    <a:p>
                      <a:endParaRPr lang="pl-PL"/>
                    </a:p>
                  </a:txBody>
                  <a:tcPr/>
                </a:tc>
                <a:extLst>
                  <a:ext uri="{0D108BD9-81ED-4DB2-BD59-A6C34878D82A}">
                    <a16:rowId xmlns:a16="http://schemas.microsoft.com/office/drawing/2014/main" val="10001"/>
                  </a:ext>
                </a:extLst>
              </a:tr>
              <a:tr h="325716">
                <a:tc>
                  <a:txBody>
                    <a:bodyPr/>
                    <a:lstStyle/>
                    <a:p>
                      <a:pPr algn="ctr">
                        <a:lnSpc>
                          <a:spcPct val="107000"/>
                        </a:lnSpc>
                        <a:spcAft>
                          <a:spcPts val="0"/>
                        </a:spcAft>
                      </a:pPr>
                      <a:r>
                        <a:rPr lang="pl-PL" sz="1200" dirty="0">
                          <a:solidFill>
                            <a:srgbClr val="000000"/>
                          </a:solidFill>
                          <a:latin typeface="+mn-lt"/>
                          <a:ea typeface="Times New Roman"/>
                          <a:cs typeface="Times New Roman"/>
                        </a:rPr>
                        <a:t>1.</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2.</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3.</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4.</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solidFill>
                            <a:srgbClr val="000000"/>
                          </a:solidFill>
                          <a:latin typeface="+mn-lt"/>
                          <a:ea typeface="Times New Roman"/>
                          <a:cs typeface="Times New Roman"/>
                        </a:rPr>
                        <a:t>7.</a:t>
                      </a:r>
                      <a:endParaRPr lang="pl-PL" sz="1200" dirty="0">
                        <a:latin typeface="+mn-lt"/>
                        <a:ea typeface="Calibri"/>
                        <a:cs typeface="Times New Roman"/>
                      </a:endParaRPr>
                    </a:p>
                  </a:txBody>
                  <a:tcPr marL="44450" marR="44450" marT="0" marB="0" anchor="ctr"/>
                </a:tc>
                <a:extLst>
                  <a:ext uri="{0D108BD9-81ED-4DB2-BD59-A6C34878D82A}">
                    <a16:rowId xmlns:a16="http://schemas.microsoft.com/office/drawing/2014/main" val="10002"/>
                  </a:ext>
                </a:extLst>
              </a:tr>
              <a:tr h="405982">
                <a:tc>
                  <a:txBody>
                    <a:bodyPr/>
                    <a:lstStyle/>
                    <a:p>
                      <a:pPr algn="ctr">
                        <a:lnSpc>
                          <a:spcPct val="107000"/>
                        </a:lnSpc>
                        <a:spcAft>
                          <a:spcPts val="0"/>
                        </a:spcAft>
                      </a:pPr>
                      <a:r>
                        <a:rPr lang="pl-PL" sz="1200" dirty="0">
                          <a:solidFill>
                            <a:srgbClr val="000000"/>
                          </a:solidFill>
                          <a:latin typeface="+mn-lt"/>
                          <a:ea typeface="Times New Roman"/>
                          <a:cs typeface="Times New Roman"/>
                        </a:rPr>
                        <a:t>1.</a:t>
                      </a:r>
                      <a:endParaRPr lang="pl-PL" sz="1200" dirty="0">
                        <a:latin typeface="+mn-lt"/>
                        <a:ea typeface="Calibri"/>
                        <a:cs typeface="Times New Roman"/>
                      </a:endParaRPr>
                    </a:p>
                  </a:txBody>
                  <a:tcPr marL="44450" marR="44450" marT="0" marB="0" anchor="ctr"/>
                </a:tc>
                <a:tc>
                  <a:txBody>
                    <a:bodyPr/>
                    <a:lstStyle/>
                    <a:p>
                      <a:pPr>
                        <a:lnSpc>
                          <a:spcPct val="107000"/>
                        </a:lnSpc>
                        <a:spcAft>
                          <a:spcPts val="0"/>
                        </a:spcAft>
                      </a:pPr>
                      <a:r>
                        <a:rPr lang="pl-PL" sz="1200" dirty="0">
                          <a:solidFill>
                            <a:srgbClr val="000000"/>
                          </a:solidFill>
                          <a:latin typeface="+mn-lt"/>
                          <a:ea typeface="Times New Roman"/>
                          <a:cs typeface="Times New Roman"/>
                        </a:rPr>
                        <a:t>Stanowiska robotnicze</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latin typeface="+mn-lt"/>
                          <a:ea typeface="Calibri"/>
                          <a:cs typeface="Times New Roman"/>
                        </a:rPr>
                        <a:t>34,83</a:t>
                      </a:r>
                    </a:p>
                  </a:txBody>
                  <a:tcPr marL="44450" marR="44450" marT="0" marB="0" anchor="ctr"/>
                </a:tc>
                <a:tc>
                  <a:txBody>
                    <a:bodyPr/>
                    <a:lstStyle/>
                    <a:p>
                      <a:pPr algn="ctr">
                        <a:buNone/>
                      </a:pPr>
                      <a:r>
                        <a:rPr lang="pl-PL" sz="1200" dirty="0">
                          <a:solidFill>
                            <a:srgbClr val="000000"/>
                          </a:solidFill>
                          <a:effectLst/>
                          <a:latin typeface="+mn-lt"/>
                          <a:ea typeface="Times New Roman" panose="02020603050405020304" pitchFamily="18" charset="0"/>
                        </a:rPr>
                        <a:t>33,99</a:t>
                      </a:r>
                      <a:endParaRPr lang="pl-PL" sz="1000" dirty="0">
                        <a:effectLst/>
                        <a:latin typeface="+mn-lt"/>
                        <a:ea typeface="Times New Roman" panose="02020603050405020304" pitchFamily="18" charset="0"/>
                      </a:endParaRPr>
                    </a:p>
                  </a:txBody>
                  <a:tcPr marL="44450" marR="44450" marT="0" marB="0" anchor="ctr"/>
                </a:tc>
                <a:tc>
                  <a:txBody>
                    <a:bodyPr/>
                    <a:lstStyle/>
                    <a:p>
                      <a:pPr algn="ctr">
                        <a:buNone/>
                      </a:pPr>
                      <a:r>
                        <a:rPr lang="pl-PL" sz="1200" dirty="0">
                          <a:solidFill>
                            <a:srgbClr val="000000"/>
                          </a:solidFill>
                          <a:effectLst/>
                          <a:latin typeface="+mn-lt"/>
                          <a:ea typeface="Times New Roman" panose="02020603050405020304" pitchFamily="18" charset="0"/>
                        </a:rPr>
                        <a:t>-0,84</a:t>
                      </a:r>
                      <a:endParaRPr lang="pl-PL" sz="1000" dirty="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r h="405982">
                <a:tc>
                  <a:txBody>
                    <a:bodyPr/>
                    <a:lstStyle/>
                    <a:p>
                      <a:pPr algn="ctr">
                        <a:lnSpc>
                          <a:spcPct val="107000"/>
                        </a:lnSpc>
                        <a:spcAft>
                          <a:spcPts val="0"/>
                        </a:spcAft>
                      </a:pPr>
                      <a:r>
                        <a:rPr lang="pl-PL" sz="1200" dirty="0">
                          <a:solidFill>
                            <a:srgbClr val="000000"/>
                          </a:solidFill>
                          <a:latin typeface="+mn-lt"/>
                          <a:ea typeface="Times New Roman"/>
                          <a:cs typeface="Times New Roman"/>
                        </a:rPr>
                        <a:t>2.</a:t>
                      </a:r>
                      <a:endParaRPr lang="pl-PL" sz="1200" dirty="0">
                        <a:latin typeface="+mn-lt"/>
                        <a:ea typeface="Calibri"/>
                        <a:cs typeface="Times New Roman"/>
                      </a:endParaRPr>
                    </a:p>
                  </a:txBody>
                  <a:tcPr marL="44450" marR="44450" marT="0" marB="0" anchor="ctr"/>
                </a:tc>
                <a:tc>
                  <a:txBody>
                    <a:bodyPr/>
                    <a:lstStyle/>
                    <a:p>
                      <a:pPr>
                        <a:lnSpc>
                          <a:spcPct val="107000"/>
                        </a:lnSpc>
                        <a:spcAft>
                          <a:spcPts val="0"/>
                        </a:spcAft>
                      </a:pPr>
                      <a:r>
                        <a:rPr lang="pl-PL" sz="1200" dirty="0">
                          <a:solidFill>
                            <a:srgbClr val="000000"/>
                          </a:solidFill>
                          <a:latin typeface="+mn-lt"/>
                          <a:ea typeface="Times New Roman"/>
                          <a:cs typeface="Times New Roman"/>
                        </a:rPr>
                        <a:t>Stanowiska nierobotnicze </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dirty="0">
                          <a:latin typeface="+mn-lt"/>
                          <a:ea typeface="Calibri"/>
                          <a:cs typeface="Times New Roman"/>
                        </a:rPr>
                        <a:t>18,4</a:t>
                      </a:r>
                    </a:p>
                  </a:txBody>
                  <a:tcPr marL="44450" marR="44450" marT="0" marB="0" anchor="ctr"/>
                </a:tc>
                <a:tc>
                  <a:txBody>
                    <a:bodyPr/>
                    <a:lstStyle/>
                    <a:p>
                      <a:pPr algn="ctr">
                        <a:buNone/>
                      </a:pPr>
                      <a:r>
                        <a:rPr lang="pl-PL" sz="1200">
                          <a:solidFill>
                            <a:srgbClr val="000000"/>
                          </a:solidFill>
                          <a:effectLst/>
                          <a:latin typeface="+mn-lt"/>
                          <a:ea typeface="Times New Roman" panose="02020603050405020304" pitchFamily="18" charset="0"/>
                        </a:rPr>
                        <a:t>18,58</a:t>
                      </a:r>
                      <a:endParaRPr lang="pl-PL" sz="1000">
                        <a:effectLst/>
                        <a:latin typeface="+mn-lt"/>
                        <a:ea typeface="Times New Roman" panose="02020603050405020304" pitchFamily="18" charset="0"/>
                      </a:endParaRPr>
                    </a:p>
                  </a:txBody>
                  <a:tcPr marL="44450" marR="44450" marT="0" marB="0" anchor="ctr"/>
                </a:tc>
                <a:tc>
                  <a:txBody>
                    <a:bodyPr/>
                    <a:lstStyle/>
                    <a:p>
                      <a:pPr algn="ctr">
                        <a:buNone/>
                      </a:pPr>
                      <a:r>
                        <a:rPr lang="pl-PL" sz="1200" dirty="0">
                          <a:solidFill>
                            <a:srgbClr val="000000"/>
                          </a:solidFill>
                          <a:effectLst/>
                          <a:latin typeface="+mn-lt"/>
                          <a:ea typeface="Times New Roman" panose="02020603050405020304" pitchFamily="18" charset="0"/>
                        </a:rPr>
                        <a:t>0,18</a:t>
                      </a:r>
                      <a:endParaRPr lang="pl-PL" sz="1000" dirty="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04"/>
                  </a:ext>
                </a:extLst>
              </a:tr>
              <a:tr h="405982">
                <a:tc>
                  <a:txBody>
                    <a:bodyPr/>
                    <a:lstStyle/>
                    <a:p>
                      <a:pPr algn="ctr">
                        <a:lnSpc>
                          <a:spcPct val="107000"/>
                        </a:lnSpc>
                        <a:spcAft>
                          <a:spcPts val="0"/>
                        </a:spcAft>
                      </a:pPr>
                      <a:r>
                        <a:rPr lang="pl-PL" sz="1200" b="1" dirty="0">
                          <a:solidFill>
                            <a:srgbClr val="000000"/>
                          </a:solidFill>
                          <a:latin typeface="+mn-lt"/>
                          <a:ea typeface="Times New Roman"/>
                          <a:cs typeface="Times New Roman"/>
                        </a:rPr>
                        <a:t>3.</a:t>
                      </a:r>
                      <a:endParaRPr lang="pl-PL" sz="1200" dirty="0">
                        <a:latin typeface="+mn-lt"/>
                        <a:ea typeface="Calibri"/>
                        <a:cs typeface="Times New Roman"/>
                      </a:endParaRPr>
                    </a:p>
                  </a:txBody>
                  <a:tcPr marL="44450" marR="44450" marT="0" marB="0" anchor="ctr"/>
                </a:tc>
                <a:tc>
                  <a:txBody>
                    <a:bodyPr/>
                    <a:lstStyle/>
                    <a:p>
                      <a:pPr>
                        <a:lnSpc>
                          <a:spcPct val="107000"/>
                        </a:lnSpc>
                        <a:spcAft>
                          <a:spcPts val="0"/>
                        </a:spcAft>
                      </a:pPr>
                      <a:r>
                        <a:rPr lang="pl-PL" sz="1200" b="1" dirty="0">
                          <a:solidFill>
                            <a:srgbClr val="000000"/>
                          </a:solidFill>
                          <a:latin typeface="+mn-lt"/>
                          <a:ea typeface="Times New Roman"/>
                          <a:cs typeface="Times New Roman"/>
                        </a:rPr>
                        <a:t>Razem</a:t>
                      </a:r>
                      <a:endParaRPr lang="pl-PL" sz="12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1200" b="1" dirty="0">
                          <a:latin typeface="+mn-lt"/>
                          <a:ea typeface="Calibri"/>
                          <a:cs typeface="Times New Roman"/>
                        </a:rPr>
                        <a:t>53,23</a:t>
                      </a:r>
                    </a:p>
                  </a:txBody>
                  <a:tcPr marL="44450" marR="44450" marT="0" marB="0" anchor="ctr"/>
                </a:tc>
                <a:tc>
                  <a:txBody>
                    <a:bodyPr/>
                    <a:lstStyle/>
                    <a:p>
                      <a:pPr algn="ctr">
                        <a:buNone/>
                      </a:pPr>
                      <a:r>
                        <a:rPr lang="pl-PL" sz="1200" b="1">
                          <a:effectLst/>
                          <a:latin typeface="+mn-lt"/>
                          <a:ea typeface="Times New Roman" panose="02020603050405020304" pitchFamily="18" charset="0"/>
                        </a:rPr>
                        <a:t>52,57</a:t>
                      </a:r>
                      <a:endParaRPr lang="pl-PL" sz="1000">
                        <a:effectLst/>
                        <a:latin typeface="+mn-lt"/>
                        <a:ea typeface="Times New Roman" panose="02020603050405020304" pitchFamily="18" charset="0"/>
                      </a:endParaRPr>
                    </a:p>
                  </a:txBody>
                  <a:tcPr marL="44450" marR="44450" marT="0" marB="0" anchor="ctr"/>
                </a:tc>
                <a:tc>
                  <a:txBody>
                    <a:bodyPr/>
                    <a:lstStyle/>
                    <a:p>
                      <a:pPr algn="ctr">
                        <a:buNone/>
                      </a:pPr>
                      <a:r>
                        <a:rPr lang="pl-PL" sz="1200" b="1" dirty="0">
                          <a:effectLst/>
                          <a:latin typeface="+mn-lt"/>
                          <a:ea typeface="Times New Roman" panose="02020603050405020304" pitchFamily="18" charset="0"/>
                        </a:rPr>
                        <a:t>-0,66</a:t>
                      </a:r>
                      <a:endParaRPr lang="pl-PL" sz="1000" dirty="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09AF5-F37F-D275-DDB2-B74C00E8F86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2475050-3F3C-67F5-B052-7FC3D84F9C42}"/>
              </a:ext>
            </a:extLst>
          </p:cNvPr>
          <p:cNvSpPr>
            <a:spLocks noGrp="1"/>
          </p:cNvSpPr>
          <p:nvPr>
            <p:ph type="title"/>
          </p:nvPr>
        </p:nvSpPr>
        <p:spPr>
          <a:xfrm>
            <a:off x="714348" y="428610"/>
            <a:ext cx="7772400" cy="428628"/>
          </a:xfrm>
        </p:spPr>
        <p:txBody>
          <a:bodyPr>
            <a:normAutofit/>
          </a:bodyPr>
          <a:lstStyle/>
          <a:p>
            <a:pPr lvl="0"/>
            <a:r>
              <a:rPr lang="pl-PL" sz="1800" dirty="0"/>
              <a:t>6. Zatrudnienie</a:t>
            </a:r>
            <a:endParaRPr lang="pl-PL" sz="3200" dirty="0"/>
          </a:p>
        </p:txBody>
      </p:sp>
      <p:graphicFrame>
        <p:nvGraphicFramePr>
          <p:cNvPr id="5" name="Wykres 4">
            <a:extLst>
              <a:ext uri="{FF2B5EF4-FFF2-40B4-BE49-F238E27FC236}">
                <a16:creationId xmlns:a16="http://schemas.microsoft.com/office/drawing/2014/main" id="{D18F414D-2C50-78E6-C1A2-E289E1FC57BB}"/>
              </a:ext>
            </a:extLst>
          </p:cNvPr>
          <p:cNvGraphicFramePr/>
          <p:nvPr>
            <p:extLst>
              <p:ext uri="{D42A27DB-BD31-4B8C-83A1-F6EECF244321}">
                <p14:modId xmlns:p14="http://schemas.microsoft.com/office/powerpoint/2010/main" val="2698269345"/>
              </p:ext>
            </p:extLst>
          </p:nvPr>
        </p:nvGraphicFramePr>
        <p:xfrm>
          <a:off x="657252" y="846200"/>
          <a:ext cx="8091212"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93546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411510"/>
            <a:ext cx="8229600" cy="421556"/>
          </a:xfrm>
        </p:spPr>
        <p:txBody>
          <a:bodyPr>
            <a:normAutofit/>
          </a:bodyPr>
          <a:lstStyle/>
          <a:p>
            <a:pPr lvl="0" algn="l"/>
            <a:r>
              <a:rPr lang="pl-PL" sz="1800" b="1" dirty="0"/>
              <a:t>1. ZAKRES DZIAŁALNOŚCI SPÓŁKI</a:t>
            </a:r>
            <a:endParaRPr lang="pl-PL" sz="3600" dirty="0"/>
          </a:p>
        </p:txBody>
      </p:sp>
      <p:sp>
        <p:nvSpPr>
          <p:cNvPr id="5" name="pole tekstowe 4">
            <a:extLst>
              <a:ext uri="{FF2B5EF4-FFF2-40B4-BE49-F238E27FC236}">
                <a16:creationId xmlns:a16="http://schemas.microsoft.com/office/drawing/2014/main" id="{0CC22DED-144F-FC13-68C1-BCAE8042767D}"/>
              </a:ext>
            </a:extLst>
          </p:cNvPr>
          <p:cNvSpPr txBox="1"/>
          <p:nvPr/>
        </p:nvSpPr>
        <p:spPr>
          <a:xfrm>
            <a:off x="611560" y="951151"/>
            <a:ext cx="3960440" cy="2833724"/>
          </a:xfrm>
          <a:prstGeom prst="rect">
            <a:avLst/>
          </a:prstGeom>
          <a:noFill/>
        </p:spPr>
        <p:txBody>
          <a:bodyPr wrap="square" rtlCol="0">
            <a:spAutoFit/>
          </a:bodyPr>
          <a:lstStyle/>
          <a:p>
            <a:pPr indent="449580" algn="just">
              <a:lnSpc>
                <a:spcPct val="150000"/>
              </a:lnSpc>
              <a:buNone/>
            </a:pPr>
            <a:r>
              <a:rPr lang="pl-PL" sz="1200" i="0" dirty="0">
                <a:effectLst/>
                <a:ea typeface="Times New Roman" panose="02020603050405020304" pitchFamily="18" charset="0"/>
              </a:rPr>
              <a:t>Podstawowym przedmiotem działalności Spółki jest wytwarzanie i zaopatrywanie w parę wodną, gorącą wodę i powietrze do układów klimatyzacyjnych – nr PKD 35.30.Z.</a:t>
            </a:r>
            <a:endParaRPr lang="pl-PL" sz="1200" i="1" dirty="0">
              <a:effectLst/>
              <a:ea typeface="Times New Roman" panose="02020603050405020304" pitchFamily="18" charset="0"/>
            </a:endParaRPr>
          </a:p>
          <a:p>
            <a:pPr indent="449580" algn="just">
              <a:lnSpc>
                <a:spcPct val="150000"/>
              </a:lnSpc>
              <a:buNone/>
            </a:pPr>
            <a:r>
              <a:rPr lang="pl-PL" sz="1200" i="0" dirty="0">
                <a:effectLst/>
                <a:ea typeface="Times New Roman" panose="02020603050405020304" pitchFamily="18" charset="0"/>
              </a:rPr>
              <a:t>Działalność ciepłowniczą Spółka prowadzi w oparciu o udzielone przez Prezesa Urzędu Regulacji Energetyki koncesje w zakresie:</a:t>
            </a:r>
            <a:endParaRPr lang="pl-PL" sz="1200" i="1" dirty="0">
              <a:effectLst/>
              <a:ea typeface="Times New Roman" panose="02020603050405020304" pitchFamily="18" charset="0"/>
            </a:endParaRPr>
          </a:p>
          <a:p>
            <a:pPr marL="361950" indent="176213" algn="just">
              <a:lnSpc>
                <a:spcPct val="150000"/>
              </a:lnSpc>
              <a:buFont typeface="Arial" panose="020B0604020202020204" pitchFamily="34" charset="0"/>
              <a:buChar char="•"/>
            </a:pPr>
            <a:r>
              <a:rPr lang="pl-PL" sz="1200" i="0" dirty="0">
                <a:effectLst/>
                <a:ea typeface="Times New Roman" panose="02020603050405020304" pitchFamily="18" charset="0"/>
              </a:rPr>
              <a:t>wytwarzanie ciepła,</a:t>
            </a:r>
            <a:endParaRPr lang="pl-PL" sz="1200" i="1" dirty="0">
              <a:effectLst/>
              <a:ea typeface="Times New Roman" panose="02020603050405020304" pitchFamily="18" charset="0"/>
            </a:endParaRPr>
          </a:p>
          <a:p>
            <a:pPr marL="361950" indent="176213" algn="just">
              <a:lnSpc>
                <a:spcPct val="150000"/>
              </a:lnSpc>
              <a:buFont typeface="Arial" panose="020B0604020202020204" pitchFamily="34" charset="0"/>
              <a:buChar char="•"/>
            </a:pPr>
            <a:r>
              <a:rPr lang="pl-PL" sz="1200" i="0" dirty="0">
                <a:effectLst/>
                <a:ea typeface="Times New Roman" panose="02020603050405020304" pitchFamily="18" charset="0"/>
              </a:rPr>
              <a:t>przesyłanie i dystrybucja ciepła.</a:t>
            </a:r>
            <a:endParaRPr lang="pl-PL" sz="1200" i="1" dirty="0">
              <a:effectLst/>
              <a:ea typeface="Times New Roman" panose="02020603050405020304" pitchFamily="18" charset="0"/>
            </a:endParaRPr>
          </a:p>
          <a:p>
            <a:pPr algn="just">
              <a:lnSpc>
                <a:spcPct val="150000"/>
              </a:lnSpc>
            </a:pPr>
            <a:r>
              <a:rPr lang="pl-PL" sz="1200" i="0" dirty="0">
                <a:effectLst/>
                <a:ea typeface="Times New Roman" panose="02020603050405020304" pitchFamily="18" charset="0"/>
              </a:rPr>
              <a:t>Ww. koncesje zostały wydane na okres od 21 września 1998 r. do dnia 31 grudnia 2040 r. </a:t>
            </a:r>
            <a:endParaRPr lang="pl-PL" sz="1200" i="1" dirty="0">
              <a:effectLst/>
              <a:ea typeface="Times New Roman" panose="02020603050405020304" pitchFamily="18" charset="0"/>
            </a:endParaRPr>
          </a:p>
        </p:txBody>
      </p:sp>
      <p:sp>
        <p:nvSpPr>
          <p:cNvPr id="3" name="pole tekstowe 2">
            <a:extLst>
              <a:ext uri="{FF2B5EF4-FFF2-40B4-BE49-F238E27FC236}">
                <a16:creationId xmlns:a16="http://schemas.microsoft.com/office/drawing/2014/main" id="{3B99DABF-62FB-A120-4EBB-A816B72A1858}"/>
              </a:ext>
            </a:extLst>
          </p:cNvPr>
          <p:cNvSpPr txBox="1"/>
          <p:nvPr/>
        </p:nvSpPr>
        <p:spPr>
          <a:xfrm>
            <a:off x="4572000" y="833066"/>
            <a:ext cx="3960440" cy="3425553"/>
          </a:xfrm>
          <a:prstGeom prst="rect">
            <a:avLst/>
          </a:prstGeom>
          <a:noFill/>
        </p:spPr>
        <p:txBody>
          <a:bodyPr wrap="square" rtlCol="0">
            <a:spAutoFit/>
          </a:bodyPr>
          <a:lstStyle/>
          <a:p>
            <a:pPr algn="just">
              <a:lnSpc>
                <a:spcPct val="120000"/>
              </a:lnSpc>
            </a:pPr>
            <a:r>
              <a:rPr lang="pl-PL" sz="1200" b="1" dirty="0">
                <a:solidFill>
                  <a:schemeClr val="tx1"/>
                </a:solidFill>
              </a:rPr>
              <a:t>Dodatkowe przedmioty działalności Spółki:</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wytwarzanie energii elektrycznej, w tym ze źródeł odnawialnych (35.11.Z),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wykonywanie instalacji elektrycznych (43.21.Z),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wykonanie instalacji </a:t>
            </a:r>
            <a:r>
              <a:rPr lang="pl-PL" sz="1200" dirty="0" err="1">
                <a:solidFill>
                  <a:schemeClr val="tx1"/>
                </a:solidFill>
              </a:rPr>
              <a:t>wodno</a:t>
            </a:r>
            <a:r>
              <a:rPr lang="pl-PL" sz="1200" dirty="0">
                <a:solidFill>
                  <a:schemeClr val="tx1"/>
                </a:solidFill>
              </a:rPr>
              <a:t>–kanalizacyjnych, cieplnych, gazowych i klimatyzacyjnych (43.22.Z),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pozostałe specjalistyczne roboty budowlane, gdzie indziej nie sklasyfikowane (43.99.Z),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sprzedaż hurtowa odpadów i złomu (46.77.Z),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sprzedaż hurtowa niewyspecjalizowana (46.90.Z),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wynajem i zarządzanie nieruchomościami własnymi lub dzierżawionymi (68.20.Z),</a:t>
            </a:r>
            <a:endParaRPr lang="pl-PL" sz="1200" i="1" dirty="0">
              <a:solidFill>
                <a:schemeClr val="tx1"/>
              </a:solidFill>
            </a:endParaRPr>
          </a:p>
          <a:p>
            <a:pPr marL="361950" lvl="0" indent="184150" algn="just">
              <a:lnSpc>
                <a:spcPct val="120000"/>
              </a:lnSpc>
              <a:buFont typeface="Arial" pitchFamily="34" charset="0"/>
              <a:buChar char="•"/>
            </a:pPr>
            <a:r>
              <a:rPr lang="pl-PL" sz="1200" dirty="0">
                <a:solidFill>
                  <a:schemeClr val="tx1"/>
                </a:solidFill>
              </a:rPr>
              <a:t>wynajem i dzierżawa pojazdów samochodowych z</a:t>
            </a:r>
            <a:r>
              <a:rPr lang="pl-PL" sz="1200" i="0" dirty="0">
                <a:effectLst/>
                <a:ea typeface="Times New Roman" panose="02020603050405020304" pitchFamily="18" charset="0"/>
              </a:rPr>
              <a:t> </a:t>
            </a:r>
            <a:r>
              <a:rPr lang="pl-PL" sz="1200" dirty="0">
                <a:solidFill>
                  <a:schemeClr val="tx1"/>
                </a:solidFill>
              </a:rPr>
              <a:t>wyłączeniem motocykli (77.12.Z)</a:t>
            </a:r>
            <a:endParaRPr lang="pl-PL" sz="1200" dirty="0"/>
          </a:p>
          <a:p>
            <a:endParaRPr lang="pl-PL"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285734"/>
            <a:ext cx="7772400" cy="428628"/>
          </a:xfrm>
        </p:spPr>
        <p:txBody>
          <a:bodyPr>
            <a:noAutofit/>
          </a:bodyPr>
          <a:lstStyle/>
          <a:p>
            <a:r>
              <a:rPr lang="pl-PL" sz="1800" dirty="0"/>
              <a:t>7. Wybrane pozycje Rachunku zysków i strat [zł]</a:t>
            </a:r>
            <a:br>
              <a:rPr lang="pl-PL" sz="1800" dirty="0"/>
            </a:br>
            <a:br>
              <a:rPr lang="pl-PL" sz="1800" dirty="0"/>
            </a:br>
            <a:r>
              <a:rPr lang="pl-PL" sz="1800" dirty="0"/>
              <a:t> </a:t>
            </a:r>
          </a:p>
        </p:txBody>
      </p:sp>
      <p:graphicFrame>
        <p:nvGraphicFramePr>
          <p:cNvPr id="5" name="Tabela 4"/>
          <p:cNvGraphicFramePr>
            <a:graphicFrameLocks noGrp="1"/>
          </p:cNvGraphicFramePr>
          <p:nvPr>
            <p:extLst>
              <p:ext uri="{D42A27DB-BD31-4B8C-83A1-F6EECF244321}">
                <p14:modId xmlns:p14="http://schemas.microsoft.com/office/powerpoint/2010/main" val="229235056"/>
              </p:ext>
            </p:extLst>
          </p:nvPr>
        </p:nvGraphicFramePr>
        <p:xfrm>
          <a:off x="1214415" y="714362"/>
          <a:ext cx="6715171" cy="4135893"/>
        </p:xfrm>
        <a:graphic>
          <a:graphicData uri="http://schemas.openxmlformats.org/drawingml/2006/table">
            <a:tbl>
              <a:tblPr firstRow="1" bandRow="1">
                <a:tableStyleId>{5C22544A-7EE6-4342-B048-85BDC9FD1C3A}</a:tableStyleId>
              </a:tblPr>
              <a:tblGrid>
                <a:gridCol w="447678">
                  <a:extLst>
                    <a:ext uri="{9D8B030D-6E8A-4147-A177-3AD203B41FA5}">
                      <a16:colId xmlns:a16="http://schemas.microsoft.com/office/drawing/2014/main" val="20000"/>
                    </a:ext>
                  </a:extLst>
                </a:gridCol>
                <a:gridCol w="2813976">
                  <a:extLst>
                    <a:ext uri="{9D8B030D-6E8A-4147-A177-3AD203B41FA5}">
                      <a16:colId xmlns:a16="http://schemas.microsoft.com/office/drawing/2014/main" val="20001"/>
                    </a:ext>
                  </a:extLst>
                </a:gridCol>
                <a:gridCol w="1248059">
                  <a:extLst>
                    <a:ext uri="{9D8B030D-6E8A-4147-A177-3AD203B41FA5}">
                      <a16:colId xmlns:a16="http://schemas.microsoft.com/office/drawing/2014/main" val="20002"/>
                    </a:ext>
                  </a:extLst>
                </a:gridCol>
                <a:gridCol w="1182193">
                  <a:extLst>
                    <a:ext uri="{9D8B030D-6E8A-4147-A177-3AD203B41FA5}">
                      <a16:colId xmlns:a16="http://schemas.microsoft.com/office/drawing/2014/main" val="20003"/>
                    </a:ext>
                  </a:extLst>
                </a:gridCol>
                <a:gridCol w="1023265">
                  <a:extLst>
                    <a:ext uri="{9D8B030D-6E8A-4147-A177-3AD203B41FA5}">
                      <a16:colId xmlns:a16="http://schemas.microsoft.com/office/drawing/2014/main" val="20004"/>
                    </a:ext>
                  </a:extLst>
                </a:gridCol>
              </a:tblGrid>
              <a:tr h="182872">
                <a:tc>
                  <a:txBody>
                    <a:bodyPr/>
                    <a:lstStyle/>
                    <a:p>
                      <a:pPr algn="ctr">
                        <a:lnSpc>
                          <a:spcPct val="115000"/>
                        </a:lnSpc>
                        <a:spcAft>
                          <a:spcPts val="1000"/>
                        </a:spcAft>
                      </a:pPr>
                      <a:r>
                        <a:rPr lang="pl-PL" sz="1100" b="1" dirty="0">
                          <a:latin typeface="Calibri"/>
                          <a:ea typeface="Calibri"/>
                          <a:cs typeface="Times New Roman"/>
                        </a:rPr>
                        <a:t>L.p.</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Wyszczególnienie</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2024 rok</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2025 rok</a:t>
                      </a:r>
                      <a:endParaRPr lang="pl-PL" sz="1100" dirty="0">
                        <a:latin typeface="Calibri"/>
                        <a:ea typeface="Calibri"/>
                        <a:cs typeface="Times New Roman"/>
                      </a:endParaRPr>
                    </a:p>
                  </a:txBody>
                  <a:tcPr marL="68580" marR="68580" marT="0" marB="0" anchor="ctr"/>
                </a:tc>
                <a:tc>
                  <a:txBody>
                    <a:bodyPr/>
                    <a:lstStyle/>
                    <a:p>
                      <a:pPr algn="ctr">
                        <a:lnSpc>
                          <a:spcPct val="115000"/>
                        </a:lnSpc>
                        <a:spcAft>
                          <a:spcPts val="1000"/>
                        </a:spcAft>
                      </a:pPr>
                      <a:r>
                        <a:rPr lang="pl-PL" sz="1100" b="1" dirty="0">
                          <a:latin typeface="Calibri"/>
                          <a:ea typeface="Calibri"/>
                          <a:cs typeface="Times New Roman"/>
                        </a:rPr>
                        <a:t>Zmiany</a:t>
                      </a:r>
                      <a:r>
                        <a:rPr lang="pl-PL" sz="1100" b="1" baseline="0" dirty="0">
                          <a:latin typeface="Calibri"/>
                          <a:ea typeface="Calibri"/>
                          <a:cs typeface="Times New Roman"/>
                        </a:rPr>
                        <a:t> </a:t>
                      </a:r>
                      <a:br>
                        <a:rPr lang="pl-PL" sz="1100" b="1" baseline="0" dirty="0">
                          <a:latin typeface="Calibri"/>
                          <a:ea typeface="Calibri"/>
                          <a:cs typeface="Times New Roman"/>
                        </a:rPr>
                      </a:br>
                      <a:r>
                        <a:rPr lang="pl-PL" sz="1100" b="1" dirty="0">
                          <a:latin typeface="Calibri"/>
                          <a:ea typeface="Calibri"/>
                          <a:cs typeface="Times New Roman"/>
                        </a:rPr>
                        <a:t>kol. 4-3</a:t>
                      </a:r>
                      <a:endParaRPr lang="pl-PL" sz="1100" dirty="0">
                        <a:latin typeface="Calibri"/>
                        <a:ea typeface="Calibri"/>
                        <a:cs typeface="Times New Roman"/>
                      </a:endParaRPr>
                    </a:p>
                  </a:txBody>
                  <a:tcPr marL="68580" marR="68580" marT="0" marB="0" anchor="ctr"/>
                </a:tc>
                <a:extLst>
                  <a:ext uri="{0D108BD9-81ED-4DB2-BD59-A6C34878D82A}">
                    <a16:rowId xmlns:a16="http://schemas.microsoft.com/office/drawing/2014/main" val="10000"/>
                  </a:ext>
                </a:extLst>
              </a:tr>
              <a:tr h="135164">
                <a:tc>
                  <a:txBody>
                    <a:bodyPr/>
                    <a:lstStyle/>
                    <a:p>
                      <a:pPr algn="ctr">
                        <a:lnSpc>
                          <a:spcPct val="115000"/>
                        </a:lnSpc>
                        <a:spcAft>
                          <a:spcPts val="1000"/>
                        </a:spcAft>
                      </a:pPr>
                      <a:r>
                        <a:rPr lang="pl-PL" sz="600" dirty="0">
                          <a:latin typeface="Calibri"/>
                          <a:ea typeface="Calibri"/>
                          <a:cs typeface="Times New Roman"/>
                        </a:rPr>
                        <a:t>1.</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2.</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3.</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4.</a:t>
                      </a:r>
                    </a:p>
                  </a:txBody>
                  <a:tcPr marL="68580" marR="68580" marT="0" marB="0" anchor="ctr"/>
                </a:tc>
                <a:tc>
                  <a:txBody>
                    <a:bodyPr/>
                    <a:lstStyle/>
                    <a:p>
                      <a:pPr algn="ctr">
                        <a:lnSpc>
                          <a:spcPct val="115000"/>
                        </a:lnSpc>
                        <a:spcAft>
                          <a:spcPts val="1000"/>
                        </a:spcAft>
                      </a:pPr>
                      <a:r>
                        <a:rPr lang="pl-PL" sz="600" dirty="0">
                          <a:latin typeface="Calibri"/>
                          <a:ea typeface="Calibri"/>
                          <a:cs typeface="Times New Roman"/>
                        </a:rPr>
                        <a:t>5.</a:t>
                      </a:r>
                    </a:p>
                  </a:txBody>
                  <a:tcPr marL="68580" marR="68580" marT="0" marB="0" anchor="ctr"/>
                </a:tc>
                <a:extLst>
                  <a:ext uri="{0D108BD9-81ED-4DB2-BD59-A6C34878D82A}">
                    <a16:rowId xmlns:a16="http://schemas.microsoft.com/office/drawing/2014/main" val="10001"/>
                  </a:ext>
                </a:extLst>
              </a:tr>
              <a:tr h="373334">
                <a:tc>
                  <a:txBody>
                    <a:bodyPr/>
                    <a:lstStyle/>
                    <a:p>
                      <a:pPr algn="ctr">
                        <a:lnSpc>
                          <a:spcPct val="115000"/>
                        </a:lnSpc>
                        <a:spcAft>
                          <a:spcPts val="1000"/>
                        </a:spcAft>
                      </a:pPr>
                      <a:r>
                        <a:rPr lang="pl-PL" sz="1100" b="1" dirty="0">
                          <a:latin typeface="Calibri"/>
                          <a:ea typeface="Calibri"/>
                          <a:cs typeface="Times New Roman"/>
                        </a:rPr>
                        <a:t>1.</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Przychody netto ze sprzedaży</a:t>
                      </a:r>
                      <a:endParaRPr lang="pl-PL" sz="1100" dirty="0">
                        <a:latin typeface="Calibri"/>
                        <a:ea typeface="Calibri"/>
                        <a:cs typeface="Times New Roman"/>
                      </a:endParaRPr>
                    </a:p>
                    <a:p>
                      <a:pPr algn="l">
                        <a:lnSpc>
                          <a:spcPct val="115000"/>
                        </a:lnSpc>
                        <a:spcAft>
                          <a:spcPts val="1000"/>
                        </a:spcAft>
                      </a:pPr>
                      <a:r>
                        <a:rPr lang="pl-PL" sz="1100" b="1" dirty="0">
                          <a:latin typeface="Calibri"/>
                          <a:ea typeface="Calibri"/>
                          <a:cs typeface="Times New Roman"/>
                        </a:rPr>
                        <a:t> i zrównane z nimi, w tym:</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19 273 054,83</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19 416 863,65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143 808,82</a:t>
                      </a:r>
                    </a:p>
                  </a:txBody>
                  <a:tcPr marL="9525" marR="9525" marT="9525" marB="0" anchor="ctr"/>
                </a:tc>
                <a:extLst>
                  <a:ext uri="{0D108BD9-81ED-4DB2-BD59-A6C34878D82A}">
                    <a16:rowId xmlns:a16="http://schemas.microsoft.com/office/drawing/2014/main" val="10002"/>
                  </a:ext>
                </a:extLst>
              </a:tr>
              <a:tr h="278747">
                <a:tc>
                  <a:txBody>
                    <a:bodyPr/>
                    <a:lstStyle/>
                    <a:p>
                      <a:pPr algn="ctr">
                        <a:lnSpc>
                          <a:spcPct val="115000"/>
                        </a:lnSpc>
                        <a:spcAft>
                          <a:spcPts val="1000"/>
                        </a:spcAft>
                      </a:pPr>
                      <a:r>
                        <a:rPr lang="pl-PL" sz="1100" dirty="0">
                          <a:latin typeface="Calibri"/>
                          <a:ea typeface="Calibri"/>
                          <a:cs typeface="Times New Roman"/>
                        </a:rPr>
                        <a:t>a.</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przychody netto ze sprzedaży produktów </a:t>
                      </a: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18 335 104,01</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20 199 593,05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1 864 489,04</a:t>
                      </a:r>
                    </a:p>
                  </a:txBody>
                  <a:tcPr marL="9525" marR="9525" marT="9525" marB="0" anchor="ctr"/>
                </a:tc>
                <a:extLst>
                  <a:ext uri="{0D108BD9-81ED-4DB2-BD59-A6C34878D82A}">
                    <a16:rowId xmlns:a16="http://schemas.microsoft.com/office/drawing/2014/main" val="10003"/>
                  </a:ext>
                </a:extLst>
              </a:tr>
              <a:tr h="278747">
                <a:tc>
                  <a:txBody>
                    <a:bodyPr/>
                    <a:lstStyle/>
                    <a:p>
                      <a:pPr algn="ctr">
                        <a:lnSpc>
                          <a:spcPct val="115000"/>
                        </a:lnSpc>
                        <a:spcAft>
                          <a:spcPts val="1000"/>
                        </a:spcAft>
                      </a:pPr>
                      <a:r>
                        <a:rPr lang="pl-PL" sz="1100" dirty="0">
                          <a:latin typeface="Calibri"/>
                          <a:ea typeface="Calibri"/>
                          <a:cs typeface="Times New Roman"/>
                        </a:rPr>
                        <a:t>b.</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przychody ze sprzedaży towarów i materiałów</a:t>
                      </a: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140 855,10</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102 633,59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-38 221,51</a:t>
                      </a:r>
                    </a:p>
                  </a:txBody>
                  <a:tcPr marL="9525" marR="9525" marT="9525" marB="0" anchor="ctr"/>
                </a:tc>
                <a:extLst>
                  <a:ext uri="{0D108BD9-81ED-4DB2-BD59-A6C34878D82A}">
                    <a16:rowId xmlns:a16="http://schemas.microsoft.com/office/drawing/2014/main" val="10004"/>
                  </a:ext>
                </a:extLst>
              </a:tr>
              <a:tr h="278747">
                <a:tc>
                  <a:txBody>
                    <a:bodyPr/>
                    <a:lstStyle/>
                    <a:p>
                      <a:pPr algn="ctr">
                        <a:lnSpc>
                          <a:spcPct val="115000"/>
                        </a:lnSpc>
                        <a:spcAft>
                          <a:spcPts val="1000"/>
                        </a:spcAft>
                      </a:pPr>
                      <a:r>
                        <a:rPr lang="pl-PL" sz="1100" b="1" dirty="0">
                          <a:latin typeface="Calibri"/>
                          <a:ea typeface="Calibri"/>
                          <a:cs typeface="Times New Roman"/>
                        </a:rPr>
                        <a:t>2.</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Koszty działalności operacyjnej, w tym :</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18 891 135,14</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17 523 134,85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-1 368 000,29</a:t>
                      </a:r>
                    </a:p>
                  </a:txBody>
                  <a:tcPr marL="9525" marR="9525" marT="9525" marB="0" anchor="ctr"/>
                </a:tc>
                <a:extLst>
                  <a:ext uri="{0D108BD9-81ED-4DB2-BD59-A6C34878D82A}">
                    <a16:rowId xmlns:a16="http://schemas.microsoft.com/office/drawing/2014/main" val="10005"/>
                  </a:ext>
                </a:extLst>
              </a:tr>
              <a:tr h="182872">
                <a:tc>
                  <a:txBody>
                    <a:bodyPr/>
                    <a:lstStyle/>
                    <a:p>
                      <a:pPr algn="ctr">
                        <a:lnSpc>
                          <a:spcPct val="115000"/>
                        </a:lnSpc>
                        <a:spcAft>
                          <a:spcPts val="1000"/>
                        </a:spcAft>
                      </a:pPr>
                      <a:r>
                        <a:rPr lang="pl-PL" sz="1100" dirty="0">
                          <a:latin typeface="Calibri"/>
                          <a:ea typeface="Calibri"/>
                          <a:cs typeface="Times New Roman"/>
                        </a:rPr>
                        <a:t>a.</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amortyzacja</a:t>
                      </a: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1 254 613,32</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1 330 187,11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75 573,79</a:t>
                      </a:r>
                    </a:p>
                  </a:txBody>
                  <a:tcPr marL="9525" marR="9525" marT="9525" marB="0" anchor="ctr"/>
                </a:tc>
                <a:extLst>
                  <a:ext uri="{0D108BD9-81ED-4DB2-BD59-A6C34878D82A}">
                    <a16:rowId xmlns:a16="http://schemas.microsoft.com/office/drawing/2014/main" val="10006"/>
                  </a:ext>
                </a:extLst>
              </a:tr>
              <a:tr h="182872">
                <a:tc>
                  <a:txBody>
                    <a:bodyPr/>
                    <a:lstStyle/>
                    <a:p>
                      <a:pPr algn="ctr">
                        <a:lnSpc>
                          <a:spcPct val="115000"/>
                        </a:lnSpc>
                        <a:spcAft>
                          <a:spcPts val="1000"/>
                        </a:spcAft>
                      </a:pPr>
                      <a:r>
                        <a:rPr lang="pl-PL" sz="1100" dirty="0">
                          <a:latin typeface="Calibri"/>
                          <a:ea typeface="Calibri"/>
                          <a:cs typeface="Times New Roman"/>
                        </a:rPr>
                        <a:t>b.</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zużycie materiałów i energii</a:t>
                      </a: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9 497 915,52</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7 837 308,78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-1 660 606,74</a:t>
                      </a:r>
                    </a:p>
                  </a:txBody>
                  <a:tcPr marL="9525" marR="9525" marT="9525" marB="0" anchor="ctr"/>
                </a:tc>
                <a:extLst>
                  <a:ext uri="{0D108BD9-81ED-4DB2-BD59-A6C34878D82A}">
                    <a16:rowId xmlns:a16="http://schemas.microsoft.com/office/drawing/2014/main" val="10007"/>
                  </a:ext>
                </a:extLst>
              </a:tr>
              <a:tr h="182872">
                <a:tc>
                  <a:txBody>
                    <a:bodyPr/>
                    <a:lstStyle/>
                    <a:p>
                      <a:pPr algn="ctr">
                        <a:lnSpc>
                          <a:spcPct val="115000"/>
                        </a:lnSpc>
                        <a:spcAft>
                          <a:spcPts val="1000"/>
                        </a:spcAft>
                      </a:pPr>
                      <a:r>
                        <a:rPr lang="pl-PL" sz="1100" dirty="0">
                          <a:latin typeface="Calibri"/>
                          <a:ea typeface="Calibri"/>
                          <a:cs typeface="Times New Roman"/>
                        </a:rPr>
                        <a:t>c.</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usługi obce</a:t>
                      </a: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1 456 025,41</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530 333,91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-925 691,50</a:t>
                      </a:r>
                    </a:p>
                  </a:txBody>
                  <a:tcPr marL="9525" marR="9525" marT="9525" marB="0" anchor="ctr"/>
                </a:tc>
                <a:extLst>
                  <a:ext uri="{0D108BD9-81ED-4DB2-BD59-A6C34878D82A}">
                    <a16:rowId xmlns:a16="http://schemas.microsoft.com/office/drawing/2014/main" val="10008"/>
                  </a:ext>
                </a:extLst>
              </a:tr>
              <a:tr h="182872">
                <a:tc>
                  <a:txBody>
                    <a:bodyPr/>
                    <a:lstStyle/>
                    <a:p>
                      <a:pPr algn="ctr">
                        <a:lnSpc>
                          <a:spcPct val="115000"/>
                        </a:lnSpc>
                        <a:spcAft>
                          <a:spcPts val="1000"/>
                        </a:spcAft>
                      </a:pPr>
                      <a:r>
                        <a:rPr lang="pl-PL" sz="1100" dirty="0">
                          <a:latin typeface="Calibri"/>
                          <a:ea typeface="Calibri"/>
                          <a:cs typeface="Times New Roman"/>
                        </a:rPr>
                        <a:t>d.</a:t>
                      </a:r>
                    </a:p>
                  </a:txBody>
                  <a:tcPr marL="68580" marR="68580" marT="0" marB="0" anchor="ctr"/>
                </a:tc>
                <a:tc>
                  <a:txBody>
                    <a:bodyPr/>
                    <a:lstStyle/>
                    <a:p>
                      <a:pPr algn="l">
                        <a:lnSpc>
                          <a:spcPct val="115000"/>
                        </a:lnSpc>
                        <a:spcAft>
                          <a:spcPts val="1000"/>
                        </a:spcAft>
                      </a:pPr>
                      <a:r>
                        <a:rPr lang="pl-PL" sz="1100" dirty="0">
                          <a:latin typeface="Calibri"/>
                          <a:ea typeface="Calibri"/>
                          <a:cs typeface="Times New Roman"/>
                        </a:rPr>
                        <a:t>wynagrodzenia</a:t>
                      </a: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4 608 977,24</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5 504 209,20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895 231,96</a:t>
                      </a:r>
                    </a:p>
                  </a:txBody>
                  <a:tcPr marL="9525" marR="9525" marT="9525" marB="0" anchor="ctr"/>
                </a:tc>
                <a:extLst>
                  <a:ext uri="{0D108BD9-81ED-4DB2-BD59-A6C34878D82A}">
                    <a16:rowId xmlns:a16="http://schemas.microsoft.com/office/drawing/2014/main" val="10009"/>
                  </a:ext>
                </a:extLst>
              </a:tr>
              <a:tr h="182872">
                <a:tc>
                  <a:txBody>
                    <a:bodyPr/>
                    <a:lstStyle/>
                    <a:p>
                      <a:pPr algn="ctr">
                        <a:lnSpc>
                          <a:spcPct val="115000"/>
                        </a:lnSpc>
                        <a:spcAft>
                          <a:spcPts val="1000"/>
                        </a:spcAft>
                      </a:pPr>
                      <a:r>
                        <a:rPr lang="pl-PL" sz="1100" b="1" dirty="0">
                          <a:latin typeface="Calibri"/>
                          <a:ea typeface="Calibri"/>
                          <a:cs typeface="Times New Roman"/>
                        </a:rPr>
                        <a:t>3.</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(strata) ze sprzedaży </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381 919,69</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1 893 728,80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1 511 809,11</a:t>
                      </a:r>
                    </a:p>
                  </a:txBody>
                  <a:tcPr marL="9525" marR="9525" marT="9525" marB="0" anchor="ctr"/>
                </a:tc>
                <a:extLst>
                  <a:ext uri="{0D108BD9-81ED-4DB2-BD59-A6C34878D82A}">
                    <a16:rowId xmlns:a16="http://schemas.microsoft.com/office/drawing/2014/main" val="10010"/>
                  </a:ext>
                </a:extLst>
              </a:tr>
              <a:tr h="182872">
                <a:tc>
                  <a:txBody>
                    <a:bodyPr/>
                    <a:lstStyle/>
                    <a:p>
                      <a:pPr algn="ctr">
                        <a:lnSpc>
                          <a:spcPct val="115000"/>
                        </a:lnSpc>
                        <a:spcAft>
                          <a:spcPts val="1000"/>
                        </a:spcAft>
                      </a:pPr>
                      <a:r>
                        <a:rPr lang="pl-PL" sz="1100" b="1" dirty="0">
                          <a:latin typeface="Calibri"/>
                          <a:ea typeface="Calibri"/>
                          <a:cs typeface="Times New Roman"/>
                        </a:rPr>
                        <a:t>4.</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Pozostałe przychody operacyjne</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206 718,85</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517 379,97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310 661,12</a:t>
                      </a:r>
                    </a:p>
                  </a:txBody>
                  <a:tcPr marL="9525" marR="9525" marT="9525" marB="0" anchor="ctr"/>
                </a:tc>
                <a:extLst>
                  <a:ext uri="{0D108BD9-81ED-4DB2-BD59-A6C34878D82A}">
                    <a16:rowId xmlns:a16="http://schemas.microsoft.com/office/drawing/2014/main" val="10011"/>
                  </a:ext>
                </a:extLst>
              </a:tr>
              <a:tr h="182872">
                <a:tc>
                  <a:txBody>
                    <a:bodyPr/>
                    <a:lstStyle/>
                    <a:p>
                      <a:pPr algn="ctr">
                        <a:lnSpc>
                          <a:spcPct val="115000"/>
                        </a:lnSpc>
                        <a:spcAft>
                          <a:spcPts val="1000"/>
                        </a:spcAft>
                      </a:pPr>
                      <a:r>
                        <a:rPr lang="pl-PL" sz="1100" b="1" dirty="0">
                          <a:latin typeface="Calibri"/>
                          <a:ea typeface="Calibri"/>
                          <a:cs typeface="Times New Roman"/>
                        </a:rPr>
                        <a:t>5.</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Pozostałe koszty operacyjne</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172 639,93</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1 010 925,32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838 285,39</a:t>
                      </a:r>
                    </a:p>
                  </a:txBody>
                  <a:tcPr marL="9525" marR="9525" marT="9525" marB="0" anchor="ctr"/>
                </a:tc>
                <a:extLst>
                  <a:ext uri="{0D108BD9-81ED-4DB2-BD59-A6C34878D82A}">
                    <a16:rowId xmlns:a16="http://schemas.microsoft.com/office/drawing/2014/main" val="10012"/>
                  </a:ext>
                </a:extLst>
              </a:tr>
              <a:tr h="278747">
                <a:tc>
                  <a:txBody>
                    <a:bodyPr/>
                    <a:lstStyle/>
                    <a:p>
                      <a:pPr algn="ctr">
                        <a:lnSpc>
                          <a:spcPct val="115000"/>
                        </a:lnSpc>
                        <a:spcAft>
                          <a:spcPts val="1000"/>
                        </a:spcAft>
                      </a:pPr>
                      <a:r>
                        <a:rPr lang="pl-PL" sz="1100" b="1" dirty="0">
                          <a:latin typeface="Calibri"/>
                          <a:ea typeface="Calibri"/>
                          <a:cs typeface="Times New Roman"/>
                        </a:rPr>
                        <a:t>6.</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(strata) z działalności operacyjnej</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415 998,61</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1 400 183,45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984 184,84</a:t>
                      </a:r>
                    </a:p>
                  </a:txBody>
                  <a:tcPr marL="9525" marR="9525" marT="9525" marB="0" anchor="ctr"/>
                </a:tc>
                <a:extLst>
                  <a:ext uri="{0D108BD9-81ED-4DB2-BD59-A6C34878D82A}">
                    <a16:rowId xmlns:a16="http://schemas.microsoft.com/office/drawing/2014/main" val="10013"/>
                  </a:ext>
                </a:extLst>
              </a:tr>
              <a:tr h="182872">
                <a:tc>
                  <a:txBody>
                    <a:bodyPr/>
                    <a:lstStyle/>
                    <a:p>
                      <a:pPr algn="ctr">
                        <a:lnSpc>
                          <a:spcPct val="115000"/>
                        </a:lnSpc>
                        <a:spcAft>
                          <a:spcPts val="1000"/>
                        </a:spcAft>
                      </a:pPr>
                      <a:r>
                        <a:rPr lang="pl-PL" sz="1100" b="1" dirty="0">
                          <a:latin typeface="Calibri"/>
                          <a:ea typeface="Calibri"/>
                          <a:cs typeface="Times New Roman"/>
                        </a:rPr>
                        <a:t>7.</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Przychody finansowe</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6 471,06</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8 160,40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1 689,34</a:t>
                      </a:r>
                    </a:p>
                  </a:txBody>
                  <a:tcPr marL="9525" marR="9525" marT="9525" marB="0" anchor="ctr"/>
                </a:tc>
                <a:extLst>
                  <a:ext uri="{0D108BD9-81ED-4DB2-BD59-A6C34878D82A}">
                    <a16:rowId xmlns:a16="http://schemas.microsoft.com/office/drawing/2014/main" val="10014"/>
                  </a:ext>
                </a:extLst>
              </a:tr>
              <a:tr h="182872">
                <a:tc>
                  <a:txBody>
                    <a:bodyPr/>
                    <a:lstStyle/>
                    <a:p>
                      <a:pPr algn="ctr">
                        <a:lnSpc>
                          <a:spcPct val="115000"/>
                        </a:lnSpc>
                        <a:spcAft>
                          <a:spcPts val="1000"/>
                        </a:spcAft>
                      </a:pPr>
                      <a:r>
                        <a:rPr lang="pl-PL" sz="1100" b="1" dirty="0">
                          <a:latin typeface="Calibri"/>
                          <a:ea typeface="Calibri"/>
                          <a:cs typeface="Times New Roman"/>
                        </a:rPr>
                        <a:t>8.</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Koszty finansowe</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378 369,42</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321 147,23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-57 222,19</a:t>
                      </a:r>
                    </a:p>
                  </a:txBody>
                  <a:tcPr marL="9525" marR="9525" marT="9525" marB="0" anchor="ctr"/>
                </a:tc>
                <a:extLst>
                  <a:ext uri="{0D108BD9-81ED-4DB2-BD59-A6C34878D82A}">
                    <a16:rowId xmlns:a16="http://schemas.microsoft.com/office/drawing/2014/main" val="10015"/>
                  </a:ext>
                </a:extLst>
              </a:tr>
              <a:tr h="182872">
                <a:tc>
                  <a:txBody>
                    <a:bodyPr/>
                    <a:lstStyle/>
                    <a:p>
                      <a:pPr algn="ctr">
                        <a:lnSpc>
                          <a:spcPct val="115000"/>
                        </a:lnSpc>
                        <a:spcAft>
                          <a:spcPts val="1000"/>
                        </a:spcAft>
                      </a:pPr>
                      <a:r>
                        <a:rPr lang="pl-PL" sz="1100" b="1" dirty="0">
                          <a:latin typeface="Calibri"/>
                          <a:ea typeface="Calibri"/>
                          <a:cs typeface="Times New Roman"/>
                        </a:rPr>
                        <a:t>9.</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(strata) brutto</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44 100,25</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1 087 196,62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1 043 096,37</a:t>
                      </a:r>
                    </a:p>
                  </a:txBody>
                  <a:tcPr marL="9525" marR="9525" marT="9525" marB="0" anchor="ctr"/>
                </a:tc>
                <a:extLst>
                  <a:ext uri="{0D108BD9-81ED-4DB2-BD59-A6C34878D82A}">
                    <a16:rowId xmlns:a16="http://schemas.microsoft.com/office/drawing/2014/main" val="10016"/>
                  </a:ext>
                </a:extLst>
              </a:tr>
              <a:tr h="55346">
                <a:tc>
                  <a:txBody>
                    <a:bodyPr/>
                    <a:lstStyle/>
                    <a:p>
                      <a:pPr algn="ctr">
                        <a:lnSpc>
                          <a:spcPct val="115000"/>
                        </a:lnSpc>
                        <a:spcAft>
                          <a:spcPts val="1000"/>
                        </a:spcAft>
                      </a:pPr>
                      <a:r>
                        <a:rPr lang="pl-PL" sz="1100" b="1" dirty="0">
                          <a:latin typeface="Calibri"/>
                          <a:ea typeface="Calibri"/>
                          <a:cs typeface="Times New Roman"/>
                        </a:rPr>
                        <a:t>10.</a:t>
                      </a:r>
                      <a:endParaRPr lang="pl-PL" sz="1100" dirty="0">
                        <a:latin typeface="Calibri"/>
                        <a:ea typeface="Calibri"/>
                        <a:cs typeface="Times New Roman"/>
                      </a:endParaRPr>
                    </a:p>
                  </a:txBody>
                  <a:tcPr marL="68580" marR="68580" marT="0" marB="0" anchor="ctr"/>
                </a:tc>
                <a:tc>
                  <a:txBody>
                    <a:bodyPr/>
                    <a:lstStyle/>
                    <a:p>
                      <a:pPr algn="l">
                        <a:lnSpc>
                          <a:spcPct val="115000"/>
                        </a:lnSpc>
                        <a:spcAft>
                          <a:spcPts val="1000"/>
                        </a:spcAft>
                      </a:pPr>
                      <a:r>
                        <a:rPr lang="pl-PL" sz="1100" b="1" dirty="0">
                          <a:latin typeface="Calibri"/>
                          <a:ea typeface="Calibri"/>
                          <a:cs typeface="Times New Roman"/>
                        </a:rPr>
                        <a:t>Zysk (strata) netto</a:t>
                      </a:r>
                      <a:endParaRPr lang="pl-PL" sz="1100" dirty="0">
                        <a:latin typeface="Calibri"/>
                        <a:ea typeface="Calibri"/>
                        <a:cs typeface="Times New Roman"/>
                      </a:endParaRPr>
                    </a:p>
                  </a:txBody>
                  <a:tcPr marL="68580" marR="68580" marT="0" marB="0" anchor="ctr"/>
                </a:tc>
                <a:tc>
                  <a:txBody>
                    <a:bodyPr/>
                    <a:lstStyle/>
                    <a:p>
                      <a:pPr algn="r">
                        <a:lnSpc>
                          <a:spcPct val="115000"/>
                        </a:lnSpc>
                        <a:spcAft>
                          <a:spcPts val="1000"/>
                        </a:spcAft>
                      </a:pPr>
                      <a:r>
                        <a:rPr lang="pl-PL" sz="1100" dirty="0">
                          <a:latin typeface="+mn-lt"/>
                          <a:ea typeface="Calibri"/>
                          <a:cs typeface="Times New Roman"/>
                        </a:rPr>
                        <a:t>14 179,25</a:t>
                      </a:r>
                      <a:endParaRPr lang="pl-PL" sz="1100" dirty="0">
                        <a:latin typeface="Calibri"/>
                        <a:ea typeface="Calibri"/>
                        <a:cs typeface="Times New Roman"/>
                      </a:endParaRPr>
                    </a:p>
                  </a:txBody>
                  <a:tcPr marL="68580" marR="68580" marT="0" marB="0" anchor="ctr"/>
                </a:tc>
                <a:tc>
                  <a:txBody>
                    <a:bodyPr/>
                    <a:lstStyle/>
                    <a:p>
                      <a:pPr algn="r" rtl="0" fontAlgn="ctr">
                        <a:buNone/>
                      </a:pPr>
                      <a:r>
                        <a:rPr lang="pl-PL" sz="1100" b="0" i="0" u="none" strike="noStrike" dirty="0">
                          <a:solidFill>
                            <a:srgbClr val="000000"/>
                          </a:solidFill>
                          <a:effectLst/>
                          <a:latin typeface="Calibri" panose="020F0502020204030204" pitchFamily="34" charset="0"/>
                        </a:rPr>
                        <a:t> 881 070,62 </a:t>
                      </a:r>
                    </a:p>
                  </a:txBody>
                  <a:tcPr marL="9525" marR="9525" marT="9525" marB="0" anchor="ctr"/>
                </a:tc>
                <a:tc>
                  <a:txBody>
                    <a:bodyPr/>
                    <a:lstStyle/>
                    <a:p>
                      <a:pPr algn="r" fontAlgn="b"/>
                      <a:r>
                        <a:rPr lang="pl-PL" sz="1100" b="0" i="0" u="none" strike="noStrike" dirty="0">
                          <a:solidFill>
                            <a:srgbClr val="000000"/>
                          </a:solidFill>
                          <a:effectLst/>
                          <a:latin typeface="Calibri" panose="020F0502020204030204" pitchFamily="34" charset="0"/>
                        </a:rPr>
                        <a:t>866 891,37</a:t>
                      </a:r>
                    </a:p>
                  </a:txBody>
                  <a:tcPr marL="9525" marR="9525" marT="9525" marB="0" anchor="ctr"/>
                </a:tc>
                <a:extLst>
                  <a:ext uri="{0D108BD9-81ED-4DB2-BD59-A6C34878D82A}">
                    <a16:rowId xmlns:a16="http://schemas.microsoft.com/office/drawing/2014/main" val="10017"/>
                  </a:ext>
                </a:extLst>
              </a:tr>
            </a:tbl>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357172"/>
            <a:ext cx="7772400" cy="428628"/>
          </a:xfrm>
        </p:spPr>
        <p:txBody>
          <a:bodyPr>
            <a:noAutofit/>
          </a:bodyPr>
          <a:lstStyle/>
          <a:p>
            <a:r>
              <a:rPr lang="pl-PL" sz="1800" dirty="0"/>
              <a:t>8. Wyjaśnienia do wybranych pozycji Rachunku zysków i strat </a:t>
            </a:r>
            <a:br>
              <a:rPr lang="pl-PL" sz="1800" dirty="0"/>
            </a:br>
            <a:r>
              <a:rPr lang="pl-PL" sz="1800" dirty="0"/>
              <a:t>za 2025 rok </a:t>
            </a:r>
            <a:br>
              <a:rPr lang="pl-PL" sz="1800" dirty="0"/>
            </a:br>
            <a:endParaRPr lang="pl-PL" sz="1800" dirty="0"/>
          </a:p>
        </p:txBody>
      </p:sp>
      <p:sp>
        <p:nvSpPr>
          <p:cNvPr id="3" name="Symbol zastępczy tekstu 2"/>
          <p:cNvSpPr>
            <a:spLocks noGrp="1"/>
          </p:cNvSpPr>
          <p:nvPr>
            <p:ph type="body" idx="1"/>
          </p:nvPr>
        </p:nvSpPr>
        <p:spPr>
          <a:xfrm>
            <a:off x="500034" y="928676"/>
            <a:ext cx="8143932" cy="3947330"/>
          </a:xfrm>
        </p:spPr>
        <p:txBody>
          <a:bodyPr anchor="t">
            <a:noAutofit/>
          </a:bodyPr>
          <a:lstStyle/>
          <a:p>
            <a:pPr indent="449580" algn="just">
              <a:lnSpc>
                <a:spcPct val="150000"/>
              </a:lnSpc>
            </a:pPr>
            <a:r>
              <a:rPr lang="pl-PL" sz="1050" dirty="0">
                <a:solidFill>
                  <a:schemeClr val="tx1"/>
                </a:solidFill>
                <a:effectLst/>
                <a:latin typeface="+mj-lt"/>
                <a:ea typeface="Times New Roman" panose="02020603050405020304" pitchFamily="18" charset="0"/>
              </a:rPr>
              <a:t> </a:t>
            </a:r>
            <a:r>
              <a:rPr lang="pl-PL" sz="1200" dirty="0">
                <a:solidFill>
                  <a:schemeClr val="tx1"/>
                </a:solidFill>
                <a:effectLst/>
                <a:latin typeface="Times New Roman" panose="02020603050405020304" pitchFamily="18" charset="0"/>
                <a:ea typeface="Times New Roman" panose="02020603050405020304" pitchFamily="18" charset="0"/>
              </a:rPr>
              <a:t>Rok obrachunkowy 2025 zamknął się w Spółce zyskiem netto w wysokości 881 070,62 zł natomiast za 2024r. wyniósł   14 179,25 zł. Wynik netto za 2025r. był wyższy w porównaniu z rokiem 2024 o 866 891,37 zł. Spółka w 2025r. wypracowała dodatni wynik finansowy na sprzedaży, który wynosi 1 893 728,8 zł, przy osiągniętym za 2024r. w wysokości 381 919,69 zł. </a:t>
            </a:r>
          </a:p>
          <a:p>
            <a:pPr indent="449580" algn="just">
              <a:lnSpc>
                <a:spcPct val="150000"/>
              </a:lnSpc>
            </a:pPr>
            <a:r>
              <a:rPr lang="pl-PL" sz="1200" dirty="0">
                <a:solidFill>
                  <a:schemeClr val="tx1"/>
                </a:solidFill>
                <a:effectLst/>
                <a:latin typeface="Times New Roman" panose="02020603050405020304" pitchFamily="18" charset="0"/>
                <a:ea typeface="Times New Roman" panose="02020603050405020304" pitchFamily="18" charset="0"/>
              </a:rPr>
              <a:t>Koszty kalkulacyjne działalności operacyjnej dotyczące 2025r. zamknęły się kwotą 18 408 497,84 zł, a w 2024r. </a:t>
            </a:r>
            <a:r>
              <a:rPr lang="pl-PL" sz="1200">
                <a:solidFill>
                  <a:schemeClr val="tx1"/>
                </a:solidFill>
                <a:effectLst/>
                <a:latin typeface="Times New Roman" panose="02020603050405020304" pitchFamily="18" charset="0"/>
                <a:ea typeface="Times New Roman" panose="02020603050405020304" pitchFamily="18" charset="0"/>
              </a:rPr>
              <a:t>wyniosły </a:t>
            </a:r>
            <a:r>
              <a:rPr lang="pl-PL" sz="1200" dirty="0">
                <a:solidFill>
                  <a:schemeClr val="tx1"/>
                </a:solidFill>
                <a:effectLst/>
                <a:latin typeface="Times New Roman" panose="02020603050405020304" pitchFamily="18" charset="0"/>
                <a:ea typeface="Times New Roman" panose="02020603050405020304" pitchFamily="18" charset="0"/>
              </a:rPr>
              <a:t>18 094 039,42 zł. W roku 2025r. odnotowano zwiększenie kosztów w porównaniu z 2024 r. o 314 458,42 zł, co jest wypadkową wzrostu zakresu produkcji podstawowej i pomocniczej, kosztów remontów, wynagrodzeń związanych głównie ze wzrostem płacy minimalnej od 01 stycznia 2025r. i innych niezależnych od Spółki czynników produkcji, przy jednoczesnym zmniejszeniu kosztów paliwa technologicznego tj. ceny jednostkowej paliwa gazowego i miału węglowego. Za 2025r. średnia cena zużycia miału węglowego wyniosła 435,57 zł/ Mg, a w 2024r. była na poziomie 490,94 zł/Mg. </a:t>
            </a:r>
          </a:p>
          <a:p>
            <a:pPr indent="457200" algn="just">
              <a:lnSpc>
                <a:spcPct val="150000"/>
              </a:lnSpc>
            </a:pPr>
            <a:r>
              <a:rPr lang="pl-PL" sz="1200" dirty="0">
                <a:solidFill>
                  <a:schemeClr val="tx1"/>
                </a:solidFill>
                <a:effectLst/>
                <a:latin typeface="Times New Roman" panose="02020603050405020304" pitchFamily="18" charset="0"/>
                <a:ea typeface="Times New Roman" panose="02020603050405020304" pitchFamily="18" charset="0"/>
              </a:rPr>
              <a:t>W 2025r. jednostka wygenerowała łączne przychody ze sprzedaży produktów i towarów w kwocie 20 302 226,64 zł, przy osiągniętych za 2024r. 18 475 959,11zł. W porównaniu z 2024r. przychody ogółem z tytułu sprzedaży produktów w 2025r. wzrosły o 1 826 267,53 zł. Natomiast uzyskana wartość przychodów ze sprzedaży ciepła w 2025r. wyniosła 19 296 187,64 zł, i w porównaniu z rokiem poprzednim była wyższa aż o 1 545 212,30 zł, w szczególności spowodowana większą ilością sprzedanego ciepła. </a:t>
            </a:r>
          </a:p>
          <a:p>
            <a:pPr algn="just">
              <a:lnSpc>
                <a:spcPct val="150000"/>
              </a:lnSpc>
            </a:pPr>
            <a:endParaRPr lang="pl-PL" sz="1100" dirty="0">
              <a:solidFill>
                <a:schemeClr val="tx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571472" y="195486"/>
            <a:ext cx="8143932" cy="4506864"/>
          </a:xfrm>
        </p:spPr>
        <p:txBody>
          <a:bodyPr anchor="t">
            <a:normAutofit/>
          </a:bodyPr>
          <a:lstStyle/>
          <a:p>
            <a:pPr indent="538163" algn="just" defTabSz="540000">
              <a:lnSpc>
                <a:spcPct val="150000"/>
              </a:lnSpc>
            </a:pPr>
            <a:r>
              <a:rPr lang="pl-PL" sz="1200" dirty="0">
                <a:solidFill>
                  <a:schemeClr val="tx1"/>
                </a:solidFill>
                <a:effectLst/>
                <a:latin typeface="+mj-lt"/>
                <a:ea typeface="Times New Roman" panose="02020603050405020304" pitchFamily="18" charset="0"/>
              </a:rPr>
              <a:t>Od 01 lipca 2025r. w rozliczeniach z odbiorcami obowiązywała nowa taryfa dla ciepła, która została zatwierdzona przez Prezesa URE decyzją Nr OGD.ZR1.4210.27.2024.368.XXII.AC z dnia 26 maja 2025r.Ww. taryfa dla ciepła opublikowana została w Biuletynie Branżowym Urzędu Regulacji Energetyki nr 174 (3361) z dnia 26 maja 2025r. Pomimo spadku jednostkowej ceny opału średnioroczny wzrost cen i stawek opłat za ciepło wyniósł 0,23% i wynikał w szczególności ze zwiększenia zakresu remontów urządzeń ciepłowniczych, podwyżki płacy minimalnej od 1 stycznia 2025 r., inflacyjnego wzrostu kosztów materiałów i usług oraz wzrostu amortyzacji w wyniku zrealizowania szeroko zakrojonych inwestycji dotyczących działalności koncesjonowanej.</a:t>
            </a:r>
          </a:p>
          <a:p>
            <a:pPr indent="538163" algn="just" defTabSz="540000">
              <a:lnSpc>
                <a:spcPct val="150000"/>
              </a:lnSpc>
            </a:pPr>
            <a:r>
              <a:rPr lang="pl-PL" sz="1200" dirty="0">
                <a:solidFill>
                  <a:schemeClr val="tx1"/>
                </a:solidFill>
                <a:effectLst/>
                <a:latin typeface="+mj-lt"/>
                <a:ea typeface="Times New Roman" panose="02020603050405020304" pitchFamily="18" charset="0"/>
              </a:rPr>
              <a:t>Podjęte przez rząd Polski działania złagodziły w ostatnich latach skutki wzrostu cen ciepła dla odbiorców. Ustawą z dnia 15 września 2022r. o szczególnych rozwiązaniach w zakresie niektórych źródeł ciepła w związku z sytuacją na rynku paliw (</a:t>
            </a:r>
            <a:r>
              <a:rPr lang="pl-PL" sz="1200" dirty="0" err="1">
                <a:solidFill>
                  <a:schemeClr val="tx1"/>
                </a:solidFill>
                <a:effectLst/>
                <a:latin typeface="+mj-lt"/>
                <a:ea typeface="Times New Roman" panose="02020603050405020304" pitchFamily="18" charset="0"/>
              </a:rPr>
              <a:t>t.j</a:t>
            </a:r>
            <a:r>
              <a:rPr lang="pl-PL" sz="1200" dirty="0">
                <a:solidFill>
                  <a:schemeClr val="tx1"/>
                </a:solidFill>
                <a:effectLst/>
                <a:latin typeface="+mj-lt"/>
                <a:ea typeface="Times New Roman" panose="02020603050405020304" pitchFamily="18" charset="0"/>
              </a:rPr>
              <a:t>. Dz.U. z 2023r. poz. 1772, ze zm.), w okresie od 01 października 2022 roku, wprowadzony został system dopłat dla sprzedawców ciepła dostarczanego do odbiorców uprawnionych, o których mowa w art. 4 ust.1 ww. ustawy, do których zaliczone są: gospodarstwa domowe, szpitale, żłobki, przedszkola, szkoły, domy pomocy społecznej i inne instytucje użyteczności publicznej, a także spółdzielnie mieszkaniowe, wspólnoty mieszkaniowe, które zapewniają dostawy ciepła do lokali mieszkalnych i lokali instytucji użyteczności publicznej. </a:t>
            </a:r>
          </a:p>
          <a:p>
            <a:pPr indent="538163" algn="just" defTabSz="540000">
              <a:lnSpc>
                <a:spcPct val="150000"/>
              </a:lnSpc>
            </a:pPr>
            <a:endParaRPr lang="pl-PL" sz="1100" dirty="0">
              <a:solidFill>
                <a:schemeClr val="tx1"/>
              </a:solidFill>
              <a:effectLst/>
              <a:latin typeface="+mj-lt"/>
              <a:ea typeface="Times New Roman" panose="02020603050405020304" pitchFamily="18"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500034" y="195486"/>
            <a:ext cx="8143932" cy="4824536"/>
          </a:xfrm>
        </p:spPr>
        <p:txBody>
          <a:bodyPr anchor="t">
            <a:noAutofit/>
          </a:bodyPr>
          <a:lstStyle/>
          <a:p>
            <a:pPr indent="457200" algn="just" defTabSz="540000">
              <a:lnSpc>
                <a:spcPct val="150000"/>
              </a:lnSpc>
            </a:pPr>
            <a:r>
              <a:rPr lang="pl-PL" sz="1150" dirty="0">
                <a:solidFill>
                  <a:schemeClr val="tx1"/>
                </a:solidFill>
                <a:effectLst/>
                <a:latin typeface="+mj-lt"/>
                <a:ea typeface="Times New Roman" panose="02020603050405020304" pitchFamily="18" charset="0"/>
              </a:rPr>
              <a:t>Zastosowane przez KEC „KOMEC” w 2025r. średnie ceny wytwarzania ciepła z rekompensatą wpłynęły z jednej strony na obniżenie cen ciepła dla ww. odbiorców, a z drugiej strony powstały należne wyrównania do cen ciepła dla Spółki. Wyrównania należne Spółce zaliczane są do przychodów ze sprzedaży ciepła i wypłacane na wniosek przedsiębiorstwa energetycznego przez Zarządcę Rozliczeń S.A. w Warszawie. </a:t>
            </a:r>
          </a:p>
          <a:p>
            <a:pPr algn="just" defTabSz="540000">
              <a:lnSpc>
                <a:spcPct val="150000"/>
              </a:lnSpc>
            </a:pPr>
            <a:r>
              <a:rPr lang="pl-PL" sz="1150" dirty="0">
                <a:solidFill>
                  <a:schemeClr val="tx1"/>
                </a:solidFill>
                <a:effectLst/>
                <a:latin typeface="+mj-lt"/>
                <a:ea typeface="Times New Roman" panose="02020603050405020304" pitchFamily="18" charset="0"/>
              </a:rPr>
              <a:t> Spółce w 2025r. przysługiwało wyrównanie do stosowanych cen z rekompensatą od 01 stycznia 2025r. do 30 czerwca 2025r., które dotyczyło dostawy ciepła jedynie ze źródła przy ul. Limanowskiego 22 - grupa taryfowa C.1, gdzie paliwem technologicznym jest gaz ziemny. Wysokość wyrównania do cen ciepła w 2025r. wyniosła 58 140,26 zł netto. Dla porównania wartość dopłat do cen ciepła za 2024r. wyniosła 100 497,20 zł, za 2023r. 4 128 712,74 zł, a za 2022r. 1 135 199,27 zł. Natomiast kwota wynikająca z rozliczenia rekompensaty i wyrównania za okres od 22.10.2022r. do 28.02.2024r., dokonanego w 2024r. była na poziomie 134 604,04 zł netto.</a:t>
            </a:r>
          </a:p>
          <a:p>
            <a:pPr indent="457200" algn="just" defTabSz="540000">
              <a:lnSpc>
                <a:spcPct val="150000"/>
              </a:lnSpc>
            </a:pPr>
            <a:r>
              <a:rPr lang="pl-PL" sz="1150" dirty="0">
                <a:solidFill>
                  <a:schemeClr val="tx1"/>
                </a:solidFill>
                <a:effectLst/>
                <a:latin typeface="+mj-lt"/>
                <a:ea typeface="Times New Roman" panose="02020603050405020304" pitchFamily="18" charset="0"/>
              </a:rPr>
              <a:t>Poziom cen i opłat za ciepło i jednocześnie rentowność Spółki są uzależnione głównie od kształtowania się cen surowców do produkcji ciepła, kosztów energii elektrycznej, remontów, wynagrodzeń oraz wolumenu produkcji ciepła. Należy podkreślić, że Spółka posiada instalację (źródło przy ul. Rynkowej) emitującą gazy cieplarniane, która do dnia 15 listopada 2019r. była objęta Krajowym Planem Rozdziału Uprawnień do emisji CO2. W wyniku przeprowadzonej modernizacji 4 szt. kotłów w tym źródle, ww. instalacja przestała spełniać warunki ustawowe, które spowodowały wyjście z systemu EU ETS. Wobec powyższego od tej daty KEC „KOMEC” nie ma obowiązku rozliczania uprawnień do emisji dwutlenku węgla w ww. systemie, co wpłynęło odpowiednio na niższy poziom cen i stawek opłat za ciepło. Przy założeniu, że nadal ww. instalacja funkcjonowałaby w dotychczasowych warunkach można szacować, że koszt zakupu emisji dwutlenku węgla do rozliczenia z EU ETS wyniósłby ok. 5 mln zł/rok (przy założeniu, że przewidywany roczny zakup uprawnień do emisji CO2 to 15 tys. ton, w cenie 330 zł/tonę).</a:t>
            </a:r>
          </a:p>
          <a:p>
            <a:pPr algn="just" defTabSz="540000">
              <a:lnSpc>
                <a:spcPct val="150000"/>
              </a:lnSpc>
            </a:pPr>
            <a:endParaRPr lang="pl-PL" sz="1000" dirty="0">
              <a:solidFill>
                <a:schemeClr val="tx1"/>
              </a:solidFill>
              <a:effectLst/>
              <a:latin typeface="+mj-lt"/>
              <a:ea typeface="Times New Roman" panose="02020603050405020304" pitchFamily="18" charset="0"/>
            </a:endParaRPr>
          </a:p>
          <a:p>
            <a:pPr algn="just" defTabSz="540000">
              <a:lnSpc>
                <a:spcPct val="150000"/>
              </a:lnSpc>
            </a:pPr>
            <a:endParaRPr lang="pl-PL" sz="1000" dirty="0">
              <a:solidFill>
                <a:schemeClr val="tx1"/>
              </a:solidFill>
              <a:effectLst/>
              <a:latin typeface="+mj-lt"/>
              <a:ea typeface="Times New Roman" panose="02020603050405020304" pitchFamily="18" charset="0"/>
            </a:endParaRPr>
          </a:p>
          <a:p>
            <a:pPr algn="just" defTabSz="540000">
              <a:lnSpc>
                <a:spcPct val="150000"/>
              </a:lnSpc>
            </a:pPr>
            <a:endParaRPr lang="pl-PL" sz="1000" dirty="0">
              <a:solidFill>
                <a:schemeClr val="tx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5800" y="142858"/>
            <a:ext cx="7772400" cy="484676"/>
          </a:xfrm>
        </p:spPr>
        <p:txBody>
          <a:bodyPr>
            <a:noAutofit/>
          </a:bodyPr>
          <a:lstStyle/>
          <a:p>
            <a:r>
              <a:rPr lang="pl-PL" sz="1800" dirty="0"/>
              <a:t>9. Działalność Spółki w roku 2025 (najważniejsze zdarzenia, zrealizowane cele i osiągnięcia).</a:t>
            </a:r>
            <a:br>
              <a:rPr lang="pl-PL" sz="1800" dirty="0"/>
            </a:br>
            <a:br>
              <a:rPr lang="pl-PL" sz="1800" u="sng" dirty="0"/>
            </a:br>
            <a:br>
              <a:rPr lang="pl-PL" sz="1800" dirty="0"/>
            </a:br>
            <a:endParaRPr lang="pl-PL" sz="1800" dirty="0"/>
          </a:p>
        </p:txBody>
      </p:sp>
      <p:graphicFrame>
        <p:nvGraphicFramePr>
          <p:cNvPr id="6" name="Tabela 5">
            <a:extLst>
              <a:ext uri="{FF2B5EF4-FFF2-40B4-BE49-F238E27FC236}">
                <a16:creationId xmlns:a16="http://schemas.microsoft.com/office/drawing/2014/main" id="{033B6E57-5362-4F85-ABAD-ECD3E1A9A901}"/>
              </a:ext>
            </a:extLst>
          </p:cNvPr>
          <p:cNvGraphicFramePr>
            <a:graphicFrameLocks noGrp="1"/>
          </p:cNvGraphicFramePr>
          <p:nvPr>
            <p:extLst>
              <p:ext uri="{D42A27DB-BD31-4B8C-83A1-F6EECF244321}">
                <p14:modId xmlns:p14="http://schemas.microsoft.com/office/powerpoint/2010/main" val="1091697549"/>
              </p:ext>
            </p:extLst>
          </p:nvPr>
        </p:nvGraphicFramePr>
        <p:xfrm>
          <a:off x="919471" y="1112211"/>
          <a:ext cx="7378081" cy="3900284"/>
        </p:xfrm>
        <a:graphic>
          <a:graphicData uri="http://schemas.openxmlformats.org/drawingml/2006/table">
            <a:tbl>
              <a:tblPr>
                <a:tableStyleId>{5C22544A-7EE6-4342-B048-85BDC9FD1C3A}</a:tableStyleId>
              </a:tblPr>
              <a:tblGrid>
                <a:gridCol w="443790">
                  <a:extLst>
                    <a:ext uri="{9D8B030D-6E8A-4147-A177-3AD203B41FA5}">
                      <a16:colId xmlns:a16="http://schemas.microsoft.com/office/drawing/2014/main" val="99713266"/>
                    </a:ext>
                  </a:extLst>
                </a:gridCol>
                <a:gridCol w="4996651">
                  <a:extLst>
                    <a:ext uri="{9D8B030D-6E8A-4147-A177-3AD203B41FA5}">
                      <a16:colId xmlns:a16="http://schemas.microsoft.com/office/drawing/2014/main" val="3481454606"/>
                    </a:ext>
                  </a:extLst>
                </a:gridCol>
                <a:gridCol w="1176848">
                  <a:extLst>
                    <a:ext uri="{9D8B030D-6E8A-4147-A177-3AD203B41FA5}">
                      <a16:colId xmlns:a16="http://schemas.microsoft.com/office/drawing/2014/main" val="525031762"/>
                    </a:ext>
                  </a:extLst>
                </a:gridCol>
                <a:gridCol w="760792">
                  <a:extLst>
                    <a:ext uri="{9D8B030D-6E8A-4147-A177-3AD203B41FA5}">
                      <a16:colId xmlns:a16="http://schemas.microsoft.com/office/drawing/2014/main" val="4223726554"/>
                    </a:ext>
                  </a:extLst>
                </a:gridCol>
              </a:tblGrid>
              <a:tr h="474811">
                <a:tc>
                  <a:txBody>
                    <a:bodyPr/>
                    <a:lstStyle/>
                    <a:p>
                      <a:pPr algn="ctr" fontAlgn="ctr"/>
                      <a:r>
                        <a:rPr lang="pl-PL" sz="1100" b="1" u="none" strike="noStrike" dirty="0">
                          <a:solidFill>
                            <a:schemeClr val="bg1"/>
                          </a:solidFill>
                          <a:effectLst/>
                        </a:rPr>
                        <a:t>Lp.</a:t>
                      </a:r>
                      <a:endParaRPr lang="pl-PL" sz="1100" b="1" i="0" u="none" strike="noStrike" dirty="0">
                        <a:solidFill>
                          <a:schemeClr val="bg1"/>
                        </a:solidFill>
                        <a:effectLst/>
                        <a:latin typeface="Times New Roman" panose="02020603050405020304" pitchFamily="18" charset="0"/>
                      </a:endParaRPr>
                    </a:p>
                  </a:txBody>
                  <a:tcPr marL="5287" marR="5287" marT="5287" marB="0" anchor="ctr">
                    <a:solidFill>
                      <a:schemeClr val="accent1"/>
                    </a:solidFill>
                  </a:tcPr>
                </a:tc>
                <a:tc>
                  <a:txBody>
                    <a:bodyPr/>
                    <a:lstStyle/>
                    <a:p>
                      <a:pPr algn="ctr" fontAlgn="ctr"/>
                      <a:r>
                        <a:rPr lang="pl-PL" sz="1100" b="1" u="none" strike="noStrike" dirty="0">
                          <a:solidFill>
                            <a:schemeClr val="bg1"/>
                          </a:solidFill>
                          <a:effectLst/>
                        </a:rPr>
                        <a:t>Nazwa zadania</a:t>
                      </a:r>
                      <a:endParaRPr lang="pl-PL" sz="1100" b="1" i="0" u="none" strike="noStrike" dirty="0">
                        <a:solidFill>
                          <a:schemeClr val="bg1"/>
                        </a:solidFill>
                        <a:effectLst/>
                        <a:latin typeface="Times New Roman" panose="02020603050405020304" pitchFamily="18" charset="0"/>
                      </a:endParaRPr>
                    </a:p>
                  </a:txBody>
                  <a:tcPr marL="5287" marR="5287" marT="5287" marB="0" anchor="ctr">
                    <a:solidFill>
                      <a:schemeClr val="accent1"/>
                    </a:solidFill>
                  </a:tcPr>
                </a:tc>
                <a:tc>
                  <a:txBody>
                    <a:bodyPr/>
                    <a:lstStyle/>
                    <a:p>
                      <a:pPr algn="ctr" fontAlgn="ctr"/>
                      <a:r>
                        <a:rPr lang="pl-PL" sz="1100" b="1" u="none" strike="noStrike" dirty="0">
                          <a:solidFill>
                            <a:schemeClr val="bg1"/>
                          </a:solidFill>
                          <a:effectLst/>
                        </a:rPr>
                        <a:t>Wykonanie</a:t>
                      </a:r>
                    </a:p>
                    <a:p>
                      <a:pPr algn="ctr" fontAlgn="ctr"/>
                      <a:r>
                        <a:rPr lang="pl-PL" sz="1100" b="1" u="none" strike="noStrike" dirty="0">
                          <a:solidFill>
                            <a:schemeClr val="bg1"/>
                          </a:solidFill>
                          <a:effectLst/>
                        </a:rPr>
                        <a:t>w 2025 r.</a:t>
                      </a:r>
                    </a:p>
                    <a:p>
                      <a:pPr algn="ctr" fontAlgn="ctr"/>
                      <a:r>
                        <a:rPr lang="pl-PL" sz="1100" b="1" u="none" strike="noStrike" dirty="0">
                          <a:solidFill>
                            <a:schemeClr val="bg1"/>
                          </a:solidFill>
                          <a:effectLst/>
                        </a:rPr>
                        <a:t>[zł]</a:t>
                      </a:r>
                      <a:endParaRPr lang="pl-PL" sz="1100" b="1" i="0" u="none" strike="noStrike" dirty="0">
                        <a:solidFill>
                          <a:schemeClr val="bg1"/>
                        </a:solidFill>
                        <a:effectLst/>
                        <a:latin typeface="Times New Roman" panose="02020603050405020304" pitchFamily="18" charset="0"/>
                      </a:endParaRPr>
                    </a:p>
                  </a:txBody>
                  <a:tcPr marL="5287" marR="5287" marT="5287" marB="0" anchor="ctr">
                    <a:solidFill>
                      <a:schemeClr val="accent1"/>
                    </a:solidFill>
                  </a:tcPr>
                </a:tc>
                <a:tc>
                  <a:txBody>
                    <a:bodyPr/>
                    <a:lstStyle/>
                    <a:p>
                      <a:pPr algn="ctr" fontAlgn="ctr"/>
                      <a:r>
                        <a:rPr lang="pl-PL" sz="1100" b="1" u="none" strike="noStrike" dirty="0">
                          <a:solidFill>
                            <a:schemeClr val="bg1"/>
                          </a:solidFill>
                          <a:effectLst/>
                        </a:rPr>
                        <a:t>Sposób</a:t>
                      </a:r>
                    </a:p>
                    <a:p>
                      <a:pPr algn="ctr" fontAlgn="ctr"/>
                      <a:r>
                        <a:rPr lang="pl-PL" sz="1100" b="1" u="none" strike="noStrike" dirty="0">
                          <a:solidFill>
                            <a:schemeClr val="bg1"/>
                          </a:solidFill>
                          <a:effectLst/>
                        </a:rPr>
                        <a:t> wykonania</a:t>
                      </a:r>
                    </a:p>
                    <a:p>
                      <a:pPr algn="l" fontAlgn="ctr"/>
                      <a:r>
                        <a:rPr lang="pl-PL" sz="1100" b="1" u="none" strike="noStrike" dirty="0">
                          <a:solidFill>
                            <a:schemeClr val="bg1"/>
                          </a:solidFill>
                          <a:effectLst/>
                        </a:rPr>
                        <a:t> </a:t>
                      </a:r>
                      <a:endParaRPr lang="pl-PL" sz="1100" b="1" i="0" u="none" strike="noStrike" dirty="0">
                        <a:solidFill>
                          <a:schemeClr val="bg1"/>
                        </a:solidFill>
                        <a:effectLst/>
                        <a:latin typeface="Calibri" panose="020F0502020204030204" pitchFamily="34" charset="0"/>
                      </a:endParaRPr>
                    </a:p>
                  </a:txBody>
                  <a:tcPr marL="5287" marR="5287" marT="5287" marB="0" anchor="ctr">
                    <a:solidFill>
                      <a:schemeClr val="accent1"/>
                    </a:solidFill>
                  </a:tcPr>
                </a:tc>
                <a:extLst>
                  <a:ext uri="{0D108BD9-81ED-4DB2-BD59-A6C34878D82A}">
                    <a16:rowId xmlns:a16="http://schemas.microsoft.com/office/drawing/2014/main" val="2658719743"/>
                  </a:ext>
                </a:extLst>
              </a:tr>
              <a:tr h="118848">
                <a:tc>
                  <a:txBody>
                    <a:bodyPr/>
                    <a:lstStyle/>
                    <a:p>
                      <a:pPr algn="ctr" fontAlgn="ctr"/>
                      <a:r>
                        <a:rPr lang="pl-PL" sz="800" u="none" strike="noStrike" dirty="0">
                          <a:effectLst/>
                        </a:rPr>
                        <a:t>1.</a:t>
                      </a:r>
                      <a:endParaRPr lang="pl-PL" sz="8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800" u="none" strike="noStrike" dirty="0">
                          <a:effectLst/>
                        </a:rPr>
                        <a:t>2.</a:t>
                      </a:r>
                      <a:endParaRPr lang="pl-PL" sz="8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800" u="none" strike="noStrike" dirty="0">
                          <a:effectLst/>
                        </a:rPr>
                        <a:t>3.</a:t>
                      </a:r>
                      <a:endParaRPr lang="pl-PL" sz="8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ctr" fontAlgn="ctr"/>
                      <a:r>
                        <a:rPr lang="pl-PL" sz="800" u="none" strike="noStrike" dirty="0">
                          <a:effectLst/>
                        </a:rPr>
                        <a:t>4.</a:t>
                      </a:r>
                      <a:endParaRPr lang="pl-PL" sz="800" b="0"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2297092249"/>
                  </a:ext>
                </a:extLst>
              </a:tr>
              <a:tr h="441750">
                <a:tc>
                  <a:txBody>
                    <a:bodyPr/>
                    <a:lstStyle/>
                    <a:p>
                      <a:pPr algn="ctr" fontAlgn="ctr"/>
                      <a:r>
                        <a:rPr lang="pl-PL" sz="1100" u="none" strike="noStrike" dirty="0">
                          <a:effectLst/>
                        </a:rPr>
                        <a:t>1.</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nSpc>
                          <a:spcPct val="150000"/>
                        </a:lnSpc>
                        <a:buNone/>
                      </a:pPr>
                      <a:r>
                        <a:rPr lang="pl-PL" sz="1000" dirty="0">
                          <a:solidFill>
                            <a:srgbClr val="000000"/>
                          </a:solidFill>
                          <a:effectLst/>
                          <a:latin typeface="Times New Roman" panose="02020603050405020304" pitchFamily="18" charset="0"/>
                          <a:ea typeface="Times New Roman" panose="02020603050405020304" pitchFamily="18" charset="0"/>
                        </a:rPr>
                        <a:t>Modernizacja systemu odpylania kotłów w źródle ciepła przy ul. Rynkowej 3 w Kętrzynie </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2 291 250,00</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zlecony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056593875"/>
                  </a:ext>
                </a:extLst>
              </a:tr>
              <a:tr h="224914">
                <a:tc>
                  <a:txBody>
                    <a:bodyPr/>
                    <a:lstStyle/>
                    <a:p>
                      <a:pPr algn="ctr" fontAlgn="ctr"/>
                      <a:r>
                        <a:rPr lang="pl-PL" sz="1100" u="none" strike="noStrike" dirty="0">
                          <a:effectLst/>
                        </a:rPr>
                        <a:t>2.</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nSpc>
                          <a:spcPct val="150000"/>
                        </a:lnSpc>
                        <a:buNone/>
                      </a:pPr>
                      <a:r>
                        <a:rPr lang="pl-PL" sz="1000">
                          <a:solidFill>
                            <a:srgbClr val="000000"/>
                          </a:solidFill>
                          <a:effectLst/>
                          <a:latin typeface="Times New Roman" panose="02020603050405020304" pitchFamily="18" charset="0"/>
                          <a:ea typeface="Times New Roman" panose="02020603050405020304" pitchFamily="18" charset="0"/>
                        </a:rPr>
                        <a:t>Wymiana sieci kanałowej na preizolowaną na osiedlach Mazurska -Moniuszki </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310 450,00</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zlecony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788414152"/>
                  </a:ext>
                </a:extLst>
              </a:tr>
              <a:tr h="161563">
                <a:tc>
                  <a:txBody>
                    <a:bodyPr/>
                    <a:lstStyle/>
                    <a:p>
                      <a:pPr algn="ctr" fontAlgn="ctr"/>
                      <a:r>
                        <a:rPr lang="pl-PL" sz="1100" u="none" strike="noStrike" dirty="0">
                          <a:effectLst/>
                        </a:rPr>
                        <a:t>3.</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buNone/>
                      </a:pPr>
                      <a:r>
                        <a:rPr lang="pl-PL" sz="1000">
                          <a:solidFill>
                            <a:srgbClr val="000000"/>
                          </a:solidFill>
                          <a:effectLst/>
                          <a:latin typeface="Times New Roman" panose="02020603050405020304" pitchFamily="18" charset="0"/>
                          <a:ea typeface="Times New Roman" panose="02020603050405020304" pitchFamily="18" charset="0"/>
                        </a:rPr>
                        <a:t>Zakupy inwestycyjne</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47 463,23</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effectLst/>
                          <a:latin typeface="Times New Roman" panose="02020603050405020304" pitchFamily="18" charset="0"/>
                          <a:ea typeface="Times New Roman" panose="02020603050405020304" pitchFamily="18" charset="0"/>
                        </a:rPr>
                        <a:t>własny</a:t>
                      </a:r>
                    </a:p>
                  </a:txBody>
                  <a:tcPr marL="44450" marR="44450" marT="0" marB="0" anchor="ctr"/>
                </a:tc>
                <a:extLst>
                  <a:ext uri="{0D108BD9-81ED-4DB2-BD59-A6C34878D82A}">
                    <a16:rowId xmlns:a16="http://schemas.microsoft.com/office/drawing/2014/main" val="3855846554"/>
                  </a:ext>
                </a:extLst>
              </a:tr>
              <a:tr h="441750">
                <a:tc>
                  <a:txBody>
                    <a:bodyPr/>
                    <a:lstStyle/>
                    <a:p>
                      <a:pPr algn="ctr" fontAlgn="ctr"/>
                      <a:r>
                        <a:rPr lang="pl-PL" sz="1100" u="none" strike="noStrike" dirty="0">
                          <a:effectLst/>
                        </a:rPr>
                        <a:t>4.</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nSpc>
                          <a:spcPct val="150000"/>
                        </a:lnSpc>
                        <a:buNone/>
                      </a:pPr>
                      <a:r>
                        <a:rPr lang="pl-PL" sz="1000" dirty="0">
                          <a:solidFill>
                            <a:srgbClr val="000000"/>
                          </a:solidFill>
                          <a:effectLst/>
                          <a:latin typeface="Times New Roman" panose="02020603050405020304" pitchFamily="18" charset="0"/>
                          <a:ea typeface="Times New Roman" panose="02020603050405020304" pitchFamily="18" charset="0"/>
                        </a:rPr>
                        <a:t>Zakup nieruchomości gruntowej będącej w użytkowaniu wieczystym - działka nr 166 </a:t>
                      </a:r>
                      <a:r>
                        <a:rPr lang="pl-PL" sz="1000" dirty="0" err="1">
                          <a:solidFill>
                            <a:srgbClr val="000000"/>
                          </a:solidFill>
                          <a:effectLst/>
                          <a:latin typeface="Times New Roman" panose="02020603050405020304" pitchFamily="18" charset="0"/>
                          <a:ea typeface="Times New Roman" panose="02020603050405020304" pitchFamily="18" charset="0"/>
                        </a:rPr>
                        <a:t>obr</a:t>
                      </a:r>
                      <a:r>
                        <a:rPr lang="pl-PL" sz="1000" dirty="0">
                          <a:solidFill>
                            <a:srgbClr val="000000"/>
                          </a:solidFill>
                          <a:effectLst/>
                          <a:latin typeface="Times New Roman" panose="02020603050405020304" pitchFamily="18" charset="0"/>
                          <a:ea typeface="Times New Roman" panose="02020603050405020304" pitchFamily="18" charset="0"/>
                        </a:rPr>
                        <a:t>. 3 miasta Kętrzyn przy ul. Kaszubskiej.</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48 147,64</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effectLst/>
                          <a:latin typeface="Times New Roman" panose="02020603050405020304" pitchFamily="18" charset="0"/>
                          <a:ea typeface="Times New Roman" panose="02020603050405020304" pitchFamily="18" charset="0"/>
                        </a:rPr>
                        <a:t>własny</a:t>
                      </a:r>
                    </a:p>
                  </a:txBody>
                  <a:tcPr marL="44450" marR="44450" marT="0" marB="0" anchor="ctr"/>
                </a:tc>
                <a:extLst>
                  <a:ext uri="{0D108BD9-81ED-4DB2-BD59-A6C34878D82A}">
                    <a16:rowId xmlns:a16="http://schemas.microsoft.com/office/drawing/2014/main" val="3797217562"/>
                  </a:ext>
                </a:extLst>
              </a:tr>
              <a:tr h="441750">
                <a:tc>
                  <a:txBody>
                    <a:bodyPr/>
                    <a:lstStyle/>
                    <a:p>
                      <a:pPr algn="ctr" fontAlgn="ctr"/>
                      <a:r>
                        <a:rPr lang="pl-PL" sz="1100" u="none" strike="noStrike" dirty="0">
                          <a:effectLst/>
                        </a:rPr>
                        <a:t>5.</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nSpc>
                          <a:spcPct val="150000"/>
                        </a:lnSpc>
                        <a:buNone/>
                      </a:pPr>
                      <a:r>
                        <a:rPr lang="pl-PL" sz="1000" dirty="0">
                          <a:solidFill>
                            <a:srgbClr val="000000"/>
                          </a:solidFill>
                          <a:effectLst/>
                          <a:latin typeface="Times New Roman" panose="02020603050405020304" pitchFamily="18" charset="0"/>
                          <a:ea typeface="Times New Roman" panose="02020603050405020304" pitchFamily="18" charset="0"/>
                        </a:rPr>
                        <a:t>Budowa sieci ciepłowniczej łączącej kotłownie przy ul. Rynkowej 3, Mazurskiej 15 </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dirty="0">
                          <a:solidFill>
                            <a:srgbClr val="000000"/>
                          </a:solidFill>
                          <a:effectLst/>
                          <a:latin typeface="Times New Roman" panose="02020603050405020304" pitchFamily="18" charset="0"/>
                          <a:ea typeface="Times New Roman" panose="02020603050405020304" pitchFamily="18" charset="0"/>
                        </a:rPr>
                        <a:t>13 120,40</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własny / zlecony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3311755973"/>
                  </a:ext>
                </a:extLst>
              </a:tr>
              <a:tr h="224914">
                <a:tc>
                  <a:txBody>
                    <a:bodyPr/>
                    <a:lstStyle/>
                    <a:p>
                      <a:pPr algn="ctr" fontAlgn="ctr"/>
                      <a:r>
                        <a:rPr lang="pl-PL" sz="1100" b="0" i="0" u="none" strike="noStrike" dirty="0">
                          <a:solidFill>
                            <a:srgbClr val="000000"/>
                          </a:solidFill>
                          <a:effectLst/>
                          <a:latin typeface="Times New Roman" panose="02020603050405020304" pitchFamily="18" charset="0"/>
                        </a:rPr>
                        <a:t>6.</a:t>
                      </a:r>
                    </a:p>
                  </a:txBody>
                  <a:tcPr marL="5287" marR="5287" marT="5287" marB="0" anchor="ctr"/>
                </a:tc>
                <a:tc>
                  <a:txBody>
                    <a:bodyPr/>
                    <a:lstStyle/>
                    <a:p>
                      <a:pPr>
                        <a:lnSpc>
                          <a:spcPct val="150000"/>
                        </a:lnSpc>
                        <a:buNone/>
                      </a:pPr>
                      <a:r>
                        <a:rPr lang="pl-PL" sz="1000">
                          <a:solidFill>
                            <a:srgbClr val="000000"/>
                          </a:solidFill>
                          <a:effectLst/>
                          <a:latin typeface="Times New Roman" panose="02020603050405020304" pitchFamily="18" charset="0"/>
                          <a:ea typeface="Times New Roman" panose="02020603050405020304" pitchFamily="18" charset="0"/>
                        </a:rPr>
                        <a:t>Wymiana kotła w ciepłowni przy ul. Słowackiego 7A</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49 764,81</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własny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37530581"/>
                  </a:ext>
                </a:extLst>
              </a:tr>
              <a:tr h="224914">
                <a:tc>
                  <a:txBody>
                    <a:bodyPr/>
                    <a:lstStyle/>
                    <a:p>
                      <a:pPr algn="ctr" fontAlgn="ctr"/>
                      <a:r>
                        <a:rPr lang="pl-PL" sz="1100" b="0" i="0" u="none" strike="noStrike" dirty="0">
                          <a:solidFill>
                            <a:srgbClr val="000000"/>
                          </a:solidFill>
                          <a:effectLst/>
                          <a:latin typeface="Times New Roman" panose="02020603050405020304" pitchFamily="18" charset="0"/>
                        </a:rPr>
                        <a:t>7.</a:t>
                      </a:r>
                    </a:p>
                  </a:txBody>
                  <a:tcPr marL="5287" marR="5287" marT="5287" marB="0" anchor="ctr"/>
                </a:tc>
                <a:tc>
                  <a:txBody>
                    <a:bodyPr/>
                    <a:lstStyle/>
                    <a:p>
                      <a:pPr>
                        <a:lnSpc>
                          <a:spcPct val="150000"/>
                        </a:lnSpc>
                        <a:buNone/>
                      </a:pPr>
                      <a:r>
                        <a:rPr lang="pl-PL" sz="1000" dirty="0">
                          <a:solidFill>
                            <a:srgbClr val="000000"/>
                          </a:solidFill>
                          <a:effectLst/>
                          <a:latin typeface="Times New Roman" panose="02020603050405020304" pitchFamily="18" charset="0"/>
                          <a:ea typeface="Times New Roman" panose="02020603050405020304" pitchFamily="18" charset="0"/>
                        </a:rPr>
                        <a:t>Budowa przyłącza do budynku produkcyjnego przy ul. Bolesława Chrobrego 3</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51 646,74</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własny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2640841399"/>
                  </a:ext>
                </a:extLst>
              </a:tr>
              <a:tr h="224914">
                <a:tc>
                  <a:txBody>
                    <a:bodyPr/>
                    <a:lstStyle/>
                    <a:p>
                      <a:pPr algn="ctr" fontAlgn="ctr"/>
                      <a:r>
                        <a:rPr lang="pl-PL" sz="1100" b="0" i="0" u="none" strike="noStrike" dirty="0">
                          <a:solidFill>
                            <a:srgbClr val="000000"/>
                          </a:solidFill>
                          <a:effectLst/>
                          <a:latin typeface="Times New Roman" panose="02020603050405020304" pitchFamily="18" charset="0"/>
                        </a:rPr>
                        <a:t>8.</a:t>
                      </a:r>
                    </a:p>
                  </a:txBody>
                  <a:tcPr marL="5287" marR="5287" marT="5287" marB="0" anchor="ctr"/>
                </a:tc>
                <a:tc>
                  <a:txBody>
                    <a:bodyPr/>
                    <a:lstStyle/>
                    <a:p>
                      <a:pPr>
                        <a:lnSpc>
                          <a:spcPct val="150000"/>
                        </a:lnSpc>
                        <a:buNone/>
                      </a:pPr>
                      <a:r>
                        <a:rPr lang="pl-PL" sz="1000">
                          <a:solidFill>
                            <a:srgbClr val="000000"/>
                          </a:solidFill>
                          <a:effectLst/>
                          <a:latin typeface="Times New Roman" panose="02020603050405020304" pitchFamily="18" charset="0"/>
                          <a:ea typeface="Times New Roman" panose="02020603050405020304" pitchFamily="18" charset="0"/>
                        </a:rPr>
                        <a:t>Wykonanie oświetlenia awaryjnego w kotłowni przy ul. Rynkowej 3 w Kętrzynie</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5 500,00</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zlecony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2615612701"/>
                  </a:ext>
                </a:extLst>
              </a:tr>
              <a:tr h="441750">
                <a:tc>
                  <a:txBody>
                    <a:bodyPr/>
                    <a:lstStyle/>
                    <a:p>
                      <a:pPr algn="ctr" fontAlgn="ctr"/>
                      <a:r>
                        <a:rPr lang="pl-PL" sz="1100" u="none" strike="noStrike" dirty="0">
                          <a:effectLst/>
                        </a:rPr>
                        <a:t>9.</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nSpc>
                          <a:spcPct val="150000"/>
                        </a:lnSpc>
                        <a:buNone/>
                      </a:pPr>
                      <a:r>
                        <a:rPr lang="pl-PL" sz="1000" dirty="0">
                          <a:solidFill>
                            <a:srgbClr val="000000"/>
                          </a:solidFill>
                          <a:effectLst/>
                          <a:latin typeface="Times New Roman" panose="02020603050405020304" pitchFamily="18" charset="0"/>
                          <a:ea typeface="Times New Roman" panose="02020603050405020304" pitchFamily="18" charset="0"/>
                        </a:rPr>
                        <a:t>Wykonanie instalacji hydrantowej wewnętrznej w kotłowni przy ul. Rynkowej 3 w Kętrzynie</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1 205,00</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własny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406428012"/>
                  </a:ext>
                </a:extLst>
              </a:tr>
              <a:tr h="252360">
                <a:tc>
                  <a:txBody>
                    <a:bodyPr/>
                    <a:lstStyle/>
                    <a:p>
                      <a:pPr algn="ctr" fontAlgn="ctr"/>
                      <a:r>
                        <a:rPr lang="pl-PL" sz="1100" u="none" strike="noStrike" dirty="0">
                          <a:effectLst/>
                        </a:rPr>
                        <a:t>10.</a:t>
                      </a:r>
                      <a:endParaRPr lang="pl-PL" sz="1100" b="0"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nSpc>
                          <a:spcPct val="150000"/>
                        </a:lnSpc>
                        <a:buNone/>
                      </a:pPr>
                      <a:r>
                        <a:rPr lang="pl-PL" sz="1000" dirty="0">
                          <a:solidFill>
                            <a:srgbClr val="000000"/>
                          </a:solidFill>
                          <a:effectLst/>
                          <a:latin typeface="Times New Roman" panose="02020603050405020304" pitchFamily="18" charset="0"/>
                          <a:ea typeface="Times New Roman" panose="02020603050405020304" pitchFamily="18" charset="0"/>
                        </a:rPr>
                        <a:t>Budowa sieci ciepłowniczej na Osiedlu Piastowskim – etap III</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r">
                        <a:buNone/>
                      </a:pPr>
                      <a:r>
                        <a:rPr lang="pl-PL" sz="1100">
                          <a:solidFill>
                            <a:srgbClr val="000000"/>
                          </a:solidFill>
                          <a:effectLst/>
                          <a:latin typeface="Times New Roman" panose="02020603050405020304" pitchFamily="18" charset="0"/>
                          <a:ea typeface="Times New Roman" panose="02020603050405020304" pitchFamily="18" charset="0"/>
                        </a:rPr>
                        <a:t>2 892,95</a:t>
                      </a:r>
                      <a:endParaRPr lang="pl-PL" sz="10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buNone/>
                      </a:pPr>
                      <a:r>
                        <a:rPr lang="pl-PL" sz="1000" dirty="0">
                          <a:solidFill>
                            <a:srgbClr val="000000"/>
                          </a:solidFill>
                          <a:effectLst/>
                          <a:latin typeface="Times New Roman" panose="02020603050405020304" pitchFamily="18" charset="0"/>
                          <a:ea typeface="Times New Roman" panose="02020603050405020304" pitchFamily="18" charset="0"/>
                        </a:rPr>
                        <a:t>zlecony</a:t>
                      </a:r>
                      <a:endParaRPr lang="pl-PL"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3047719936"/>
                  </a:ext>
                </a:extLst>
              </a:tr>
              <a:tr h="161563">
                <a:tc gridSpan="2">
                  <a:txBody>
                    <a:bodyPr/>
                    <a:lstStyle/>
                    <a:p>
                      <a:pPr algn="ctr" fontAlgn="ctr"/>
                      <a:r>
                        <a:rPr lang="pl-PL" sz="1100" b="1" u="none" strike="noStrike" dirty="0">
                          <a:effectLst/>
                        </a:rPr>
                        <a:t>Razem:</a:t>
                      </a:r>
                      <a:endParaRPr lang="pl-PL" sz="1100" b="1" i="0" u="none" strike="noStrike" dirty="0">
                        <a:solidFill>
                          <a:srgbClr val="000000"/>
                        </a:solidFill>
                        <a:effectLst/>
                        <a:latin typeface="Times New Roman" panose="02020603050405020304" pitchFamily="18" charset="0"/>
                      </a:endParaRPr>
                    </a:p>
                  </a:txBody>
                  <a:tcPr marL="5287" marR="5287" marT="5287" marB="0" anchor="ctr"/>
                </a:tc>
                <a:tc hMerge="1">
                  <a:txBody>
                    <a:bodyPr/>
                    <a:lstStyle/>
                    <a:p>
                      <a:endParaRPr lang="pl-PL"/>
                    </a:p>
                  </a:txBody>
                  <a:tcPr/>
                </a:tc>
                <a:tc>
                  <a:txBody>
                    <a:bodyPr/>
                    <a:lstStyle/>
                    <a:p>
                      <a:pPr algn="r" fontAlgn="ctr"/>
                      <a:r>
                        <a:rPr lang="pl-PL" sz="1100" b="1" u="none" strike="noStrike" dirty="0">
                          <a:effectLst/>
                        </a:rPr>
                        <a:t>2 821 440,77</a:t>
                      </a:r>
                      <a:endParaRPr lang="pl-PL" sz="1100" b="1" i="0" u="none" strike="noStrike" dirty="0">
                        <a:solidFill>
                          <a:srgbClr val="000000"/>
                        </a:solidFill>
                        <a:effectLst/>
                        <a:latin typeface="Times New Roman" panose="02020603050405020304" pitchFamily="18" charset="0"/>
                      </a:endParaRPr>
                    </a:p>
                  </a:txBody>
                  <a:tcPr marL="5287" marR="5287" marT="5287" marB="0" anchor="ctr"/>
                </a:tc>
                <a:tc>
                  <a:txBody>
                    <a:bodyPr/>
                    <a:lstStyle/>
                    <a:p>
                      <a:pPr algn="l" fontAlgn="ctr"/>
                      <a:r>
                        <a:rPr lang="pl-PL" sz="1100" u="none" strike="noStrike" dirty="0">
                          <a:effectLst/>
                        </a:rPr>
                        <a:t> </a:t>
                      </a:r>
                      <a:endParaRPr lang="pl-PL" sz="1100" b="1" i="0" u="none" strike="noStrike" dirty="0">
                        <a:solidFill>
                          <a:srgbClr val="000000"/>
                        </a:solidFill>
                        <a:effectLst/>
                        <a:latin typeface="Times New Roman" panose="02020603050405020304" pitchFamily="18" charset="0"/>
                      </a:endParaRPr>
                    </a:p>
                  </a:txBody>
                  <a:tcPr marL="5287" marR="5287" marT="5287" marB="0" anchor="ctr"/>
                </a:tc>
                <a:extLst>
                  <a:ext uri="{0D108BD9-81ED-4DB2-BD59-A6C34878D82A}">
                    <a16:rowId xmlns:a16="http://schemas.microsoft.com/office/drawing/2014/main" val="3297298077"/>
                  </a:ext>
                </a:extLst>
              </a:tr>
            </a:tbl>
          </a:graphicData>
        </a:graphic>
      </p:graphicFrame>
      <p:sp>
        <p:nvSpPr>
          <p:cNvPr id="3" name="pole tekstowe 2">
            <a:extLst>
              <a:ext uri="{FF2B5EF4-FFF2-40B4-BE49-F238E27FC236}">
                <a16:creationId xmlns:a16="http://schemas.microsoft.com/office/drawing/2014/main" id="{87550B92-1CEF-CDFC-77BE-EB86A806B187}"/>
              </a:ext>
            </a:extLst>
          </p:cNvPr>
          <p:cNvSpPr txBox="1"/>
          <p:nvPr/>
        </p:nvSpPr>
        <p:spPr>
          <a:xfrm>
            <a:off x="2394519" y="773656"/>
            <a:ext cx="4427984" cy="338554"/>
          </a:xfrm>
          <a:prstGeom prst="rect">
            <a:avLst/>
          </a:prstGeom>
          <a:noFill/>
        </p:spPr>
        <p:txBody>
          <a:bodyPr wrap="square" rtlCol="0">
            <a:spAutoFit/>
          </a:bodyPr>
          <a:lstStyle/>
          <a:p>
            <a:pPr algn="ctr"/>
            <a:r>
              <a:rPr lang="pl-PL" sz="1600" dirty="0"/>
              <a:t>R</a:t>
            </a:r>
            <a:r>
              <a:rPr lang="x-none" sz="1600" dirty="0"/>
              <a:t>EALIZACJA</a:t>
            </a:r>
            <a:r>
              <a:rPr lang="pl-PL" sz="1600" dirty="0"/>
              <a:t> </a:t>
            </a:r>
            <a:r>
              <a:rPr lang="x-none" sz="1600" dirty="0"/>
              <a:t>ZADAŃ</a:t>
            </a:r>
            <a:r>
              <a:rPr lang="pl-PL" sz="1600" dirty="0"/>
              <a:t> </a:t>
            </a:r>
            <a:r>
              <a:rPr lang="x-none" sz="1600" dirty="0"/>
              <a:t>INWESTYCYJNYCH</a:t>
            </a:r>
            <a:r>
              <a:rPr lang="pl-PL" sz="1600" dirty="0"/>
              <a:t> </a:t>
            </a:r>
            <a:r>
              <a:rPr lang="x-none" sz="1600" dirty="0"/>
              <a:t>ZA</a:t>
            </a:r>
            <a:r>
              <a:rPr lang="pl-PL" sz="1600" dirty="0"/>
              <a:t> </a:t>
            </a:r>
            <a:r>
              <a:rPr lang="x-none" sz="1600" dirty="0"/>
              <a:t>20</a:t>
            </a:r>
            <a:r>
              <a:rPr lang="pl-PL" sz="1600" dirty="0"/>
              <a:t>25 </a:t>
            </a:r>
            <a:r>
              <a:rPr lang="x-none" sz="1600" dirty="0"/>
              <a:t>ROK</a:t>
            </a:r>
            <a:endParaRPr lang="pl-PL"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500034" y="195486"/>
            <a:ext cx="8143932" cy="4824536"/>
          </a:xfrm>
        </p:spPr>
        <p:txBody>
          <a:bodyPr anchor="t">
            <a:noAutofit/>
          </a:bodyPr>
          <a:lstStyle/>
          <a:p>
            <a:pPr indent="538163" algn="just">
              <a:lnSpc>
                <a:spcPct val="150000"/>
              </a:lnSpc>
            </a:pPr>
            <a:r>
              <a:rPr lang="pl-PL" sz="1200" dirty="0">
                <a:solidFill>
                  <a:schemeClr val="tx1"/>
                </a:solidFill>
                <a:effectLst/>
                <a:ea typeface="Times New Roman" panose="02020603050405020304" pitchFamily="18" charset="0"/>
              </a:rPr>
              <a:t>Zakres zrealizowanych zadań inwestycyjnych w 2025 r. był zasadny i celowy. Wydatki inwestycyjne zostały sfinansowane ze środków własnych Spółki.</a:t>
            </a:r>
          </a:p>
          <a:p>
            <a:pPr indent="538163" algn="just">
              <a:lnSpc>
                <a:spcPct val="150000"/>
              </a:lnSpc>
            </a:pPr>
            <a:r>
              <a:rPr lang="pl-PL" sz="1200" dirty="0">
                <a:solidFill>
                  <a:schemeClr val="tx1"/>
                </a:solidFill>
                <a:effectLst/>
                <a:ea typeface="Times New Roman" panose="02020603050405020304" pitchFamily="18" charset="0"/>
              </a:rPr>
              <a:t>Zadanie nr 1 dotyczy wykonania modernizacji systemu odpylania w kotłowni przy ul. Rynkowej 3 w Kętrzynie i ma związek z zaostrzeniem przepisów emisyjnych. W 2024 roku wykonano dokumentację projektową. Roboty budowlane wykonano w roku 2025. Przeprowadzona ww. inwestycja miała na celu konieczność dostosowania obiektów spalania paliw do standardów emisyjnych w zakresie emisji pyłów do powietrza, określonych w Dyrektywie MCP (Dyrektywa Parlamentu Europejskiego i Rady (UE) 2015/2193 z dnia 25 listopada 2015r.). W wyniku realizacji powyższego zadania, zapewniono możliwość eksploatacji wszystkich źródeł ciepła zainstalowanych w ww. ciepłowni również po 31 grudnia 2029r. Jednocześnie w wyniku redukcji emisji pyłów do powietrza, nastąpi obniżenie kosztu opłat za korzystanie ze środowiska od momentu oddania przedmiotowego systemu odpylania do używania.</a:t>
            </a:r>
          </a:p>
          <a:p>
            <a:pPr indent="538163" algn="just">
              <a:lnSpc>
                <a:spcPct val="150000"/>
              </a:lnSpc>
            </a:pPr>
            <a:r>
              <a:rPr lang="pl-PL" sz="1200" dirty="0">
                <a:solidFill>
                  <a:schemeClr val="tx1"/>
                </a:solidFill>
                <a:effectLst/>
                <a:ea typeface="Times New Roman" panose="02020603050405020304" pitchFamily="18" charset="0"/>
              </a:rPr>
              <a:t>Zadanie nr 2 dotyczy wymiany sieci kanałowych na rury preizolowane, co przyniesie efekt ekologiczny w postaci zmniejszenia zużycia miału węglowego w wyniku redukcji strat na przesyle. Ponadto, ww. przedsięwzięcie stosownie do art. 20 ust. 1, 3 i 4 ustawy z dnia 20 maja 2016r. o efektywności energetycznej (</a:t>
            </a:r>
            <a:r>
              <a:rPr lang="pl-PL" sz="1200" dirty="0" err="1">
                <a:solidFill>
                  <a:schemeClr val="tx1"/>
                </a:solidFill>
                <a:effectLst/>
                <a:ea typeface="Times New Roman" panose="02020603050405020304" pitchFamily="18" charset="0"/>
              </a:rPr>
              <a:t>t.j</a:t>
            </a:r>
            <a:r>
              <a:rPr lang="pl-PL" sz="1200" dirty="0">
                <a:solidFill>
                  <a:schemeClr val="tx1"/>
                </a:solidFill>
                <a:effectLst/>
                <a:ea typeface="Times New Roman" panose="02020603050405020304" pitchFamily="18" charset="0"/>
              </a:rPr>
              <a:t>. Dz. U. z 2021r. poz. 2166 ze zm.) daje podstawę do ubiegania się w URE o przyznanie świadectw efektywności energetycznej. Powyższe certyfikaty mogą być przyznane przez URE po ostatecznym wykonaniu planowanego zadania inwestycyjnego</a:t>
            </a:r>
          </a:p>
          <a:p>
            <a:pPr algn="just"/>
            <a:endParaRPr lang="pl-PL" sz="800" dirty="0">
              <a:solidFill>
                <a:schemeClr val="tx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A3616950-173D-7CDC-365F-AFF4221BDE25}"/>
              </a:ext>
            </a:extLst>
          </p:cNvPr>
          <p:cNvSpPr>
            <a:spLocks noGrp="1"/>
          </p:cNvSpPr>
          <p:nvPr>
            <p:ph type="body" idx="1"/>
          </p:nvPr>
        </p:nvSpPr>
        <p:spPr>
          <a:xfrm>
            <a:off x="539552" y="267494"/>
            <a:ext cx="7992888" cy="4320480"/>
          </a:xfrm>
        </p:spPr>
        <p:txBody>
          <a:bodyPr>
            <a:normAutofit fontScale="62500" lnSpcReduction="20000"/>
          </a:bodyPr>
          <a:lstStyle/>
          <a:p>
            <a:pPr indent="538163" algn="just">
              <a:lnSpc>
                <a:spcPct val="150000"/>
              </a:lnSpc>
            </a:pPr>
            <a:r>
              <a:rPr lang="pl-PL" sz="1900" dirty="0">
                <a:solidFill>
                  <a:schemeClr val="tx1"/>
                </a:solidFill>
                <a:ea typeface="Times New Roman" panose="02020603050405020304" pitchFamily="18" charset="0"/>
              </a:rPr>
              <a:t>Ustawa o efektywności energetycznej nakłada na przedsiębiorstwa ciepłownicze obowiązek pozyskania i przedstawienia do umorzenia Prezesowi URE za każdy rok, określonej ilości świadectw efektywności energetycznej (tzw. białych certyfikatów) lub uiszczenia opłaty zastępczej. Białe certyfikaty to świadectwa potwierdzające zaoszczędzenie określonej ilości energii w wyniku realizacji inwestycji służących poprawie efektywności energetycznej. Powyższe świadectwa efektywności energetycznej posiadają prawa majątkowe i są przedmiotem obrotu na towarowej giełdzie energii. </a:t>
            </a:r>
          </a:p>
          <a:p>
            <a:pPr indent="538163" algn="just">
              <a:lnSpc>
                <a:spcPct val="150000"/>
              </a:lnSpc>
            </a:pPr>
            <a:r>
              <a:rPr lang="pl-PL" sz="1900" dirty="0">
                <a:solidFill>
                  <a:schemeClr val="tx1"/>
                </a:solidFill>
                <a:ea typeface="Times New Roman" panose="02020603050405020304" pitchFamily="18" charset="0"/>
              </a:rPr>
              <a:t>  KEC „KOMEC” po spełnieniu ustawowych warunków za 2025r. uiścił opłatę zastępczą w wysokości 132 115,35 zł, która dotyczy ustawowego obowiązku oszczędności energii finalnej w ilości 59,614 </a:t>
            </a:r>
            <a:r>
              <a:rPr lang="pl-PL" sz="1900" dirty="0" err="1">
                <a:solidFill>
                  <a:schemeClr val="tx1"/>
                </a:solidFill>
                <a:ea typeface="Times New Roman" panose="02020603050405020304" pitchFamily="18" charset="0"/>
              </a:rPr>
              <a:t>toe</a:t>
            </a:r>
            <a:r>
              <a:rPr lang="pl-PL" sz="1900" dirty="0">
                <a:solidFill>
                  <a:schemeClr val="tx1"/>
                </a:solidFill>
                <a:ea typeface="Times New Roman" panose="02020603050405020304" pitchFamily="18" charset="0"/>
              </a:rPr>
              <a:t> świadectw efektywności energetycznej. </a:t>
            </a:r>
          </a:p>
          <a:p>
            <a:pPr indent="538163" algn="just">
              <a:lnSpc>
                <a:spcPct val="150000"/>
              </a:lnSpc>
            </a:pPr>
            <a:r>
              <a:rPr lang="pl-PL" sz="1900" dirty="0">
                <a:solidFill>
                  <a:schemeClr val="tx1"/>
                </a:solidFill>
                <a:ea typeface="Times New Roman" panose="02020603050405020304" pitchFamily="18" charset="0"/>
              </a:rPr>
              <a:t>Zadanie nr 3 dotyczy zakupów inwestycyjnych: reflektometru służącego do precyzyjnej lokalizacji nieszczelności sieci preizolowanych, </a:t>
            </a:r>
            <a:r>
              <a:rPr lang="pl-PL" sz="1900" dirty="0" err="1">
                <a:solidFill>
                  <a:schemeClr val="tx1"/>
                </a:solidFill>
                <a:ea typeface="Times New Roman" panose="02020603050405020304" pitchFamily="18" charset="0"/>
              </a:rPr>
              <a:t>ekstrudera</a:t>
            </a:r>
            <a:r>
              <a:rPr lang="pl-PL" sz="1900" dirty="0">
                <a:solidFill>
                  <a:schemeClr val="tx1"/>
                </a:solidFill>
                <a:ea typeface="Times New Roman" panose="02020603050405020304" pitchFamily="18" charset="0"/>
              </a:rPr>
              <a:t> służącego do spawania płaszczy osłonowych rur preizolowanych i spawarki TIG na potrzeby działu „sieci i węzły”.</a:t>
            </a:r>
          </a:p>
          <a:p>
            <a:pPr indent="538163" algn="just">
              <a:lnSpc>
                <a:spcPct val="150000"/>
              </a:lnSpc>
            </a:pPr>
            <a:r>
              <a:rPr lang="pl-PL" sz="1900" dirty="0">
                <a:solidFill>
                  <a:schemeClr val="tx1"/>
                </a:solidFill>
                <a:ea typeface="Times New Roman" panose="02020603050405020304" pitchFamily="18" charset="0"/>
              </a:rPr>
              <a:t> Zadanie nr 4 dotyczy zakupu nieruchomości gruntowej będącej w użytkowaniu wieczystym – działka nr 166 </a:t>
            </a:r>
            <a:r>
              <a:rPr lang="pl-PL" sz="1900" dirty="0" err="1">
                <a:solidFill>
                  <a:schemeClr val="tx1"/>
                </a:solidFill>
                <a:ea typeface="Times New Roman" panose="02020603050405020304" pitchFamily="18" charset="0"/>
              </a:rPr>
              <a:t>obr</a:t>
            </a:r>
            <a:r>
              <a:rPr lang="pl-PL" sz="1900" dirty="0">
                <a:solidFill>
                  <a:schemeClr val="tx1"/>
                </a:solidFill>
                <a:ea typeface="Times New Roman" panose="02020603050405020304" pitchFamily="18" charset="0"/>
              </a:rPr>
              <a:t>. 3 miasta Kętrzyn przy  ul. Kaszubskiej. </a:t>
            </a:r>
          </a:p>
          <a:p>
            <a:pPr indent="538163" algn="just">
              <a:lnSpc>
                <a:spcPct val="150000"/>
              </a:lnSpc>
            </a:pPr>
            <a:r>
              <a:rPr lang="pl-PL" sz="1900" dirty="0">
                <a:solidFill>
                  <a:schemeClr val="tx1"/>
                </a:solidFill>
                <a:ea typeface="Times New Roman" panose="02020603050405020304" pitchFamily="18" charset="0"/>
              </a:rPr>
              <a:t>Zadanie nr 5 związane jest z budową sieci ciepłowniczej łączącej kotłownie przy ul. Rynkowej 3, Mazurskiej 15.</a:t>
            </a:r>
            <a:r>
              <a:rPr lang="pl-PL" sz="1900" dirty="0">
                <a:solidFill>
                  <a:srgbClr val="FF0000"/>
                </a:solidFill>
                <a:ea typeface="Times New Roman" panose="02020603050405020304" pitchFamily="18" charset="0"/>
              </a:rPr>
              <a:t> </a:t>
            </a:r>
            <a:r>
              <a:rPr lang="pl-PL" sz="1900" dirty="0">
                <a:solidFill>
                  <a:schemeClr val="tx1"/>
                </a:solidFill>
                <a:ea typeface="Times New Roman" panose="02020603050405020304" pitchFamily="18" charset="0"/>
              </a:rPr>
              <a:t>Wydatek dotyczy wykonania dokumentacji projektowej łączącej kotłownie Rynkowa i Mazurska. Uzyskanie pozwolenia na budowę i roboty budowlane tej inwestycji będą realizowane w 2026 i 2027 roku.</a:t>
            </a:r>
          </a:p>
          <a:p>
            <a:pPr indent="538163" algn="just">
              <a:lnSpc>
                <a:spcPct val="150000"/>
              </a:lnSpc>
            </a:pPr>
            <a:endParaRPr lang="pl-PL" sz="1900" dirty="0">
              <a:solidFill>
                <a:schemeClr val="tx1"/>
              </a:solidFill>
              <a:ea typeface="Times New Roman" panose="02020603050405020304" pitchFamily="18" charset="0"/>
            </a:endParaRPr>
          </a:p>
          <a:p>
            <a:endParaRPr lang="pl-PL" dirty="0"/>
          </a:p>
        </p:txBody>
      </p:sp>
    </p:spTree>
    <p:extLst>
      <p:ext uri="{BB962C8B-B14F-4D97-AF65-F5344CB8AC3E}">
        <p14:creationId xmlns:p14="http://schemas.microsoft.com/office/powerpoint/2010/main" val="1519362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500034" y="195486"/>
            <a:ext cx="8143932" cy="4320480"/>
          </a:xfrm>
        </p:spPr>
        <p:txBody>
          <a:bodyPr anchor="t">
            <a:noAutofit/>
          </a:bodyPr>
          <a:lstStyle/>
          <a:p>
            <a:pPr indent="449580" algn="just">
              <a:lnSpc>
                <a:spcPct val="150000"/>
              </a:lnSpc>
            </a:pPr>
            <a:endParaRPr lang="pl-PL" sz="1000" dirty="0">
              <a:solidFill>
                <a:schemeClr val="tx1"/>
              </a:solidFill>
              <a:effectLst/>
              <a:ea typeface="Times New Roman" panose="02020603050405020304" pitchFamily="18" charset="0"/>
            </a:endParaRPr>
          </a:p>
          <a:p>
            <a:pPr indent="538163" algn="just">
              <a:lnSpc>
                <a:spcPct val="150000"/>
              </a:lnSpc>
            </a:pPr>
            <a:r>
              <a:rPr lang="pl-PL" sz="1200" dirty="0">
                <a:solidFill>
                  <a:schemeClr val="tx1"/>
                </a:solidFill>
                <a:effectLst/>
                <a:ea typeface="Times New Roman" panose="02020603050405020304" pitchFamily="18" charset="0"/>
              </a:rPr>
              <a:t>Zadanie nr 6 dotyczy wymiany uszkodzonego kotła gazowego na nowy w ciepłowni przy ul. Słowackiego 7A.</a:t>
            </a:r>
          </a:p>
          <a:p>
            <a:pPr indent="538163" algn="just">
              <a:lnSpc>
                <a:spcPct val="150000"/>
              </a:lnSpc>
            </a:pPr>
            <a:r>
              <a:rPr lang="pl-PL" sz="1200" dirty="0">
                <a:solidFill>
                  <a:schemeClr val="tx1"/>
                </a:solidFill>
                <a:effectLst/>
                <a:ea typeface="Times New Roman" panose="02020603050405020304" pitchFamily="18" charset="0"/>
              </a:rPr>
              <a:t>Zadanie nr 7 zrealizowano w związku z wnioskiem odbiorcy o przyłączenie do miejskiej sieci ciepłowniczej. </a:t>
            </a:r>
          </a:p>
          <a:p>
            <a:pPr indent="538163" algn="just">
              <a:lnSpc>
                <a:spcPct val="150000"/>
              </a:lnSpc>
            </a:pPr>
            <a:r>
              <a:rPr lang="pl-PL" sz="1200" dirty="0">
                <a:solidFill>
                  <a:schemeClr val="tx1"/>
                </a:solidFill>
                <a:effectLst/>
                <a:ea typeface="Times New Roman" panose="02020603050405020304" pitchFamily="18" charset="0"/>
              </a:rPr>
              <a:t>Zadania nr 8 i 9 dotyczą modernizacji oświetlenia awaryjnego i instalacji hydrantowej w kotłowni przy ul. Rynkowej 3. Należy dostosować istniejące oświetlenie awaryjne i instalację hydrantową do obowiązujących przepisów. W 2025 roku wykonano na powyższe dokumentacje projektowe. Roboty budowlane będą realizowane w 2026 roku. </a:t>
            </a:r>
          </a:p>
          <a:p>
            <a:pPr indent="538163" algn="just">
              <a:lnSpc>
                <a:spcPct val="150000"/>
              </a:lnSpc>
            </a:pPr>
            <a:r>
              <a:rPr lang="pl-PL" sz="1200" dirty="0">
                <a:solidFill>
                  <a:schemeClr val="tx1"/>
                </a:solidFill>
                <a:effectLst/>
                <a:ea typeface="Times New Roman" panose="02020603050405020304" pitchFamily="18" charset="0"/>
              </a:rPr>
              <a:t>Koszt wyszczególniony w poz. 10 dotyczy poniesionych w 2025r. opłat za służebność przesyłu, ustanowionych na działkach właścicieli, na których ma być posadowiona w latach przyszłych sieć ciepłownicza.</a:t>
            </a:r>
          </a:p>
          <a:p>
            <a:pPr indent="449580" algn="just">
              <a:lnSpc>
                <a:spcPct val="150000"/>
              </a:lnSpc>
            </a:pPr>
            <a:r>
              <a:rPr lang="pl-PL" sz="1800" dirty="0">
                <a:effectLst/>
                <a:ea typeface="Times New Roman" panose="02020603050405020304" pitchFamily="18" charset="0"/>
              </a:rPr>
              <a:t> </a:t>
            </a:r>
          </a:p>
          <a:p>
            <a:r>
              <a:rPr lang="pl-PL" sz="1800" b="1" dirty="0">
                <a:effectLst/>
                <a:highlight>
                  <a:srgbClr val="FFFF00"/>
                </a:highlight>
                <a:ea typeface="Times New Roman" panose="02020603050405020304" pitchFamily="18" charset="0"/>
              </a:rPr>
              <a:t> </a:t>
            </a:r>
            <a:endParaRPr lang="pl-PL" sz="1800" dirty="0">
              <a:effectLst/>
              <a:ea typeface="Times New Roman" panose="02020603050405020304" pitchFamily="18" charset="0"/>
            </a:endParaRPr>
          </a:p>
          <a:p>
            <a:r>
              <a:rPr lang="pl-PL" sz="1800" b="1" dirty="0">
                <a:effectLst/>
                <a:highlight>
                  <a:srgbClr val="FFFF00"/>
                </a:highlight>
                <a:ea typeface="Times New Roman" panose="02020603050405020304" pitchFamily="18" charset="0"/>
              </a:rPr>
              <a:t> </a:t>
            </a:r>
            <a:endParaRPr lang="pl-PL" sz="1800" dirty="0">
              <a:effectLst/>
              <a:ea typeface="Times New Roman" panose="02020603050405020304" pitchFamily="18" charset="0"/>
            </a:endParaRPr>
          </a:p>
          <a:p>
            <a:pPr algn="just"/>
            <a:endParaRPr lang="pl-PL" sz="1200" dirty="0">
              <a:solidFill>
                <a:schemeClr val="tx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285734"/>
            <a:ext cx="7772400" cy="428628"/>
          </a:xfrm>
        </p:spPr>
        <p:txBody>
          <a:bodyPr>
            <a:normAutofit fontScale="90000"/>
          </a:bodyPr>
          <a:lstStyle/>
          <a:p>
            <a:pPr lvl="0"/>
            <a:r>
              <a:rPr lang="pl-PL" sz="1800" dirty="0"/>
              <a:t>10. Wyzwania / cele na rok 2026</a:t>
            </a:r>
            <a:br>
              <a:rPr lang="pl-PL" sz="2000" dirty="0"/>
            </a:br>
            <a:endParaRPr lang="pl-PL" sz="2000" dirty="0"/>
          </a:p>
        </p:txBody>
      </p:sp>
      <p:sp>
        <p:nvSpPr>
          <p:cNvPr id="3" name="Symbol zastępczy tekstu 2"/>
          <p:cNvSpPr>
            <a:spLocks noGrp="1"/>
          </p:cNvSpPr>
          <p:nvPr>
            <p:ph type="body" idx="1"/>
          </p:nvPr>
        </p:nvSpPr>
        <p:spPr>
          <a:xfrm>
            <a:off x="500034" y="714362"/>
            <a:ext cx="8176422" cy="4305660"/>
          </a:xfrm>
        </p:spPr>
        <p:txBody>
          <a:bodyPr anchor="t">
            <a:noAutofit/>
          </a:bodyPr>
          <a:lstStyle/>
          <a:p>
            <a:pPr indent="538163" algn="just" defTabSz="540000">
              <a:lnSpc>
                <a:spcPct val="150000"/>
              </a:lnSpc>
            </a:pPr>
            <a:r>
              <a:rPr lang="pl-PL" sz="1150" dirty="0">
                <a:solidFill>
                  <a:schemeClr val="tx1"/>
                </a:solidFill>
              </a:rPr>
              <a:t>Wyznaczone prze Unię Europejską cele dekarbonizacyjne w zakresie wytwarzania ciepła stawiają przed przedsiębiorstwami zajmującymi się produkcją ciepła duże wyzwania w zakresie nowych rozwiązań technologicznych, które są wymagają znacznych nakładów finansowych. Zmiana sposobu wytwarzania ciepła i odejście od paliwa kopalnego głównie węgla, może spowodować niewątpliwie nagły wzrost kosztów. Dlatego istotnym aspektem rozwoju przedsiębiorstwa jest rozszerzanie rynku poprzez pozyskiwanie nowych odbiorców. Pozwoli to na skuteczniejsze wykorzystanie posiadanego oraz planowanego do wykorzystanie majątku oraz rozłoży koszty stałe na większa liczbę sprzedawanych i dystrybuowanych jednostek energii cieplnej. Działania Zarządu Spółki będą zmierzały w takim kierunku aby jak najmniej dotkliwie odbiorcy ciepła odczuli skutki koniecznej transformacji w ciepłownictwie. </a:t>
            </a:r>
          </a:p>
          <a:p>
            <a:pPr indent="538163" algn="just" defTabSz="540000">
              <a:lnSpc>
                <a:spcPct val="150000"/>
              </a:lnSpc>
            </a:pPr>
            <a:r>
              <a:rPr lang="pl-PL" sz="1150" dirty="0">
                <a:solidFill>
                  <a:schemeClr val="tx1"/>
                </a:solidFill>
              </a:rPr>
              <a:t>Spółka funkcjonuje w warunkach monopolu, jednakże jest to monopol na energię cieplną pochodzącą z sieci ciepłowniczej. Istnieją alternatywne sposoby na ogrzewanie budynków. Wobec tego niekonkurencyjna cena ciepła może przyczynić się do utraty dotychczasowych odbiorców i braku nowych klientów a rynki energetyczne bardzo gwałtownie się zmieniają. W związku z tym, należy podejmować działania mające na celu utrzymanie warunków dostaw ciepła na odpowiednim poziomie w odniesieniu do jego substytutów. </a:t>
            </a:r>
          </a:p>
          <a:p>
            <a:pPr indent="538163" algn="just" defTabSz="540000">
              <a:lnSpc>
                <a:spcPct val="150000"/>
              </a:lnSpc>
            </a:pPr>
            <a:r>
              <a:rPr lang="pl-PL" sz="1150" dirty="0">
                <a:solidFill>
                  <a:schemeClr val="tx1"/>
                </a:solidFill>
              </a:rPr>
              <a:t>Celem optymalizowania przyszłych kosztów wytwarzania, przesyłu i dystrybucji ciepła, niezbędne jest wytyczenie w Spółce priorytetowych, kompleksowych działań inwestycyjnych. Realizacja ww. będzie poprzedzona szeroko zakrojoną analizą techniczną, prawną i ekonomiczną dokonaną przez specjalistów w przedmiotowej dziedzinie.</a:t>
            </a:r>
          </a:p>
          <a:p>
            <a:pPr indent="538163" algn="just" defTabSz="540000">
              <a:lnSpc>
                <a:spcPct val="150000"/>
              </a:lnSpc>
            </a:pPr>
            <a:endParaRPr lang="pl-PL" sz="1050" dirty="0">
              <a:solidFill>
                <a:schemeClr val="tx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500034" y="195486"/>
            <a:ext cx="8143932" cy="4824536"/>
          </a:xfrm>
        </p:spPr>
        <p:txBody>
          <a:bodyPr anchor="t">
            <a:noAutofit/>
          </a:bodyPr>
          <a:lstStyle/>
          <a:p>
            <a:pPr indent="457200" algn="just">
              <a:lnSpc>
                <a:spcPct val="150000"/>
              </a:lnSpc>
            </a:pPr>
            <a:r>
              <a:rPr lang="pl-PL" sz="1200" dirty="0">
                <a:solidFill>
                  <a:schemeClr val="tx1"/>
                </a:solidFill>
              </a:rPr>
              <a:t>Do czynników ryzyka należy zaliczyć przede wszystkim unormowania prawne związane z polityką klimatyczną Unii Europejskiej. Dostosowywanie urządzeń ciepłowniczych do zmieniających się norm emisyjnych niesie ryzyko wysokich kosztów modernizacyjnych. Polityka klimatyczna jest ponadto kluczowa ze względu na działalność ciepłowniczą Spółki. Aktualnie żadna z ciepłowni Spółki nie objęta jest systemem handlu uprawnieniami do emisji CO2 . </a:t>
            </a:r>
          </a:p>
          <a:p>
            <a:pPr indent="457200" algn="just">
              <a:lnSpc>
                <a:spcPct val="150000"/>
              </a:lnSpc>
            </a:pPr>
            <a:r>
              <a:rPr lang="pl-PL" sz="1200" dirty="0">
                <a:solidFill>
                  <a:schemeClr val="tx1"/>
                </a:solidFill>
              </a:rPr>
              <a:t>Następnym istotnym ryzykiem są ograniczone i warunkowe możliwości korzystania z pomocy publicznej przez nieefektywne energetycznie systemy ciepłownicze. Ogranicza to możliwości modernizacyjne, szczególnie w zakresie inwestycji kapitałochłonnych. </a:t>
            </a:r>
          </a:p>
          <a:p>
            <a:pPr indent="457200" algn="just">
              <a:lnSpc>
                <a:spcPct val="150000"/>
              </a:lnSpc>
            </a:pPr>
            <a:r>
              <a:rPr lang="pl-PL" sz="1200" dirty="0">
                <a:solidFill>
                  <a:schemeClr val="tx1"/>
                </a:solidFill>
              </a:rPr>
              <a:t>Ryzyko powyższe jest istotne ze względu na zbliżające się terminy obowiązywania zaostrzonych norm środowiskowych. Możliwe jest korzystanie z pomocy de </a:t>
            </a:r>
            <a:r>
              <a:rPr lang="pl-PL" sz="1200" dirty="0" err="1">
                <a:solidFill>
                  <a:schemeClr val="tx1"/>
                </a:solidFill>
              </a:rPr>
              <a:t>minimis</a:t>
            </a:r>
            <a:r>
              <a:rPr lang="pl-PL" sz="1200" dirty="0">
                <a:solidFill>
                  <a:schemeClr val="tx1"/>
                </a:solidFill>
              </a:rPr>
              <a:t>, natomiast większość programów posiada w warunkach, bezwzględnie obowiązujące kryterium efektywności, bez względu na to, czy finansowanie stanowi pomoc publiczną czy pomoc de </a:t>
            </a:r>
            <a:r>
              <a:rPr lang="pl-PL" sz="1200" dirty="0" err="1">
                <a:solidFill>
                  <a:schemeClr val="tx1"/>
                </a:solidFill>
              </a:rPr>
              <a:t>minimis</a:t>
            </a:r>
            <a:r>
              <a:rPr lang="pl-PL" sz="1200" dirty="0">
                <a:solidFill>
                  <a:schemeClr val="tx1"/>
                </a:solidFill>
              </a:rPr>
              <a:t>.</a:t>
            </a:r>
          </a:p>
          <a:p>
            <a:pPr indent="457200" algn="just">
              <a:lnSpc>
                <a:spcPct val="150000"/>
              </a:lnSpc>
            </a:pPr>
            <a:r>
              <a:rPr lang="pl-PL" sz="1200" dirty="0">
                <a:solidFill>
                  <a:schemeClr val="tx1"/>
                </a:solidFill>
              </a:rPr>
              <a:t>Strategiczne nośniki ciepła takie jak opał, energia elektryczna, oprocentowanie kredytów bankowych i pożyczek oraz inne niezależne od Spółki czynniki produkcji ciepła, odgrywają istotny element w strukturze kosztów działalności ciepłowniczej i odpowiednio wpływają na kształtowanie wyniku finansowego i płynność w KEC „KOMEC”. Istnieje ciągła niepewność co do ukształtowania się kosztów tych nośników, co rodzi obawy w zakresie bezpiecznego poziomu ceni stawek opłat za ciepło, mając na uwadze długi proces postępowania taryfowego prowadzonego przez URE przy zatwierdzaniu taryfy dla ciepła. </a:t>
            </a:r>
          </a:p>
          <a:p>
            <a:pPr algn="just"/>
            <a:endParaRPr lang="pl-PL" sz="1200" dirty="0">
              <a:solidFill>
                <a:schemeClr val="tx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54354" y="267494"/>
            <a:ext cx="7772400" cy="428628"/>
          </a:xfrm>
        </p:spPr>
        <p:txBody>
          <a:bodyPr>
            <a:noAutofit/>
          </a:bodyPr>
          <a:lstStyle/>
          <a:p>
            <a:r>
              <a:rPr lang="pl-PL" sz="1800" dirty="0"/>
              <a:t>1. Zakres działalności Spółki</a:t>
            </a:r>
            <a:br>
              <a:rPr lang="pl-PL" sz="1800" dirty="0"/>
            </a:br>
            <a:br>
              <a:rPr lang="pl-PL" sz="1800" dirty="0"/>
            </a:br>
            <a:endParaRPr lang="pl-PL" sz="1800" dirty="0"/>
          </a:p>
        </p:txBody>
      </p:sp>
      <p:graphicFrame>
        <p:nvGraphicFramePr>
          <p:cNvPr id="4" name="Wykres 3"/>
          <p:cNvGraphicFramePr/>
          <p:nvPr>
            <p:extLst>
              <p:ext uri="{D42A27DB-BD31-4B8C-83A1-F6EECF244321}">
                <p14:modId xmlns:p14="http://schemas.microsoft.com/office/powerpoint/2010/main" val="966756816"/>
              </p:ext>
            </p:extLst>
          </p:nvPr>
        </p:nvGraphicFramePr>
        <p:xfrm>
          <a:off x="499466" y="1203598"/>
          <a:ext cx="7961538" cy="3672408"/>
        </p:xfrm>
        <a:graphic>
          <a:graphicData uri="http://schemas.openxmlformats.org/drawingml/2006/chart">
            <c:chart xmlns:c="http://schemas.openxmlformats.org/drawingml/2006/chart" xmlns:r="http://schemas.openxmlformats.org/officeDocument/2006/relationships" r:id="rId2"/>
          </a:graphicData>
        </a:graphic>
      </p:graphicFrame>
      <p:sp>
        <p:nvSpPr>
          <p:cNvPr id="5" name="pole tekstowe 4">
            <a:extLst>
              <a:ext uri="{FF2B5EF4-FFF2-40B4-BE49-F238E27FC236}">
                <a16:creationId xmlns:a16="http://schemas.microsoft.com/office/drawing/2014/main" id="{1AF37552-C267-21CB-CB51-ED7C287D565F}"/>
              </a:ext>
            </a:extLst>
          </p:cNvPr>
          <p:cNvSpPr txBox="1"/>
          <p:nvPr/>
        </p:nvSpPr>
        <p:spPr>
          <a:xfrm>
            <a:off x="899592" y="718888"/>
            <a:ext cx="7632848" cy="338554"/>
          </a:xfrm>
          <a:prstGeom prst="rect">
            <a:avLst/>
          </a:prstGeom>
          <a:noFill/>
        </p:spPr>
        <p:txBody>
          <a:bodyPr wrap="square" rtlCol="0">
            <a:spAutoFit/>
          </a:bodyPr>
          <a:lstStyle/>
          <a:p>
            <a:pPr algn="ctr"/>
            <a:r>
              <a:rPr lang="pl-PL" sz="1600" b="1" dirty="0">
                <a:solidFill>
                  <a:schemeClr val="tx1">
                    <a:lumMod val="85000"/>
                    <a:lumOff val="15000"/>
                  </a:schemeClr>
                </a:solidFill>
              </a:rPr>
              <a:t>Struktura działalności spółki</a:t>
            </a:r>
            <a:r>
              <a:rPr lang="pl-PL" sz="1600" b="1" baseline="0" dirty="0">
                <a:solidFill>
                  <a:schemeClr val="tx1">
                    <a:lumMod val="85000"/>
                    <a:lumOff val="15000"/>
                  </a:schemeClr>
                </a:solidFill>
              </a:rPr>
              <a:t> za 2025r</a:t>
            </a:r>
            <a:r>
              <a:rPr lang="pl-PL" sz="1600" baseline="0" dirty="0">
                <a:solidFill>
                  <a:schemeClr val="tx1">
                    <a:lumMod val="85000"/>
                    <a:lumOff val="15000"/>
                  </a:schemeClr>
                </a:solidFill>
              </a:rPr>
              <a:t>.</a:t>
            </a:r>
            <a:endParaRPr lang="pl-PL" dirty="0">
              <a:solidFill>
                <a:schemeClr val="tx1">
                  <a:lumMod val="85000"/>
                  <a:lumOff val="15000"/>
                </a:schemeClr>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8330" y="214296"/>
            <a:ext cx="7772400" cy="428628"/>
          </a:xfrm>
        </p:spPr>
        <p:txBody>
          <a:bodyPr>
            <a:noAutofit/>
          </a:bodyPr>
          <a:lstStyle/>
          <a:p>
            <a:r>
              <a:rPr lang="pl-PL" sz="1800" dirty="0"/>
              <a:t>2. Struktura sprzedaży w latach 2024 – 2025</a:t>
            </a:r>
            <a:br>
              <a:rPr lang="pl-PL" sz="1800" dirty="0"/>
            </a:br>
            <a:br>
              <a:rPr lang="pl-PL" sz="1800" dirty="0"/>
            </a:br>
            <a:endParaRPr lang="pl-PL" sz="1800" dirty="0"/>
          </a:p>
        </p:txBody>
      </p:sp>
      <p:sp>
        <p:nvSpPr>
          <p:cNvPr id="3" name="Symbol zastępczy tekstu 2"/>
          <p:cNvSpPr>
            <a:spLocks noGrp="1"/>
          </p:cNvSpPr>
          <p:nvPr>
            <p:ph type="body" idx="1"/>
          </p:nvPr>
        </p:nvSpPr>
        <p:spPr>
          <a:xfrm>
            <a:off x="571472" y="785800"/>
            <a:ext cx="8001056" cy="3857652"/>
          </a:xfrm>
        </p:spPr>
        <p:txBody>
          <a:bodyPr anchor="t"/>
          <a:lstStyle/>
          <a:p>
            <a:endParaRPr lang="pl-PL" dirty="0">
              <a:solidFill>
                <a:schemeClr val="tx1"/>
              </a:solidFill>
            </a:endParaRPr>
          </a:p>
        </p:txBody>
      </p:sp>
      <p:graphicFrame>
        <p:nvGraphicFramePr>
          <p:cNvPr id="4" name="Tabela 3"/>
          <p:cNvGraphicFramePr>
            <a:graphicFrameLocks noGrp="1"/>
          </p:cNvGraphicFramePr>
          <p:nvPr>
            <p:extLst>
              <p:ext uri="{D42A27DB-BD31-4B8C-83A1-F6EECF244321}">
                <p14:modId xmlns:p14="http://schemas.microsoft.com/office/powerpoint/2010/main" val="623226323"/>
              </p:ext>
            </p:extLst>
          </p:nvPr>
        </p:nvGraphicFramePr>
        <p:xfrm>
          <a:off x="535752" y="642070"/>
          <a:ext cx="8140704" cy="4001378"/>
        </p:xfrm>
        <a:graphic>
          <a:graphicData uri="http://schemas.openxmlformats.org/drawingml/2006/table">
            <a:tbl>
              <a:tblPr firstRow="1" bandRow="1">
                <a:tableStyleId>{5C22544A-7EE6-4342-B048-85BDC9FD1C3A}</a:tableStyleId>
              </a:tblPr>
              <a:tblGrid>
                <a:gridCol w="504291">
                  <a:extLst>
                    <a:ext uri="{9D8B030D-6E8A-4147-A177-3AD203B41FA5}">
                      <a16:colId xmlns:a16="http://schemas.microsoft.com/office/drawing/2014/main" val="20000"/>
                    </a:ext>
                  </a:extLst>
                </a:gridCol>
                <a:gridCol w="2089207">
                  <a:extLst>
                    <a:ext uri="{9D8B030D-6E8A-4147-A177-3AD203B41FA5}">
                      <a16:colId xmlns:a16="http://schemas.microsoft.com/office/drawing/2014/main" val="20001"/>
                    </a:ext>
                  </a:extLst>
                </a:gridCol>
                <a:gridCol w="864499">
                  <a:extLst>
                    <a:ext uri="{9D8B030D-6E8A-4147-A177-3AD203B41FA5}">
                      <a16:colId xmlns:a16="http://schemas.microsoft.com/office/drawing/2014/main" val="20003"/>
                    </a:ext>
                  </a:extLst>
                </a:gridCol>
                <a:gridCol w="936541">
                  <a:extLst>
                    <a:ext uri="{9D8B030D-6E8A-4147-A177-3AD203B41FA5}">
                      <a16:colId xmlns:a16="http://schemas.microsoft.com/office/drawing/2014/main" val="20004"/>
                    </a:ext>
                  </a:extLst>
                </a:gridCol>
                <a:gridCol w="864499">
                  <a:extLst>
                    <a:ext uri="{9D8B030D-6E8A-4147-A177-3AD203B41FA5}">
                      <a16:colId xmlns:a16="http://schemas.microsoft.com/office/drawing/2014/main" val="20005"/>
                    </a:ext>
                  </a:extLst>
                </a:gridCol>
                <a:gridCol w="626725">
                  <a:extLst>
                    <a:ext uri="{9D8B030D-6E8A-4147-A177-3AD203B41FA5}">
                      <a16:colId xmlns:a16="http://schemas.microsoft.com/office/drawing/2014/main" val="20006"/>
                    </a:ext>
                  </a:extLst>
                </a:gridCol>
                <a:gridCol w="1089247">
                  <a:extLst>
                    <a:ext uri="{9D8B030D-6E8A-4147-A177-3AD203B41FA5}">
                      <a16:colId xmlns:a16="http://schemas.microsoft.com/office/drawing/2014/main" val="20007"/>
                    </a:ext>
                  </a:extLst>
                </a:gridCol>
                <a:gridCol w="1165695">
                  <a:extLst>
                    <a:ext uri="{9D8B030D-6E8A-4147-A177-3AD203B41FA5}">
                      <a16:colId xmlns:a16="http://schemas.microsoft.com/office/drawing/2014/main" val="20008"/>
                    </a:ext>
                  </a:extLst>
                </a:gridCol>
              </a:tblGrid>
              <a:tr h="258490">
                <a:tc rowSpan="2">
                  <a:txBody>
                    <a:bodyPr/>
                    <a:lstStyle/>
                    <a:p>
                      <a:pPr algn="ctr">
                        <a:lnSpc>
                          <a:spcPct val="107000"/>
                        </a:lnSpc>
                        <a:spcAft>
                          <a:spcPts val="0"/>
                        </a:spcAft>
                      </a:pPr>
                      <a:r>
                        <a:rPr lang="pl-PL" sz="800" b="1" dirty="0">
                          <a:latin typeface="+mn-lt"/>
                          <a:ea typeface="Calibri"/>
                          <a:cs typeface="Times New Roman"/>
                        </a:rPr>
                        <a:t>L.p.</a:t>
                      </a:r>
                      <a:endParaRPr lang="pl-PL" sz="800" dirty="0">
                        <a:latin typeface="+mn-lt"/>
                        <a:ea typeface="Calibri"/>
                        <a:cs typeface="Times New Roman"/>
                      </a:endParaRPr>
                    </a:p>
                  </a:txBody>
                  <a:tcPr marL="44450" marR="44450" marT="0" marB="0" anchor="ctr"/>
                </a:tc>
                <a:tc rowSpan="2">
                  <a:txBody>
                    <a:bodyPr/>
                    <a:lstStyle/>
                    <a:p>
                      <a:pPr algn="ctr">
                        <a:lnSpc>
                          <a:spcPct val="107000"/>
                        </a:lnSpc>
                        <a:spcAft>
                          <a:spcPts val="0"/>
                        </a:spcAft>
                      </a:pPr>
                      <a:r>
                        <a:rPr lang="pl-PL" sz="800" b="1" dirty="0">
                          <a:latin typeface="+mn-lt"/>
                          <a:ea typeface="Calibri"/>
                          <a:cs typeface="Times New Roman"/>
                        </a:rPr>
                        <a:t>Przychody</a:t>
                      </a:r>
                      <a:endParaRPr lang="pl-PL" sz="800" dirty="0">
                        <a:latin typeface="+mn-lt"/>
                        <a:ea typeface="Calibri"/>
                        <a:cs typeface="Times New Roman"/>
                      </a:endParaRPr>
                    </a:p>
                  </a:txBody>
                  <a:tcPr marL="44450" marR="44450" marT="0" marB="0" anchor="ctr"/>
                </a:tc>
                <a:tc gridSpan="2">
                  <a:txBody>
                    <a:bodyPr/>
                    <a:lstStyle/>
                    <a:p>
                      <a:pPr algn="ctr">
                        <a:lnSpc>
                          <a:spcPct val="107000"/>
                        </a:lnSpc>
                        <a:spcAft>
                          <a:spcPts val="0"/>
                        </a:spcAft>
                      </a:pPr>
                      <a:r>
                        <a:rPr lang="pl-PL" sz="800" b="1" dirty="0">
                          <a:latin typeface="+mn-lt"/>
                          <a:ea typeface="Calibri"/>
                          <a:cs typeface="Times New Roman"/>
                        </a:rPr>
                        <a:t>Wartość netto</a:t>
                      </a:r>
                      <a:endParaRPr lang="pl-PL" sz="800" dirty="0">
                        <a:latin typeface="+mn-lt"/>
                        <a:ea typeface="Calibri"/>
                        <a:cs typeface="Times New Roman"/>
                      </a:endParaRPr>
                    </a:p>
                    <a:p>
                      <a:pPr algn="ctr">
                        <a:lnSpc>
                          <a:spcPct val="107000"/>
                        </a:lnSpc>
                        <a:spcAft>
                          <a:spcPts val="0"/>
                        </a:spcAft>
                      </a:pPr>
                      <a:r>
                        <a:rPr lang="pl-PL" sz="800" b="1" dirty="0">
                          <a:latin typeface="+mn-lt"/>
                          <a:ea typeface="Calibri"/>
                          <a:cs typeface="Times New Roman"/>
                        </a:rPr>
                        <a:t>[tys. zł]</a:t>
                      </a:r>
                      <a:endParaRPr lang="pl-PL" sz="800" dirty="0">
                        <a:latin typeface="+mn-lt"/>
                        <a:ea typeface="Calibri"/>
                        <a:cs typeface="Times New Roman"/>
                      </a:endParaRPr>
                    </a:p>
                  </a:txBody>
                  <a:tcPr marL="44450" marR="44450" marT="0" marB="0" anchor="ctr"/>
                </a:tc>
                <a:tc hMerge="1">
                  <a:txBody>
                    <a:bodyPr/>
                    <a:lstStyle/>
                    <a:p>
                      <a:endParaRPr lang="pl-PL"/>
                    </a:p>
                  </a:txBody>
                  <a:tcPr/>
                </a:tc>
                <a:tc gridSpan="2">
                  <a:txBody>
                    <a:bodyPr/>
                    <a:lstStyle/>
                    <a:p>
                      <a:pPr algn="ctr">
                        <a:lnSpc>
                          <a:spcPct val="107000"/>
                        </a:lnSpc>
                        <a:spcAft>
                          <a:spcPts val="0"/>
                        </a:spcAft>
                      </a:pPr>
                      <a:r>
                        <a:rPr lang="pl-PL" sz="800" b="1" dirty="0">
                          <a:latin typeface="+mn-lt"/>
                          <a:ea typeface="Calibri"/>
                          <a:cs typeface="Times New Roman"/>
                        </a:rPr>
                        <a:t>zmiany kol.4/3</a:t>
                      </a:r>
                      <a:endParaRPr lang="pl-PL" sz="800" dirty="0">
                        <a:latin typeface="+mn-lt"/>
                        <a:ea typeface="Calibri"/>
                        <a:cs typeface="Times New Roman"/>
                      </a:endParaRPr>
                    </a:p>
                  </a:txBody>
                  <a:tcPr marL="44450" marR="44450" marT="0" marB="0" anchor="ctr"/>
                </a:tc>
                <a:tc hMerge="1">
                  <a:txBody>
                    <a:bodyPr/>
                    <a:lstStyle/>
                    <a:p>
                      <a:endParaRPr lang="pl-PL"/>
                    </a:p>
                  </a:txBody>
                  <a:tcPr/>
                </a:tc>
                <a:tc gridSpan="2">
                  <a:txBody>
                    <a:bodyPr/>
                    <a:lstStyle/>
                    <a:p>
                      <a:pPr algn="ctr">
                        <a:lnSpc>
                          <a:spcPct val="107000"/>
                        </a:lnSpc>
                        <a:spcAft>
                          <a:spcPts val="0"/>
                        </a:spcAft>
                      </a:pPr>
                      <a:r>
                        <a:rPr lang="pl-PL" sz="800" b="1" dirty="0">
                          <a:latin typeface="+mn-lt"/>
                          <a:ea typeface="Calibri"/>
                          <a:cs typeface="Times New Roman"/>
                        </a:rPr>
                        <a:t>Struktura</a:t>
                      </a:r>
                      <a:endParaRPr lang="pl-PL" sz="800" dirty="0">
                        <a:latin typeface="+mn-lt"/>
                        <a:ea typeface="Calibri"/>
                        <a:cs typeface="Times New Roman"/>
                      </a:endParaRPr>
                    </a:p>
                    <a:p>
                      <a:pPr algn="ctr">
                        <a:lnSpc>
                          <a:spcPct val="107000"/>
                        </a:lnSpc>
                        <a:spcAft>
                          <a:spcPts val="0"/>
                        </a:spcAft>
                      </a:pPr>
                      <a:r>
                        <a:rPr lang="pl-PL" sz="800" b="1" dirty="0">
                          <a:latin typeface="+mn-lt"/>
                          <a:ea typeface="Calibri"/>
                          <a:cs typeface="Times New Roman"/>
                        </a:rPr>
                        <a:t>[%]</a:t>
                      </a:r>
                      <a:endParaRPr lang="pl-PL" sz="800" dirty="0">
                        <a:latin typeface="+mn-lt"/>
                        <a:ea typeface="Calibri"/>
                        <a:cs typeface="Times New Roman"/>
                      </a:endParaRPr>
                    </a:p>
                  </a:txBody>
                  <a:tcPr marL="44450" marR="44450" marT="0" marB="0" anchor="ctr"/>
                </a:tc>
                <a:tc hMerge="1">
                  <a:txBody>
                    <a:bodyPr/>
                    <a:lstStyle/>
                    <a:p>
                      <a:endParaRPr lang="pl-PL"/>
                    </a:p>
                  </a:txBody>
                  <a:tcPr/>
                </a:tc>
                <a:extLst>
                  <a:ext uri="{0D108BD9-81ED-4DB2-BD59-A6C34878D82A}">
                    <a16:rowId xmlns:a16="http://schemas.microsoft.com/office/drawing/2014/main" val="10000"/>
                  </a:ext>
                </a:extLst>
              </a:tr>
              <a:tr h="126350">
                <a:tc vMerge="1">
                  <a:txBody>
                    <a:bodyPr/>
                    <a:lstStyle/>
                    <a:p>
                      <a:endParaRPr lang="pl-PL"/>
                    </a:p>
                  </a:txBody>
                  <a:tcPr/>
                </a:tc>
                <a:tc vMerge="1">
                  <a:txBody>
                    <a:bodyPr/>
                    <a:lstStyle/>
                    <a:p>
                      <a:endParaRPr lang="pl-PL"/>
                    </a:p>
                  </a:txBody>
                  <a:tcPr/>
                </a:tc>
                <a:tc>
                  <a:txBody>
                    <a:bodyPr/>
                    <a:lstStyle/>
                    <a:p>
                      <a:pPr algn="ctr">
                        <a:lnSpc>
                          <a:spcPct val="107000"/>
                        </a:lnSpc>
                        <a:spcAft>
                          <a:spcPts val="0"/>
                        </a:spcAft>
                      </a:pPr>
                      <a:r>
                        <a:rPr lang="pl-PL" sz="800" b="1" dirty="0">
                          <a:latin typeface="+mn-lt"/>
                          <a:ea typeface="Calibri"/>
                          <a:cs typeface="Times New Roman"/>
                        </a:rPr>
                        <a:t>2024 rok</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2025 rok</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Tys. zł</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2024 rok</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2025 rok</a:t>
                      </a:r>
                      <a:endParaRPr lang="pl-PL" sz="800" dirty="0">
                        <a:latin typeface="+mn-lt"/>
                        <a:ea typeface="Calibri"/>
                        <a:cs typeface="Times New Roman"/>
                      </a:endParaRPr>
                    </a:p>
                  </a:txBody>
                  <a:tcPr marL="44450" marR="44450" marT="0" marB="0" anchor="ctr"/>
                </a:tc>
                <a:extLst>
                  <a:ext uri="{0D108BD9-81ED-4DB2-BD59-A6C34878D82A}">
                    <a16:rowId xmlns:a16="http://schemas.microsoft.com/office/drawing/2014/main" val="10001"/>
                  </a:ext>
                </a:extLst>
              </a:tr>
              <a:tr h="126350">
                <a:tc>
                  <a:txBody>
                    <a:bodyPr/>
                    <a:lstStyle/>
                    <a:p>
                      <a:pPr algn="ctr">
                        <a:lnSpc>
                          <a:spcPct val="107000"/>
                        </a:lnSpc>
                        <a:spcAft>
                          <a:spcPts val="0"/>
                        </a:spcAft>
                      </a:pPr>
                      <a:r>
                        <a:rPr lang="pl-PL" sz="800" dirty="0">
                          <a:latin typeface="+mn-lt"/>
                          <a:ea typeface="Calibri"/>
                          <a:cs typeface="Times New Roman"/>
                        </a:rPr>
                        <a:t>1.</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2.</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3.</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4.</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5.</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6.</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7.</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8.</a:t>
                      </a:r>
                    </a:p>
                  </a:txBody>
                  <a:tcPr marL="44450" marR="44450" marT="0" marB="0" anchor="ctr"/>
                </a:tc>
                <a:extLst>
                  <a:ext uri="{0D108BD9-81ED-4DB2-BD59-A6C34878D82A}">
                    <a16:rowId xmlns:a16="http://schemas.microsoft.com/office/drawing/2014/main" val="10002"/>
                  </a:ext>
                </a:extLst>
              </a:tr>
              <a:tr h="232379">
                <a:tc>
                  <a:txBody>
                    <a:bodyPr/>
                    <a:lstStyle/>
                    <a:p>
                      <a:pPr algn="ctr">
                        <a:lnSpc>
                          <a:spcPct val="107000"/>
                        </a:lnSpc>
                        <a:spcAft>
                          <a:spcPts val="0"/>
                        </a:spcAft>
                      </a:pPr>
                      <a:r>
                        <a:rPr lang="pl-PL" sz="800" b="1" dirty="0">
                          <a:latin typeface="+mn-lt"/>
                          <a:ea typeface="Calibri"/>
                          <a:cs typeface="Times New Roman"/>
                        </a:rPr>
                        <a:t>I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Działalność podstawowa</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tc>
                  <a:txBody>
                    <a:bodyPr/>
                    <a:lstStyle/>
                    <a:p>
                      <a:pPr algn="ctr">
                        <a:lnSpc>
                          <a:spcPct val="107000"/>
                        </a:lnSpc>
                        <a:spcAft>
                          <a:spcPts val="0"/>
                        </a:spcAft>
                      </a:pPr>
                      <a:r>
                        <a:rPr lang="pl-PL" sz="800" b="1" dirty="0">
                          <a:latin typeface="+mn-lt"/>
                          <a:ea typeface="Calibri"/>
                          <a:cs typeface="Times New Roman"/>
                        </a:rPr>
                        <a:t> </a:t>
                      </a:r>
                      <a:endParaRPr lang="pl-PL" sz="800" dirty="0">
                        <a:latin typeface="+mn-lt"/>
                        <a:ea typeface="Calibri"/>
                        <a:cs typeface="Times New Roman"/>
                      </a:endParaRPr>
                    </a:p>
                  </a:txBody>
                  <a:tcPr marL="44450" marR="44450" marT="0" marB="0" anchor="ctr"/>
                </a:tc>
                <a:extLst>
                  <a:ext uri="{0D108BD9-81ED-4DB2-BD59-A6C34878D82A}">
                    <a16:rowId xmlns:a16="http://schemas.microsoft.com/office/drawing/2014/main" val="10003"/>
                  </a:ext>
                </a:extLst>
              </a:tr>
              <a:tr h="258490">
                <a:tc>
                  <a:txBody>
                    <a:bodyPr/>
                    <a:lstStyle/>
                    <a:p>
                      <a:pPr algn="ctr">
                        <a:lnSpc>
                          <a:spcPct val="107000"/>
                        </a:lnSpc>
                        <a:spcAft>
                          <a:spcPts val="0"/>
                        </a:spcAft>
                      </a:pPr>
                      <a:r>
                        <a:rPr lang="pl-PL" sz="800" dirty="0">
                          <a:latin typeface="+mn-lt"/>
                          <a:ea typeface="Calibri"/>
                          <a:cs typeface="Times New Roman"/>
                        </a:rPr>
                        <a:t>1.</a:t>
                      </a:r>
                    </a:p>
                  </a:txBody>
                  <a:tcPr marL="44450" marR="44450" marT="0" marB="0" anchor="ctr"/>
                </a:tc>
                <a:tc>
                  <a:txBody>
                    <a:bodyPr/>
                    <a:lstStyle/>
                    <a:p>
                      <a:pPr>
                        <a:lnSpc>
                          <a:spcPct val="107000"/>
                        </a:lnSpc>
                        <a:spcAft>
                          <a:spcPts val="0"/>
                        </a:spcAft>
                      </a:pPr>
                      <a:r>
                        <a:rPr lang="pl-PL" sz="800" dirty="0">
                          <a:latin typeface="+mn-lt"/>
                          <a:ea typeface="Calibri"/>
                          <a:cs typeface="Times New Roman"/>
                        </a:rPr>
                        <a:t>Dostawa energii cieplnej </a:t>
                      </a:r>
                      <a:br>
                        <a:rPr lang="pl-PL" sz="800" dirty="0">
                          <a:latin typeface="+mn-lt"/>
                          <a:ea typeface="Calibri"/>
                          <a:cs typeface="Times New Roman"/>
                        </a:rPr>
                      </a:br>
                      <a:r>
                        <a:rPr lang="pl-PL" sz="800" dirty="0">
                          <a:latin typeface="+mn-lt"/>
                          <a:ea typeface="Calibri"/>
                          <a:cs typeface="Times New Roman"/>
                        </a:rPr>
                        <a:t>zawartej w wodzie, w tym:</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ctr">
                        <a:lnSpc>
                          <a:spcPct val="107000"/>
                        </a:lnSpc>
                      </a:pPr>
                      <a:endParaRPr lang="pl-PL" sz="800" dirty="0">
                        <a:latin typeface="+mn-lt"/>
                        <a:cs typeface="Times New Roman"/>
                      </a:endParaRP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extLst>
                  <a:ext uri="{0D108BD9-81ED-4DB2-BD59-A6C34878D82A}">
                    <a16:rowId xmlns:a16="http://schemas.microsoft.com/office/drawing/2014/main" val="10004"/>
                  </a:ext>
                </a:extLst>
              </a:tr>
              <a:tr h="149586">
                <a:tc>
                  <a:txBody>
                    <a:bodyPr/>
                    <a:lstStyle/>
                    <a:p>
                      <a:pPr algn="ctr">
                        <a:lnSpc>
                          <a:spcPct val="107000"/>
                        </a:lnSpc>
                        <a:spcAft>
                          <a:spcPts val="0"/>
                        </a:spcAft>
                      </a:pPr>
                      <a:r>
                        <a:rPr lang="pl-PL" sz="800" dirty="0">
                          <a:latin typeface="+mn-lt"/>
                          <a:ea typeface="Calibri"/>
                          <a:cs typeface="Times New Roman"/>
                        </a:rPr>
                        <a:t>1.1.</a:t>
                      </a:r>
                    </a:p>
                  </a:txBody>
                  <a:tcPr marL="44450" marR="44450" marT="0" marB="0" anchor="ctr"/>
                </a:tc>
                <a:tc>
                  <a:txBody>
                    <a:bodyPr/>
                    <a:lstStyle/>
                    <a:p>
                      <a:pPr>
                        <a:lnSpc>
                          <a:spcPct val="107000"/>
                        </a:lnSpc>
                        <a:spcAft>
                          <a:spcPts val="0"/>
                        </a:spcAft>
                      </a:pPr>
                      <a:r>
                        <a:rPr lang="pl-PL" sz="800" dirty="0">
                          <a:latin typeface="+mn-lt"/>
                          <a:ea typeface="Calibri"/>
                          <a:cs typeface="Times New Roman"/>
                        </a:rPr>
                        <a:t> -wytwarzanie </a:t>
                      </a:r>
                    </a:p>
                  </a:txBody>
                  <a:tcPr marL="44450" marR="44450" marT="0" marB="0" anchor="ctr"/>
                </a:tc>
                <a:tc>
                  <a:txBody>
                    <a:bodyPr/>
                    <a:lstStyle/>
                    <a:p>
                      <a:pPr algn="ctr">
                        <a:buNone/>
                      </a:pPr>
                      <a:r>
                        <a:rPr lang="pl-PL" sz="800">
                          <a:effectLst/>
                          <a:latin typeface="+mn-lt"/>
                          <a:ea typeface="Times New Roman" panose="02020603050405020304" pitchFamily="18" charset="0"/>
                        </a:rPr>
                        <a:t>14 054,72</a:t>
                      </a:r>
                    </a:p>
                  </a:txBody>
                  <a:tcPr marL="44450" marR="44450" marT="0" marB="0" anchor="ctr"/>
                </a:tc>
                <a:tc>
                  <a:txBody>
                    <a:bodyPr/>
                    <a:lstStyle/>
                    <a:p>
                      <a:pPr algn="ctr">
                        <a:buNone/>
                      </a:pPr>
                      <a:r>
                        <a:rPr lang="pl-PL" sz="800">
                          <a:effectLst/>
                          <a:latin typeface="+mn-lt"/>
                          <a:ea typeface="Times New Roman" panose="02020603050405020304" pitchFamily="18" charset="0"/>
                        </a:rPr>
                        <a:t>15 254,63</a:t>
                      </a:r>
                    </a:p>
                  </a:txBody>
                  <a:tcPr marL="44450" marR="44450" marT="0" marB="0" anchor="ctr"/>
                </a:tc>
                <a:tc>
                  <a:txBody>
                    <a:bodyPr/>
                    <a:lstStyle/>
                    <a:p>
                      <a:pPr algn="ctr">
                        <a:buNone/>
                      </a:pPr>
                      <a:r>
                        <a:rPr lang="pl-PL" sz="800">
                          <a:effectLst/>
                          <a:latin typeface="+mn-lt"/>
                          <a:ea typeface="Times New Roman" panose="02020603050405020304" pitchFamily="18" charset="0"/>
                        </a:rPr>
                        <a:t>1 199,91</a:t>
                      </a:r>
                    </a:p>
                  </a:txBody>
                  <a:tcPr marL="44450" marR="44450" marT="0" marB="0" anchor="ctr"/>
                </a:tc>
                <a:tc>
                  <a:txBody>
                    <a:bodyPr/>
                    <a:lstStyle/>
                    <a:p>
                      <a:pPr algn="ctr">
                        <a:buNone/>
                      </a:pPr>
                      <a:r>
                        <a:rPr lang="pl-PL" sz="800">
                          <a:effectLst/>
                          <a:latin typeface="+mn-lt"/>
                          <a:ea typeface="Times New Roman" panose="02020603050405020304" pitchFamily="18" charset="0"/>
                        </a:rPr>
                        <a:t>1,09</a:t>
                      </a:r>
                    </a:p>
                  </a:txBody>
                  <a:tcPr marL="44450" marR="44450" marT="0" marB="0" anchor="ctr"/>
                </a:tc>
                <a:tc>
                  <a:txBody>
                    <a:bodyPr/>
                    <a:lstStyle/>
                    <a:p>
                      <a:pPr algn="ctr">
                        <a:buNone/>
                      </a:pPr>
                      <a:r>
                        <a:rPr lang="pl-PL" sz="800">
                          <a:effectLst/>
                          <a:latin typeface="+mn-lt"/>
                          <a:ea typeface="Times New Roman" panose="02020603050405020304" pitchFamily="18" charset="0"/>
                        </a:rPr>
                        <a:t>75,97</a:t>
                      </a:r>
                    </a:p>
                  </a:txBody>
                  <a:tcPr marL="44450" marR="44450" marT="0" marB="0" anchor="ctr"/>
                </a:tc>
                <a:tc>
                  <a:txBody>
                    <a:bodyPr/>
                    <a:lstStyle/>
                    <a:p>
                      <a:pPr algn="ctr">
                        <a:buNone/>
                      </a:pPr>
                      <a:r>
                        <a:rPr lang="pl-PL" sz="800">
                          <a:effectLst/>
                          <a:latin typeface="+mn-lt"/>
                          <a:ea typeface="Times New Roman" panose="02020603050405020304" pitchFamily="18" charset="0"/>
                        </a:rPr>
                        <a:t>75,13</a:t>
                      </a:r>
                    </a:p>
                  </a:txBody>
                  <a:tcPr marL="44450" marR="44450" marT="0" marB="0" anchor="ctr"/>
                </a:tc>
                <a:extLst>
                  <a:ext uri="{0D108BD9-81ED-4DB2-BD59-A6C34878D82A}">
                    <a16:rowId xmlns:a16="http://schemas.microsoft.com/office/drawing/2014/main" val="10005"/>
                  </a:ext>
                </a:extLst>
              </a:tr>
              <a:tr h="126350">
                <a:tc>
                  <a:txBody>
                    <a:bodyPr/>
                    <a:lstStyle/>
                    <a:p>
                      <a:pPr algn="ctr">
                        <a:lnSpc>
                          <a:spcPct val="107000"/>
                        </a:lnSpc>
                        <a:spcAft>
                          <a:spcPts val="0"/>
                        </a:spcAft>
                      </a:pPr>
                      <a:r>
                        <a:rPr lang="pl-PL" sz="800" dirty="0">
                          <a:latin typeface="+mn-lt"/>
                          <a:ea typeface="Calibri"/>
                          <a:cs typeface="Times New Roman"/>
                        </a:rPr>
                        <a:t>1.2.</a:t>
                      </a:r>
                    </a:p>
                  </a:txBody>
                  <a:tcPr marL="44450" marR="44450" marT="0" marB="0" anchor="ctr"/>
                </a:tc>
                <a:tc>
                  <a:txBody>
                    <a:bodyPr/>
                    <a:lstStyle/>
                    <a:p>
                      <a:pPr>
                        <a:lnSpc>
                          <a:spcPct val="107000"/>
                        </a:lnSpc>
                        <a:spcAft>
                          <a:spcPts val="0"/>
                        </a:spcAft>
                      </a:pPr>
                      <a:r>
                        <a:rPr lang="pl-PL" sz="800" dirty="0">
                          <a:latin typeface="+mn-lt"/>
                          <a:ea typeface="Calibri"/>
                          <a:cs typeface="Times New Roman"/>
                        </a:rPr>
                        <a:t> -przesył</a:t>
                      </a:r>
                    </a:p>
                  </a:txBody>
                  <a:tcPr marL="44450" marR="44450" marT="0" marB="0" anchor="ctr"/>
                </a:tc>
                <a:tc>
                  <a:txBody>
                    <a:bodyPr/>
                    <a:lstStyle/>
                    <a:p>
                      <a:pPr algn="ctr">
                        <a:buNone/>
                      </a:pPr>
                      <a:r>
                        <a:rPr lang="pl-PL" sz="800">
                          <a:effectLst/>
                          <a:latin typeface="+mn-lt"/>
                          <a:ea typeface="Times New Roman" panose="02020603050405020304" pitchFamily="18" charset="0"/>
                        </a:rPr>
                        <a:t>3 461,16</a:t>
                      </a:r>
                    </a:p>
                  </a:txBody>
                  <a:tcPr marL="44450" marR="44450" marT="0" marB="0" anchor="ctr"/>
                </a:tc>
                <a:tc>
                  <a:txBody>
                    <a:bodyPr/>
                    <a:lstStyle/>
                    <a:p>
                      <a:pPr algn="ctr">
                        <a:buNone/>
                      </a:pPr>
                      <a:r>
                        <a:rPr lang="pl-PL" sz="800">
                          <a:effectLst/>
                          <a:latin typeface="+mn-lt"/>
                          <a:ea typeface="Times New Roman" panose="02020603050405020304" pitchFamily="18" charset="0"/>
                        </a:rPr>
                        <a:t>3 983,41</a:t>
                      </a:r>
                    </a:p>
                  </a:txBody>
                  <a:tcPr marL="44450" marR="44450" marT="0" marB="0" anchor="ctr"/>
                </a:tc>
                <a:tc>
                  <a:txBody>
                    <a:bodyPr/>
                    <a:lstStyle/>
                    <a:p>
                      <a:pPr algn="ctr">
                        <a:buNone/>
                      </a:pPr>
                      <a:r>
                        <a:rPr lang="pl-PL" sz="800" dirty="0">
                          <a:effectLst/>
                          <a:latin typeface="+mn-lt"/>
                          <a:ea typeface="Times New Roman" panose="02020603050405020304" pitchFamily="18" charset="0"/>
                        </a:rPr>
                        <a:t>522,25</a:t>
                      </a:r>
                    </a:p>
                  </a:txBody>
                  <a:tcPr marL="44450" marR="44450" marT="0" marB="0" anchor="ctr"/>
                </a:tc>
                <a:tc>
                  <a:txBody>
                    <a:bodyPr/>
                    <a:lstStyle/>
                    <a:p>
                      <a:pPr algn="ctr">
                        <a:buNone/>
                      </a:pPr>
                      <a:r>
                        <a:rPr lang="pl-PL" sz="800">
                          <a:effectLst/>
                          <a:latin typeface="+mn-lt"/>
                          <a:ea typeface="Times New Roman" panose="02020603050405020304" pitchFamily="18" charset="0"/>
                        </a:rPr>
                        <a:t>1,15</a:t>
                      </a:r>
                    </a:p>
                  </a:txBody>
                  <a:tcPr marL="44450" marR="44450" marT="0" marB="0" anchor="ctr"/>
                </a:tc>
                <a:tc>
                  <a:txBody>
                    <a:bodyPr/>
                    <a:lstStyle/>
                    <a:p>
                      <a:pPr algn="ctr">
                        <a:buNone/>
                      </a:pPr>
                      <a:r>
                        <a:rPr lang="pl-PL" sz="800">
                          <a:effectLst/>
                          <a:latin typeface="+mn-lt"/>
                          <a:ea typeface="Times New Roman" panose="02020603050405020304" pitchFamily="18" charset="0"/>
                        </a:rPr>
                        <a:t>18,71</a:t>
                      </a:r>
                    </a:p>
                  </a:txBody>
                  <a:tcPr marL="44450" marR="44450" marT="0" marB="0" anchor="ctr"/>
                </a:tc>
                <a:tc>
                  <a:txBody>
                    <a:bodyPr/>
                    <a:lstStyle/>
                    <a:p>
                      <a:pPr algn="ctr">
                        <a:buNone/>
                      </a:pPr>
                      <a:r>
                        <a:rPr lang="pl-PL" sz="800">
                          <a:effectLst/>
                          <a:latin typeface="+mn-lt"/>
                          <a:ea typeface="Times New Roman" panose="02020603050405020304" pitchFamily="18" charset="0"/>
                        </a:rPr>
                        <a:t>19,62</a:t>
                      </a:r>
                    </a:p>
                  </a:txBody>
                  <a:tcPr marL="44450" marR="44450" marT="0" marB="0" anchor="ctr"/>
                </a:tc>
                <a:extLst>
                  <a:ext uri="{0D108BD9-81ED-4DB2-BD59-A6C34878D82A}">
                    <a16:rowId xmlns:a16="http://schemas.microsoft.com/office/drawing/2014/main" val="10006"/>
                  </a:ext>
                </a:extLst>
              </a:tr>
              <a:tr h="239712">
                <a:tc>
                  <a:txBody>
                    <a:bodyPr/>
                    <a:lstStyle/>
                    <a:p>
                      <a:pPr algn="ctr">
                        <a:lnSpc>
                          <a:spcPct val="107000"/>
                        </a:lnSpc>
                        <a:spcAft>
                          <a:spcPts val="0"/>
                        </a:spcAft>
                      </a:pPr>
                      <a:r>
                        <a:rPr lang="pl-PL" sz="800" dirty="0">
                          <a:latin typeface="+mn-lt"/>
                          <a:ea typeface="Calibri"/>
                          <a:cs typeface="Times New Roman"/>
                        </a:rPr>
                        <a:t>1.3.</a:t>
                      </a:r>
                    </a:p>
                  </a:txBody>
                  <a:tcPr marL="44450" marR="44450" marT="0" marB="0" anchor="ctr"/>
                </a:tc>
                <a:tc>
                  <a:txBody>
                    <a:bodyPr/>
                    <a:lstStyle/>
                    <a:p>
                      <a:pPr>
                        <a:lnSpc>
                          <a:spcPct val="107000"/>
                        </a:lnSpc>
                        <a:spcAft>
                          <a:spcPts val="0"/>
                        </a:spcAft>
                      </a:pPr>
                      <a:r>
                        <a:rPr lang="pl-PL" sz="800" dirty="0">
                          <a:latin typeface="+mn-lt"/>
                          <a:ea typeface="Calibri"/>
                          <a:cs typeface="Times New Roman"/>
                        </a:rPr>
                        <a:t> -rekompensata do źródeł ciepła</a:t>
                      </a:r>
                    </a:p>
                  </a:txBody>
                  <a:tcPr marL="44450" marR="44450" marT="0" marB="0" anchor="ctr"/>
                </a:tc>
                <a:tc>
                  <a:txBody>
                    <a:bodyPr/>
                    <a:lstStyle/>
                    <a:p>
                      <a:pPr algn="ctr">
                        <a:buNone/>
                      </a:pPr>
                      <a:r>
                        <a:rPr lang="pl-PL" sz="800">
                          <a:effectLst/>
                          <a:latin typeface="+mn-lt"/>
                          <a:ea typeface="Times New Roman" panose="02020603050405020304" pitchFamily="18" charset="0"/>
                        </a:rPr>
                        <a:t>235,10</a:t>
                      </a:r>
                    </a:p>
                  </a:txBody>
                  <a:tcPr marL="44450" marR="44450" marT="0" marB="0" anchor="ctr"/>
                </a:tc>
                <a:tc>
                  <a:txBody>
                    <a:bodyPr/>
                    <a:lstStyle/>
                    <a:p>
                      <a:pPr algn="ctr">
                        <a:buNone/>
                      </a:pPr>
                      <a:r>
                        <a:rPr lang="pl-PL" sz="800">
                          <a:effectLst/>
                          <a:latin typeface="+mn-lt"/>
                          <a:ea typeface="Times New Roman" panose="02020603050405020304" pitchFamily="18" charset="0"/>
                        </a:rPr>
                        <a:t>58,14</a:t>
                      </a:r>
                    </a:p>
                  </a:txBody>
                  <a:tcPr marL="44450" marR="44450" marT="0" marB="0" anchor="ctr"/>
                </a:tc>
                <a:tc>
                  <a:txBody>
                    <a:bodyPr/>
                    <a:lstStyle/>
                    <a:p>
                      <a:pPr algn="ctr">
                        <a:buNone/>
                      </a:pPr>
                      <a:r>
                        <a:rPr lang="pl-PL" sz="800" dirty="0">
                          <a:effectLst/>
                          <a:latin typeface="+mn-lt"/>
                          <a:ea typeface="Times New Roman" panose="02020603050405020304" pitchFamily="18" charset="0"/>
                        </a:rPr>
                        <a:t> -176,96</a:t>
                      </a:r>
                    </a:p>
                  </a:txBody>
                  <a:tcPr marL="44450" marR="44450" marT="0" marB="0" anchor="ctr"/>
                </a:tc>
                <a:tc>
                  <a:txBody>
                    <a:bodyPr/>
                    <a:lstStyle/>
                    <a:p>
                      <a:pPr algn="ctr">
                        <a:buNone/>
                      </a:pPr>
                      <a:r>
                        <a:rPr lang="pl-PL" sz="800" dirty="0">
                          <a:effectLst/>
                          <a:latin typeface="+mn-lt"/>
                          <a:ea typeface="Times New Roman" panose="02020603050405020304" pitchFamily="18" charset="0"/>
                        </a:rPr>
                        <a:t> 0,25</a:t>
                      </a:r>
                    </a:p>
                  </a:txBody>
                  <a:tcPr marL="44450" marR="44450" marT="0" marB="0" anchor="ctr"/>
                </a:tc>
                <a:tc>
                  <a:txBody>
                    <a:bodyPr/>
                    <a:lstStyle/>
                    <a:p>
                      <a:pPr algn="ctr">
                        <a:buNone/>
                      </a:pPr>
                      <a:r>
                        <a:rPr lang="pl-PL" sz="800">
                          <a:effectLst/>
                          <a:latin typeface="+mn-lt"/>
                          <a:ea typeface="Times New Roman" panose="02020603050405020304" pitchFamily="18" charset="0"/>
                        </a:rPr>
                        <a:t>1,27</a:t>
                      </a:r>
                    </a:p>
                  </a:txBody>
                  <a:tcPr marL="44450" marR="44450" marT="0" marB="0" anchor="ctr"/>
                </a:tc>
                <a:tc>
                  <a:txBody>
                    <a:bodyPr/>
                    <a:lstStyle/>
                    <a:p>
                      <a:pPr algn="ctr">
                        <a:buNone/>
                      </a:pPr>
                      <a:r>
                        <a:rPr lang="pl-PL" sz="800">
                          <a:effectLst/>
                          <a:latin typeface="+mn-lt"/>
                          <a:ea typeface="Times New Roman" panose="02020603050405020304" pitchFamily="18" charset="0"/>
                        </a:rPr>
                        <a:t>0,29</a:t>
                      </a:r>
                    </a:p>
                  </a:txBody>
                  <a:tcPr marL="44450" marR="44450" marT="0" marB="0" anchor="ctr"/>
                </a:tc>
                <a:extLst>
                  <a:ext uri="{0D108BD9-81ED-4DB2-BD59-A6C34878D82A}">
                    <a16:rowId xmlns:a16="http://schemas.microsoft.com/office/drawing/2014/main" val="10007"/>
                  </a:ext>
                </a:extLst>
              </a:tr>
              <a:tr h="232379">
                <a:tc>
                  <a:txBody>
                    <a:bodyPr/>
                    <a:lstStyle/>
                    <a:p>
                      <a:pPr algn="ctr">
                        <a:lnSpc>
                          <a:spcPct val="107000"/>
                        </a:lnSpc>
                        <a:spcAft>
                          <a:spcPts val="0"/>
                        </a:spcAft>
                      </a:pP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dirty="0">
                          <a:latin typeface="+mn-lt"/>
                          <a:ea typeface="Calibri"/>
                          <a:cs typeface="Times New Roman"/>
                        </a:rPr>
                        <a:t>w tym, dostawa ciepła do zasobów:</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dirty="0">
                          <a:effectLst/>
                          <a:latin typeface="+mn-lt"/>
                          <a:ea typeface="Times New Roman" panose="02020603050405020304" pitchFamily="18" charset="0"/>
                        </a:rPr>
                        <a:t> </a:t>
                      </a:r>
                    </a:p>
                  </a:txBody>
                  <a:tcPr marL="44450" marR="44450" marT="0" marB="0" anchor="ctr"/>
                </a:tc>
                <a:tc>
                  <a:txBody>
                    <a:bodyPr/>
                    <a:lstStyle/>
                    <a:p>
                      <a:pPr algn="ctr">
                        <a:buNone/>
                      </a:pPr>
                      <a:r>
                        <a:rPr lang="pl-PL" sz="800" dirty="0">
                          <a:effectLst/>
                          <a:latin typeface="+mn-lt"/>
                          <a:ea typeface="Times New Roman" panose="02020603050405020304" pitchFamily="18" charset="0"/>
                        </a:rPr>
                        <a:t> </a:t>
                      </a:r>
                    </a:p>
                  </a:txBody>
                  <a:tcPr marL="44450" marR="44450" marT="0" marB="0" anchor="ctr"/>
                </a:tc>
                <a:extLst>
                  <a:ext uri="{0D108BD9-81ED-4DB2-BD59-A6C34878D82A}">
                    <a16:rowId xmlns:a16="http://schemas.microsoft.com/office/drawing/2014/main" val="10008"/>
                  </a:ext>
                </a:extLst>
              </a:tr>
              <a:tr h="136845">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just">
                        <a:lnSpc>
                          <a:spcPct val="107000"/>
                        </a:lnSpc>
                        <a:spcAft>
                          <a:spcPts val="0"/>
                        </a:spcAft>
                      </a:pPr>
                      <a:r>
                        <a:rPr lang="pl-PL" sz="800" dirty="0">
                          <a:latin typeface="+mn-lt"/>
                          <a:ea typeface="Calibri"/>
                          <a:cs typeface="Times New Roman"/>
                        </a:rPr>
                        <a:t>- SM Pionier, w tym:</a:t>
                      </a:r>
                    </a:p>
                  </a:txBody>
                  <a:tcPr marL="44450" marR="44450" marT="0" marB="0" anchor="ctr"/>
                </a:tc>
                <a:tc>
                  <a:txBody>
                    <a:bodyPr/>
                    <a:lstStyle/>
                    <a:p>
                      <a:pPr algn="ctr">
                        <a:buNone/>
                      </a:pPr>
                      <a:r>
                        <a:rPr lang="pl-PL" sz="800">
                          <a:effectLst/>
                          <a:latin typeface="+mn-lt"/>
                          <a:ea typeface="Times New Roman" panose="02020603050405020304" pitchFamily="18" charset="0"/>
                        </a:rPr>
                        <a:t>9 891,08</a:t>
                      </a:r>
                    </a:p>
                  </a:txBody>
                  <a:tcPr marL="44450" marR="44450" marT="0" marB="0" anchor="ctr"/>
                </a:tc>
                <a:tc>
                  <a:txBody>
                    <a:bodyPr/>
                    <a:lstStyle/>
                    <a:p>
                      <a:pPr algn="ctr">
                        <a:buNone/>
                      </a:pPr>
                      <a:r>
                        <a:rPr lang="pl-PL" sz="800">
                          <a:effectLst/>
                          <a:latin typeface="+mn-lt"/>
                          <a:ea typeface="Times New Roman" panose="02020603050405020304" pitchFamily="18" charset="0"/>
                        </a:rPr>
                        <a:t>10 798,94</a:t>
                      </a:r>
                    </a:p>
                  </a:txBody>
                  <a:tcPr marL="44450" marR="44450" marT="0" marB="0" anchor="ctr"/>
                </a:tc>
                <a:tc>
                  <a:txBody>
                    <a:bodyPr/>
                    <a:lstStyle/>
                    <a:p>
                      <a:pPr algn="ctr">
                        <a:buNone/>
                      </a:pPr>
                      <a:r>
                        <a:rPr lang="pl-PL" sz="800">
                          <a:effectLst/>
                          <a:latin typeface="+mn-lt"/>
                          <a:ea typeface="Times New Roman" panose="02020603050405020304" pitchFamily="18" charset="0"/>
                        </a:rPr>
                        <a:t>907,86</a:t>
                      </a:r>
                    </a:p>
                  </a:txBody>
                  <a:tcPr marL="44450" marR="44450" marT="0" marB="0" anchor="ctr"/>
                </a:tc>
                <a:tc>
                  <a:txBody>
                    <a:bodyPr/>
                    <a:lstStyle/>
                    <a:p>
                      <a:pPr algn="ctr">
                        <a:buNone/>
                      </a:pPr>
                      <a:r>
                        <a:rPr lang="pl-PL" sz="800">
                          <a:effectLst/>
                          <a:latin typeface="+mn-lt"/>
                          <a:ea typeface="Times New Roman" panose="02020603050405020304" pitchFamily="18" charset="0"/>
                        </a:rPr>
                        <a:t>1,09</a:t>
                      </a:r>
                    </a:p>
                  </a:txBody>
                  <a:tcPr marL="44450" marR="44450" marT="0" marB="0" anchor="ctr"/>
                </a:tc>
                <a:tc>
                  <a:txBody>
                    <a:bodyPr/>
                    <a:lstStyle/>
                    <a:p>
                      <a:pPr algn="ctr">
                        <a:buNone/>
                      </a:pPr>
                      <a:r>
                        <a:rPr lang="pl-PL" sz="800">
                          <a:effectLst/>
                          <a:latin typeface="+mn-lt"/>
                          <a:ea typeface="Times New Roman" panose="02020603050405020304" pitchFamily="18" charset="0"/>
                        </a:rPr>
                        <a:t>53,47</a:t>
                      </a:r>
                    </a:p>
                  </a:txBody>
                  <a:tcPr marL="44450" marR="44450" marT="0" marB="0" anchor="ctr"/>
                </a:tc>
                <a:tc>
                  <a:txBody>
                    <a:bodyPr/>
                    <a:lstStyle/>
                    <a:p>
                      <a:pPr algn="ctr">
                        <a:buNone/>
                      </a:pPr>
                      <a:r>
                        <a:rPr lang="pl-PL" sz="800" dirty="0">
                          <a:effectLst/>
                          <a:latin typeface="+mn-lt"/>
                          <a:ea typeface="Times New Roman" panose="02020603050405020304" pitchFamily="18" charset="0"/>
                        </a:rPr>
                        <a:t>53,18</a:t>
                      </a:r>
                    </a:p>
                  </a:txBody>
                  <a:tcPr marL="44450" marR="44450" marT="0" marB="0" anchor="ctr"/>
                </a:tc>
                <a:extLst>
                  <a:ext uri="{0D108BD9-81ED-4DB2-BD59-A6C34878D82A}">
                    <a16:rowId xmlns:a16="http://schemas.microsoft.com/office/drawing/2014/main" val="10009"/>
                  </a:ext>
                </a:extLst>
              </a:tr>
              <a:tr h="141015">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just">
                        <a:lnSpc>
                          <a:spcPct val="107000"/>
                        </a:lnSpc>
                        <a:spcAft>
                          <a:spcPts val="0"/>
                        </a:spcAft>
                      </a:pPr>
                      <a:r>
                        <a:rPr lang="pl-PL" sz="800" dirty="0">
                          <a:latin typeface="+mn-lt"/>
                          <a:ea typeface="Calibri"/>
                          <a:cs typeface="Times New Roman"/>
                        </a:rPr>
                        <a:t> -wytwarzanie</a:t>
                      </a:r>
                    </a:p>
                  </a:txBody>
                  <a:tcPr marL="44450" marR="44450" marT="0" marB="0" anchor="ctr"/>
                </a:tc>
                <a:tc>
                  <a:txBody>
                    <a:bodyPr/>
                    <a:lstStyle/>
                    <a:p>
                      <a:pPr algn="ctr">
                        <a:buNone/>
                      </a:pPr>
                      <a:r>
                        <a:rPr lang="pl-PL" sz="800">
                          <a:effectLst/>
                          <a:latin typeface="+mn-lt"/>
                          <a:ea typeface="Times New Roman" panose="02020603050405020304" pitchFamily="18" charset="0"/>
                        </a:rPr>
                        <a:t>7 846,52</a:t>
                      </a:r>
                    </a:p>
                  </a:txBody>
                  <a:tcPr marL="44450" marR="44450" marT="0" marB="0" anchor="ctr"/>
                </a:tc>
                <a:tc>
                  <a:txBody>
                    <a:bodyPr/>
                    <a:lstStyle/>
                    <a:p>
                      <a:pPr algn="ctr">
                        <a:buNone/>
                      </a:pPr>
                      <a:r>
                        <a:rPr lang="pl-PL" sz="800">
                          <a:effectLst/>
                          <a:latin typeface="+mn-lt"/>
                          <a:ea typeface="Times New Roman" panose="02020603050405020304" pitchFamily="18" charset="0"/>
                        </a:rPr>
                        <a:t>8 459,97</a:t>
                      </a:r>
                    </a:p>
                  </a:txBody>
                  <a:tcPr marL="44450" marR="44450" marT="0" marB="0" anchor="ctr"/>
                </a:tc>
                <a:tc>
                  <a:txBody>
                    <a:bodyPr/>
                    <a:lstStyle/>
                    <a:p>
                      <a:pPr algn="ctr">
                        <a:buNone/>
                      </a:pPr>
                      <a:r>
                        <a:rPr lang="pl-PL" sz="800">
                          <a:effectLst/>
                          <a:latin typeface="+mn-lt"/>
                          <a:ea typeface="Times New Roman" panose="02020603050405020304" pitchFamily="18" charset="0"/>
                        </a:rPr>
                        <a:t>613,45</a:t>
                      </a:r>
                    </a:p>
                  </a:txBody>
                  <a:tcPr marL="44450" marR="44450" marT="0" marB="0" anchor="ctr"/>
                </a:tc>
                <a:tc>
                  <a:txBody>
                    <a:bodyPr/>
                    <a:lstStyle/>
                    <a:p>
                      <a:pPr algn="ctr">
                        <a:buNone/>
                      </a:pPr>
                      <a:r>
                        <a:rPr lang="pl-PL" sz="800">
                          <a:effectLst/>
                          <a:latin typeface="+mn-lt"/>
                          <a:ea typeface="Times New Roman" panose="02020603050405020304" pitchFamily="18" charset="0"/>
                        </a:rPr>
                        <a:t>1,08</a:t>
                      </a:r>
                    </a:p>
                  </a:txBody>
                  <a:tcPr marL="44450" marR="44450" marT="0" marB="0" anchor="ctr"/>
                </a:tc>
                <a:tc>
                  <a:txBody>
                    <a:bodyPr/>
                    <a:lstStyle/>
                    <a:p>
                      <a:pPr algn="ctr">
                        <a:buNone/>
                      </a:pPr>
                      <a:r>
                        <a:rPr lang="pl-PL" sz="800">
                          <a:effectLst/>
                          <a:latin typeface="+mn-lt"/>
                          <a:ea typeface="Times New Roman" panose="02020603050405020304" pitchFamily="18" charset="0"/>
                        </a:rPr>
                        <a:t>42,41</a:t>
                      </a:r>
                    </a:p>
                  </a:txBody>
                  <a:tcPr marL="44450" marR="44450" marT="0" marB="0" anchor="ctr"/>
                </a:tc>
                <a:tc>
                  <a:txBody>
                    <a:bodyPr/>
                    <a:lstStyle/>
                    <a:p>
                      <a:pPr algn="ctr">
                        <a:buNone/>
                      </a:pPr>
                      <a:r>
                        <a:rPr lang="pl-PL" sz="800" dirty="0">
                          <a:effectLst/>
                          <a:latin typeface="+mn-lt"/>
                          <a:ea typeface="Times New Roman" panose="02020603050405020304" pitchFamily="18" charset="0"/>
                        </a:rPr>
                        <a:t>41,67</a:t>
                      </a:r>
                    </a:p>
                  </a:txBody>
                  <a:tcPr marL="44450" marR="44450" marT="0" marB="0" anchor="ctr"/>
                </a:tc>
                <a:extLst>
                  <a:ext uri="{0D108BD9-81ED-4DB2-BD59-A6C34878D82A}">
                    <a16:rowId xmlns:a16="http://schemas.microsoft.com/office/drawing/2014/main" val="10010"/>
                  </a:ext>
                </a:extLst>
              </a:tr>
              <a:tr h="126350">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just">
                        <a:lnSpc>
                          <a:spcPct val="107000"/>
                        </a:lnSpc>
                        <a:spcAft>
                          <a:spcPts val="0"/>
                        </a:spcAft>
                      </a:pPr>
                      <a:r>
                        <a:rPr lang="pl-PL" sz="800" dirty="0">
                          <a:latin typeface="+mn-lt"/>
                          <a:ea typeface="Calibri"/>
                          <a:cs typeface="Times New Roman"/>
                        </a:rPr>
                        <a:t> -przesył</a:t>
                      </a:r>
                    </a:p>
                  </a:txBody>
                  <a:tcPr marL="44450" marR="44450" marT="0" marB="0" anchor="ctr"/>
                </a:tc>
                <a:tc>
                  <a:txBody>
                    <a:bodyPr/>
                    <a:lstStyle/>
                    <a:p>
                      <a:pPr algn="ctr">
                        <a:buNone/>
                      </a:pPr>
                      <a:r>
                        <a:rPr lang="pl-PL" sz="800">
                          <a:effectLst/>
                          <a:latin typeface="+mn-lt"/>
                          <a:ea typeface="Times New Roman" panose="02020603050405020304" pitchFamily="18" charset="0"/>
                        </a:rPr>
                        <a:t>2 044,56</a:t>
                      </a:r>
                    </a:p>
                  </a:txBody>
                  <a:tcPr marL="44450" marR="44450" marT="0" marB="0" anchor="ctr"/>
                </a:tc>
                <a:tc>
                  <a:txBody>
                    <a:bodyPr/>
                    <a:lstStyle/>
                    <a:p>
                      <a:pPr algn="ctr">
                        <a:buNone/>
                      </a:pPr>
                      <a:r>
                        <a:rPr lang="pl-PL" sz="800">
                          <a:effectLst/>
                          <a:latin typeface="+mn-lt"/>
                          <a:ea typeface="Times New Roman" panose="02020603050405020304" pitchFamily="18" charset="0"/>
                        </a:rPr>
                        <a:t>2 338,97</a:t>
                      </a:r>
                    </a:p>
                  </a:txBody>
                  <a:tcPr marL="44450" marR="44450" marT="0" marB="0" anchor="ctr"/>
                </a:tc>
                <a:tc>
                  <a:txBody>
                    <a:bodyPr/>
                    <a:lstStyle/>
                    <a:p>
                      <a:pPr algn="ctr">
                        <a:buNone/>
                      </a:pPr>
                      <a:r>
                        <a:rPr lang="pl-PL" sz="800">
                          <a:effectLst/>
                          <a:latin typeface="+mn-lt"/>
                          <a:ea typeface="Times New Roman" panose="02020603050405020304" pitchFamily="18" charset="0"/>
                        </a:rPr>
                        <a:t>294,41</a:t>
                      </a:r>
                    </a:p>
                  </a:txBody>
                  <a:tcPr marL="44450" marR="44450" marT="0" marB="0" anchor="ctr"/>
                </a:tc>
                <a:tc>
                  <a:txBody>
                    <a:bodyPr/>
                    <a:lstStyle/>
                    <a:p>
                      <a:pPr algn="ctr">
                        <a:buNone/>
                      </a:pPr>
                      <a:r>
                        <a:rPr lang="pl-PL" sz="800">
                          <a:effectLst/>
                          <a:latin typeface="+mn-lt"/>
                          <a:ea typeface="Times New Roman" panose="02020603050405020304" pitchFamily="18" charset="0"/>
                        </a:rPr>
                        <a:t>1,14</a:t>
                      </a:r>
                    </a:p>
                  </a:txBody>
                  <a:tcPr marL="44450" marR="44450" marT="0" marB="0" anchor="ctr"/>
                </a:tc>
                <a:tc>
                  <a:txBody>
                    <a:bodyPr/>
                    <a:lstStyle/>
                    <a:p>
                      <a:pPr algn="ctr">
                        <a:buNone/>
                      </a:pPr>
                      <a:r>
                        <a:rPr lang="pl-PL" sz="800">
                          <a:effectLst/>
                          <a:latin typeface="+mn-lt"/>
                          <a:ea typeface="Times New Roman" panose="02020603050405020304" pitchFamily="18" charset="0"/>
                        </a:rPr>
                        <a:t>11,05</a:t>
                      </a:r>
                    </a:p>
                  </a:txBody>
                  <a:tcPr marL="44450" marR="44450" marT="0" marB="0" anchor="ctr"/>
                </a:tc>
                <a:tc>
                  <a:txBody>
                    <a:bodyPr/>
                    <a:lstStyle/>
                    <a:p>
                      <a:pPr algn="ctr">
                        <a:buNone/>
                      </a:pPr>
                      <a:r>
                        <a:rPr lang="pl-PL" sz="800" dirty="0">
                          <a:effectLst/>
                          <a:latin typeface="+mn-lt"/>
                          <a:ea typeface="Times New Roman" panose="02020603050405020304" pitchFamily="18" charset="0"/>
                        </a:rPr>
                        <a:t>11,52</a:t>
                      </a:r>
                    </a:p>
                  </a:txBody>
                  <a:tcPr marL="44450" marR="44450" marT="0" marB="0" anchor="ctr"/>
                </a:tc>
                <a:extLst>
                  <a:ext uri="{0D108BD9-81ED-4DB2-BD59-A6C34878D82A}">
                    <a16:rowId xmlns:a16="http://schemas.microsoft.com/office/drawing/2014/main" val="10011"/>
                  </a:ext>
                </a:extLst>
              </a:tr>
              <a:tr h="210854">
                <a:tc gridSpan="2">
                  <a:txBody>
                    <a:bodyPr/>
                    <a:lstStyle/>
                    <a:p>
                      <a:pPr algn="ctr">
                        <a:lnSpc>
                          <a:spcPct val="107000"/>
                        </a:lnSpc>
                        <a:spcAft>
                          <a:spcPts val="0"/>
                        </a:spcAft>
                      </a:pPr>
                      <a:r>
                        <a:rPr lang="pl-PL" sz="800" b="1" dirty="0">
                          <a:latin typeface="+mn-lt"/>
                          <a:ea typeface="Calibri"/>
                          <a:cs typeface="Times New Roman"/>
                        </a:rPr>
                        <a:t>Razem działalność podstawowa</a:t>
                      </a:r>
                      <a:endParaRPr lang="pl-PL" sz="800" dirty="0">
                        <a:latin typeface="+mn-lt"/>
                        <a:ea typeface="Calibri"/>
                        <a:cs typeface="Times New Roman"/>
                      </a:endParaRPr>
                    </a:p>
                  </a:txBody>
                  <a:tcPr marL="44450" marR="44450" marT="0" marB="0" anchor="ctr"/>
                </a:tc>
                <a:tc hMerge="1">
                  <a:txBody>
                    <a:bodyPr/>
                    <a:lstStyle/>
                    <a:p>
                      <a:endParaRPr lang="pl-PL"/>
                    </a:p>
                  </a:txBody>
                  <a:tcPr/>
                </a:tc>
                <a:tc>
                  <a:txBody>
                    <a:bodyPr/>
                    <a:lstStyle/>
                    <a:p>
                      <a:pPr algn="ctr">
                        <a:buNone/>
                      </a:pPr>
                      <a:r>
                        <a:rPr lang="pl-PL" sz="800" b="1">
                          <a:effectLst/>
                          <a:latin typeface="+mn-lt"/>
                          <a:ea typeface="Times New Roman" panose="02020603050405020304" pitchFamily="18" charset="0"/>
                        </a:rPr>
                        <a:t>17 750,98</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19 296,18 </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1 545,20</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a:effectLst/>
                          <a:latin typeface="+mn-lt"/>
                          <a:ea typeface="Times New Roman" panose="02020603050405020304" pitchFamily="18" charset="0"/>
                        </a:rPr>
                        <a:t>1,09</a:t>
                      </a:r>
                    </a:p>
                  </a:txBody>
                  <a:tcPr marL="44450" marR="44450" marT="0" marB="0" anchor="ctr"/>
                </a:tc>
                <a:tc>
                  <a:txBody>
                    <a:bodyPr/>
                    <a:lstStyle/>
                    <a:p>
                      <a:pPr algn="ctr">
                        <a:buNone/>
                      </a:pPr>
                      <a:r>
                        <a:rPr lang="pl-PL" sz="800" b="1">
                          <a:effectLst/>
                          <a:latin typeface="+mn-lt"/>
                          <a:ea typeface="Times New Roman" panose="02020603050405020304" pitchFamily="18" charset="0"/>
                        </a:rPr>
                        <a:t>95,95</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95,03</a:t>
                      </a:r>
                      <a:endParaRPr lang="pl-PL" sz="80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12"/>
                  </a:ext>
                </a:extLst>
              </a:tr>
              <a:tr h="126350">
                <a:tc>
                  <a:txBody>
                    <a:bodyPr/>
                    <a:lstStyle/>
                    <a:p>
                      <a:pPr algn="ct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nSpc>
                          <a:spcPct val="107000"/>
                        </a:lnSpc>
                        <a:spcAft>
                          <a:spcPts val="0"/>
                        </a:spcAft>
                      </a:pPr>
                      <a:r>
                        <a:rPr lang="pl-PL" sz="800" dirty="0">
                          <a:latin typeface="+mn-lt"/>
                          <a:ea typeface="Calibri"/>
                          <a:cs typeface="Times New Roman"/>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dirty="0">
                          <a:effectLst/>
                          <a:latin typeface="+mn-lt"/>
                          <a:ea typeface="Times New Roman" panose="02020603050405020304" pitchFamily="18" charset="0"/>
                        </a:rPr>
                        <a:t> </a:t>
                      </a:r>
                    </a:p>
                  </a:txBody>
                  <a:tcPr marL="44450" marR="44450" marT="0" marB="0" anchor="ctr"/>
                </a:tc>
                <a:extLst>
                  <a:ext uri="{0D108BD9-81ED-4DB2-BD59-A6C34878D82A}">
                    <a16:rowId xmlns:a16="http://schemas.microsoft.com/office/drawing/2014/main" val="10013"/>
                  </a:ext>
                </a:extLst>
              </a:tr>
              <a:tr h="232379">
                <a:tc>
                  <a:txBody>
                    <a:bodyPr/>
                    <a:lstStyle/>
                    <a:p>
                      <a:pPr algn="ctr">
                        <a:lnSpc>
                          <a:spcPct val="107000"/>
                        </a:lnSpc>
                        <a:spcAft>
                          <a:spcPts val="0"/>
                        </a:spcAft>
                      </a:pPr>
                      <a:r>
                        <a:rPr lang="pl-PL" sz="800" b="1" dirty="0">
                          <a:latin typeface="+mn-lt"/>
                          <a:ea typeface="Calibri"/>
                          <a:cs typeface="Times New Roman"/>
                        </a:rPr>
                        <a:t>II </a:t>
                      </a:r>
                      <a:endParaRPr lang="pl-PL" sz="800" dirty="0">
                        <a:latin typeface="+mn-lt"/>
                        <a:ea typeface="Calibri"/>
                        <a:cs typeface="Times New Roman"/>
                      </a:endParaRPr>
                    </a:p>
                  </a:txBody>
                  <a:tcPr marL="44450" marR="44450" marT="0" marB="0" anchor="ctr"/>
                </a:tc>
                <a:tc>
                  <a:txBody>
                    <a:bodyPr/>
                    <a:lstStyle/>
                    <a:p>
                      <a:pPr>
                        <a:lnSpc>
                          <a:spcPct val="107000"/>
                        </a:lnSpc>
                        <a:spcAft>
                          <a:spcPts val="0"/>
                        </a:spcAft>
                      </a:pPr>
                      <a:r>
                        <a:rPr lang="pl-PL" sz="800" b="1" dirty="0">
                          <a:latin typeface="+mn-lt"/>
                          <a:ea typeface="Calibri"/>
                          <a:cs typeface="Times New Roman"/>
                        </a:rPr>
                        <a:t>Działalność pomocnicza</a:t>
                      </a:r>
                      <a:endParaRPr lang="pl-PL" sz="800" dirty="0">
                        <a:latin typeface="+mn-lt"/>
                        <a:ea typeface="Calibri"/>
                        <a:cs typeface="Times New Roman"/>
                      </a:endParaRPr>
                    </a:p>
                  </a:txBody>
                  <a:tcPr marL="44450" marR="44450" marT="0" marB="0" anchor="ctr"/>
                </a:tc>
                <a:tc>
                  <a:txBody>
                    <a:bodyPr/>
                    <a:lstStyle/>
                    <a:p>
                      <a:pPr algn="ctr">
                        <a:buNone/>
                      </a:pPr>
                      <a:r>
                        <a:rPr lang="pl-PL" sz="800" b="1">
                          <a:effectLst/>
                          <a:latin typeface="+mn-lt"/>
                          <a:ea typeface="Times New Roman" panose="02020603050405020304" pitchFamily="18" charset="0"/>
                        </a:rPr>
                        <a:t> </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 </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 </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tc>
                  <a:txBody>
                    <a:bodyPr/>
                    <a:lstStyle/>
                    <a:p>
                      <a:pPr algn="ctr">
                        <a:buNone/>
                      </a:pPr>
                      <a:r>
                        <a:rPr lang="pl-PL" sz="800">
                          <a:effectLst/>
                          <a:latin typeface="+mn-lt"/>
                          <a:ea typeface="Times New Roman" panose="02020603050405020304" pitchFamily="18" charset="0"/>
                        </a:rPr>
                        <a:t> </a:t>
                      </a:r>
                    </a:p>
                  </a:txBody>
                  <a:tcPr marL="44450" marR="44450" marT="0" marB="0" anchor="ctr"/>
                </a:tc>
                <a:extLst>
                  <a:ext uri="{0D108BD9-81ED-4DB2-BD59-A6C34878D82A}">
                    <a16:rowId xmlns:a16="http://schemas.microsoft.com/office/drawing/2014/main" val="10014"/>
                  </a:ext>
                </a:extLst>
              </a:tr>
              <a:tr h="126350">
                <a:tc>
                  <a:txBody>
                    <a:bodyPr/>
                    <a:lstStyle/>
                    <a:p>
                      <a:pPr algn="ctr">
                        <a:lnSpc>
                          <a:spcPct val="107000"/>
                        </a:lnSpc>
                        <a:spcAft>
                          <a:spcPts val="0"/>
                        </a:spcAft>
                      </a:pPr>
                      <a:r>
                        <a:rPr lang="pl-PL" sz="800" dirty="0">
                          <a:latin typeface="+mn-lt"/>
                          <a:ea typeface="Calibri"/>
                          <a:cs typeface="Times New Roman"/>
                        </a:rPr>
                        <a:t>1.</a:t>
                      </a:r>
                    </a:p>
                  </a:txBody>
                  <a:tcPr marL="44450" marR="44450" marT="0" marB="0" anchor="ctr"/>
                </a:tc>
                <a:tc>
                  <a:txBody>
                    <a:bodyPr/>
                    <a:lstStyle/>
                    <a:p>
                      <a:pPr>
                        <a:lnSpc>
                          <a:spcPct val="107000"/>
                        </a:lnSpc>
                        <a:spcAft>
                          <a:spcPts val="0"/>
                        </a:spcAft>
                      </a:pPr>
                      <a:r>
                        <a:rPr lang="pl-PL" sz="800" dirty="0">
                          <a:latin typeface="+mn-lt"/>
                          <a:ea typeface="Calibri"/>
                          <a:cs typeface="Times New Roman"/>
                        </a:rPr>
                        <a:t>Sprzedaż żużla</a:t>
                      </a:r>
                    </a:p>
                  </a:txBody>
                  <a:tcPr marL="44450" marR="44450" marT="0" marB="0" anchor="ctr"/>
                </a:tc>
                <a:tc>
                  <a:txBody>
                    <a:bodyPr/>
                    <a:lstStyle/>
                    <a:p>
                      <a:pPr algn="ctr">
                        <a:buNone/>
                      </a:pPr>
                      <a:r>
                        <a:rPr lang="pl-PL" sz="800">
                          <a:effectLst/>
                          <a:latin typeface="+mn-lt"/>
                          <a:ea typeface="Times New Roman" panose="02020603050405020304" pitchFamily="18" charset="0"/>
                        </a:rPr>
                        <a:t>1,51</a:t>
                      </a:r>
                    </a:p>
                  </a:txBody>
                  <a:tcPr marL="44450" marR="44450" marT="0" marB="0" anchor="ctr"/>
                </a:tc>
                <a:tc>
                  <a:txBody>
                    <a:bodyPr/>
                    <a:lstStyle/>
                    <a:p>
                      <a:pPr algn="ctr">
                        <a:buNone/>
                      </a:pPr>
                      <a:r>
                        <a:rPr lang="pl-PL" sz="800">
                          <a:effectLst/>
                          <a:latin typeface="+mn-lt"/>
                          <a:ea typeface="Times New Roman" panose="02020603050405020304" pitchFamily="18" charset="0"/>
                        </a:rPr>
                        <a:t>1,44</a:t>
                      </a:r>
                    </a:p>
                  </a:txBody>
                  <a:tcPr marL="44450" marR="44450" marT="0" marB="0" anchor="ctr"/>
                </a:tc>
                <a:tc>
                  <a:txBody>
                    <a:bodyPr/>
                    <a:lstStyle/>
                    <a:p>
                      <a:pPr algn="ctr">
                        <a:buNone/>
                      </a:pPr>
                      <a:r>
                        <a:rPr lang="pl-PL" sz="800">
                          <a:effectLst/>
                          <a:latin typeface="+mn-lt"/>
                          <a:ea typeface="Times New Roman" panose="02020603050405020304" pitchFamily="18" charset="0"/>
                        </a:rPr>
                        <a:t>-0,07</a:t>
                      </a:r>
                    </a:p>
                  </a:txBody>
                  <a:tcPr marL="44450" marR="44450" marT="0" marB="0" anchor="ctr"/>
                </a:tc>
                <a:tc>
                  <a:txBody>
                    <a:bodyPr/>
                    <a:lstStyle/>
                    <a:p>
                      <a:pPr algn="ctr">
                        <a:buNone/>
                      </a:pPr>
                      <a:r>
                        <a:rPr lang="pl-PL" sz="800">
                          <a:effectLst/>
                          <a:latin typeface="+mn-lt"/>
                          <a:ea typeface="Times New Roman" panose="02020603050405020304" pitchFamily="18" charset="0"/>
                        </a:rPr>
                        <a:t>0,95</a:t>
                      </a:r>
                    </a:p>
                  </a:txBody>
                  <a:tcPr marL="44450" marR="44450" marT="0" marB="0" anchor="ctr"/>
                </a:tc>
                <a:tc>
                  <a:txBody>
                    <a:bodyPr/>
                    <a:lstStyle/>
                    <a:p>
                      <a:pPr algn="ctr">
                        <a:buNone/>
                      </a:pPr>
                      <a:r>
                        <a:rPr lang="pl-PL" sz="800">
                          <a:effectLst/>
                          <a:latin typeface="+mn-lt"/>
                          <a:ea typeface="Times New Roman" panose="02020603050405020304" pitchFamily="18" charset="0"/>
                        </a:rPr>
                        <a:t>0,01</a:t>
                      </a:r>
                    </a:p>
                  </a:txBody>
                  <a:tcPr marL="44450" marR="44450" marT="0" marB="0" anchor="ctr"/>
                </a:tc>
                <a:tc>
                  <a:txBody>
                    <a:bodyPr/>
                    <a:lstStyle/>
                    <a:p>
                      <a:pPr algn="ctr">
                        <a:buNone/>
                      </a:pPr>
                      <a:r>
                        <a:rPr lang="pl-PL" sz="800" dirty="0">
                          <a:effectLst/>
                          <a:latin typeface="+mn-lt"/>
                          <a:ea typeface="Times New Roman" panose="02020603050405020304" pitchFamily="18" charset="0"/>
                        </a:rPr>
                        <a:t>0,01</a:t>
                      </a:r>
                    </a:p>
                  </a:txBody>
                  <a:tcPr marL="44450" marR="44450" marT="0" marB="0" anchor="ctr"/>
                </a:tc>
                <a:extLst>
                  <a:ext uri="{0D108BD9-81ED-4DB2-BD59-A6C34878D82A}">
                    <a16:rowId xmlns:a16="http://schemas.microsoft.com/office/drawing/2014/main" val="10015"/>
                  </a:ext>
                </a:extLst>
              </a:tr>
              <a:tr h="126350">
                <a:tc>
                  <a:txBody>
                    <a:bodyPr/>
                    <a:lstStyle/>
                    <a:p>
                      <a:pPr algn="ctr">
                        <a:lnSpc>
                          <a:spcPct val="107000"/>
                        </a:lnSpc>
                        <a:spcAft>
                          <a:spcPts val="0"/>
                        </a:spcAft>
                      </a:pPr>
                      <a:r>
                        <a:rPr lang="pl-PL" sz="800" dirty="0">
                          <a:latin typeface="+mn-lt"/>
                          <a:ea typeface="Calibri"/>
                          <a:cs typeface="Times New Roman"/>
                        </a:rPr>
                        <a:t>2.</a:t>
                      </a:r>
                    </a:p>
                  </a:txBody>
                  <a:tcPr marL="44450" marR="44450" marT="0" marB="0" anchor="ctr"/>
                </a:tc>
                <a:tc>
                  <a:txBody>
                    <a:bodyPr/>
                    <a:lstStyle/>
                    <a:p>
                      <a:pPr>
                        <a:lnSpc>
                          <a:spcPct val="107000"/>
                        </a:lnSpc>
                        <a:spcAft>
                          <a:spcPts val="0"/>
                        </a:spcAft>
                      </a:pPr>
                      <a:r>
                        <a:rPr lang="pl-PL" sz="800" dirty="0">
                          <a:latin typeface="+mn-lt"/>
                          <a:ea typeface="Calibri"/>
                          <a:cs typeface="Times New Roman"/>
                        </a:rPr>
                        <a:t>Sprzedaż towarów</a:t>
                      </a:r>
                    </a:p>
                  </a:txBody>
                  <a:tcPr marL="44450" marR="44450" marT="0" marB="0" anchor="ctr"/>
                </a:tc>
                <a:tc>
                  <a:txBody>
                    <a:bodyPr/>
                    <a:lstStyle/>
                    <a:p>
                      <a:pPr algn="ctr">
                        <a:buNone/>
                      </a:pPr>
                      <a:r>
                        <a:rPr lang="pl-PL" sz="800">
                          <a:effectLst/>
                          <a:latin typeface="+mn-lt"/>
                          <a:ea typeface="Times New Roman" panose="02020603050405020304" pitchFamily="18" charset="0"/>
                        </a:rPr>
                        <a:t>140,86</a:t>
                      </a:r>
                    </a:p>
                  </a:txBody>
                  <a:tcPr marL="44450" marR="44450" marT="0" marB="0" anchor="ctr"/>
                </a:tc>
                <a:tc>
                  <a:txBody>
                    <a:bodyPr/>
                    <a:lstStyle/>
                    <a:p>
                      <a:pPr algn="ctr">
                        <a:buNone/>
                      </a:pPr>
                      <a:r>
                        <a:rPr lang="pl-PL" sz="800">
                          <a:effectLst/>
                          <a:latin typeface="+mn-lt"/>
                          <a:ea typeface="Times New Roman" panose="02020603050405020304" pitchFamily="18" charset="0"/>
                        </a:rPr>
                        <a:t>102,63</a:t>
                      </a:r>
                    </a:p>
                  </a:txBody>
                  <a:tcPr marL="44450" marR="44450" marT="0" marB="0" anchor="ctr"/>
                </a:tc>
                <a:tc>
                  <a:txBody>
                    <a:bodyPr/>
                    <a:lstStyle/>
                    <a:p>
                      <a:pPr algn="ctr">
                        <a:buNone/>
                      </a:pPr>
                      <a:r>
                        <a:rPr lang="pl-PL" sz="800">
                          <a:effectLst/>
                          <a:latin typeface="+mn-lt"/>
                          <a:ea typeface="Times New Roman" panose="02020603050405020304" pitchFamily="18" charset="0"/>
                        </a:rPr>
                        <a:t>-38,23</a:t>
                      </a:r>
                    </a:p>
                  </a:txBody>
                  <a:tcPr marL="44450" marR="44450" marT="0" marB="0" anchor="ctr"/>
                </a:tc>
                <a:tc>
                  <a:txBody>
                    <a:bodyPr/>
                    <a:lstStyle/>
                    <a:p>
                      <a:pPr algn="ctr">
                        <a:buNone/>
                      </a:pPr>
                      <a:r>
                        <a:rPr lang="pl-PL" sz="800">
                          <a:effectLst/>
                          <a:latin typeface="+mn-lt"/>
                          <a:ea typeface="Times New Roman" panose="02020603050405020304" pitchFamily="18" charset="0"/>
                        </a:rPr>
                        <a:t>0,73</a:t>
                      </a:r>
                    </a:p>
                  </a:txBody>
                  <a:tcPr marL="44450" marR="44450" marT="0" marB="0" anchor="ctr"/>
                </a:tc>
                <a:tc>
                  <a:txBody>
                    <a:bodyPr/>
                    <a:lstStyle/>
                    <a:p>
                      <a:pPr algn="ctr">
                        <a:buNone/>
                      </a:pPr>
                      <a:r>
                        <a:rPr lang="pl-PL" sz="800">
                          <a:effectLst/>
                          <a:latin typeface="+mn-lt"/>
                          <a:ea typeface="Times New Roman" panose="02020603050405020304" pitchFamily="18" charset="0"/>
                        </a:rPr>
                        <a:t>0,76</a:t>
                      </a:r>
                    </a:p>
                  </a:txBody>
                  <a:tcPr marL="44450" marR="44450" marT="0" marB="0" anchor="ctr"/>
                </a:tc>
                <a:tc>
                  <a:txBody>
                    <a:bodyPr/>
                    <a:lstStyle/>
                    <a:p>
                      <a:pPr algn="ctr">
                        <a:buNone/>
                      </a:pPr>
                      <a:r>
                        <a:rPr lang="pl-PL" sz="800">
                          <a:effectLst/>
                          <a:latin typeface="+mn-lt"/>
                          <a:ea typeface="Times New Roman" panose="02020603050405020304" pitchFamily="18" charset="0"/>
                        </a:rPr>
                        <a:t>0,51</a:t>
                      </a:r>
                    </a:p>
                  </a:txBody>
                  <a:tcPr marL="44450" marR="44450" marT="0" marB="0" anchor="ctr"/>
                </a:tc>
                <a:extLst>
                  <a:ext uri="{0D108BD9-81ED-4DB2-BD59-A6C34878D82A}">
                    <a16:rowId xmlns:a16="http://schemas.microsoft.com/office/drawing/2014/main" val="10016"/>
                  </a:ext>
                </a:extLst>
              </a:tr>
              <a:tr h="232379">
                <a:tc>
                  <a:txBody>
                    <a:bodyPr/>
                    <a:lstStyle/>
                    <a:p>
                      <a:pPr algn="ctr">
                        <a:lnSpc>
                          <a:spcPct val="107000"/>
                        </a:lnSpc>
                        <a:spcAft>
                          <a:spcPts val="0"/>
                        </a:spcAft>
                      </a:pPr>
                      <a:r>
                        <a:rPr lang="pl-PL" sz="800" dirty="0">
                          <a:latin typeface="+mn-lt"/>
                          <a:ea typeface="Calibri"/>
                          <a:cs typeface="Times New Roman"/>
                        </a:rPr>
                        <a:t>3.</a:t>
                      </a:r>
                    </a:p>
                  </a:txBody>
                  <a:tcPr marL="44450" marR="44450" marT="0" marB="0" anchor="ctr"/>
                </a:tc>
                <a:tc>
                  <a:txBody>
                    <a:bodyPr/>
                    <a:lstStyle/>
                    <a:p>
                      <a:pPr>
                        <a:lnSpc>
                          <a:spcPct val="107000"/>
                        </a:lnSpc>
                        <a:spcAft>
                          <a:spcPts val="0"/>
                        </a:spcAft>
                      </a:pPr>
                      <a:r>
                        <a:rPr lang="pl-PL" sz="800" dirty="0">
                          <a:latin typeface="+mn-lt"/>
                          <a:ea typeface="Calibri"/>
                          <a:cs typeface="Times New Roman"/>
                        </a:rPr>
                        <a:t>Sprzedaż złomu, pozostałe materiały</a:t>
                      </a:r>
                    </a:p>
                  </a:txBody>
                  <a:tcPr marL="44450" marR="44450" marT="0" marB="0" anchor="ctr"/>
                </a:tc>
                <a:tc>
                  <a:txBody>
                    <a:bodyPr/>
                    <a:lstStyle/>
                    <a:p>
                      <a:pPr algn="ctr">
                        <a:buNone/>
                      </a:pPr>
                      <a:r>
                        <a:rPr lang="pl-PL" sz="800">
                          <a:effectLst/>
                          <a:latin typeface="+mn-lt"/>
                          <a:ea typeface="Times New Roman" panose="02020603050405020304" pitchFamily="18" charset="0"/>
                        </a:rPr>
                        <a:t>22,22</a:t>
                      </a:r>
                    </a:p>
                  </a:txBody>
                  <a:tcPr marL="44450" marR="44450" marT="0" marB="0" anchor="ctr"/>
                </a:tc>
                <a:tc>
                  <a:txBody>
                    <a:bodyPr/>
                    <a:lstStyle/>
                    <a:p>
                      <a:pPr algn="ctr">
                        <a:buNone/>
                      </a:pPr>
                      <a:r>
                        <a:rPr lang="pl-PL" sz="800">
                          <a:effectLst/>
                          <a:latin typeface="+mn-lt"/>
                          <a:ea typeface="Times New Roman" panose="02020603050405020304" pitchFamily="18" charset="0"/>
                        </a:rPr>
                        <a:t>0,93</a:t>
                      </a:r>
                    </a:p>
                  </a:txBody>
                  <a:tcPr marL="44450" marR="44450" marT="0" marB="0" anchor="ctr"/>
                </a:tc>
                <a:tc>
                  <a:txBody>
                    <a:bodyPr/>
                    <a:lstStyle/>
                    <a:p>
                      <a:pPr algn="ctr">
                        <a:buNone/>
                      </a:pPr>
                      <a:r>
                        <a:rPr lang="pl-PL" sz="800">
                          <a:effectLst/>
                          <a:latin typeface="+mn-lt"/>
                          <a:ea typeface="Times New Roman" panose="02020603050405020304" pitchFamily="18" charset="0"/>
                        </a:rPr>
                        <a:t>-21,29</a:t>
                      </a:r>
                    </a:p>
                  </a:txBody>
                  <a:tcPr marL="44450" marR="44450" marT="0" marB="0" anchor="ctr"/>
                </a:tc>
                <a:tc>
                  <a:txBody>
                    <a:bodyPr/>
                    <a:lstStyle/>
                    <a:p>
                      <a:pPr algn="ctr">
                        <a:buNone/>
                      </a:pPr>
                      <a:r>
                        <a:rPr lang="pl-PL" sz="800">
                          <a:effectLst/>
                          <a:latin typeface="+mn-lt"/>
                          <a:ea typeface="Times New Roman" panose="02020603050405020304" pitchFamily="18" charset="0"/>
                        </a:rPr>
                        <a:t>0,04</a:t>
                      </a:r>
                    </a:p>
                  </a:txBody>
                  <a:tcPr marL="44450" marR="44450" marT="0" marB="0" anchor="ctr"/>
                </a:tc>
                <a:tc>
                  <a:txBody>
                    <a:bodyPr/>
                    <a:lstStyle/>
                    <a:p>
                      <a:pPr algn="ctr">
                        <a:buNone/>
                      </a:pPr>
                      <a:r>
                        <a:rPr lang="pl-PL" sz="800">
                          <a:effectLst/>
                          <a:latin typeface="+mn-lt"/>
                          <a:ea typeface="Times New Roman" panose="02020603050405020304" pitchFamily="18" charset="0"/>
                        </a:rPr>
                        <a:t>0,12</a:t>
                      </a:r>
                    </a:p>
                  </a:txBody>
                  <a:tcPr marL="44450" marR="44450" marT="0" marB="0" anchor="ctr"/>
                </a:tc>
                <a:tc>
                  <a:txBody>
                    <a:bodyPr/>
                    <a:lstStyle/>
                    <a:p>
                      <a:pPr algn="ctr">
                        <a:buNone/>
                      </a:pPr>
                      <a:r>
                        <a:rPr lang="pl-PL" sz="800">
                          <a:effectLst/>
                          <a:latin typeface="+mn-lt"/>
                          <a:ea typeface="Times New Roman" panose="02020603050405020304" pitchFamily="18" charset="0"/>
                        </a:rPr>
                        <a:t>0,00</a:t>
                      </a:r>
                    </a:p>
                  </a:txBody>
                  <a:tcPr marL="44450" marR="44450" marT="0" marB="0" anchor="ctr"/>
                </a:tc>
                <a:extLst>
                  <a:ext uri="{0D108BD9-81ED-4DB2-BD59-A6C34878D82A}">
                    <a16:rowId xmlns:a16="http://schemas.microsoft.com/office/drawing/2014/main" val="10017"/>
                  </a:ext>
                </a:extLst>
              </a:tr>
              <a:tr h="232379">
                <a:tc>
                  <a:txBody>
                    <a:bodyPr/>
                    <a:lstStyle/>
                    <a:p>
                      <a:pPr algn="ctr">
                        <a:lnSpc>
                          <a:spcPct val="107000"/>
                        </a:lnSpc>
                        <a:spcAft>
                          <a:spcPts val="0"/>
                        </a:spcAft>
                      </a:pPr>
                      <a:r>
                        <a:rPr lang="pl-PL" sz="800" dirty="0">
                          <a:latin typeface="+mn-lt"/>
                          <a:ea typeface="Calibri"/>
                          <a:cs typeface="Times New Roman"/>
                        </a:rPr>
                        <a:t>4.</a:t>
                      </a:r>
                    </a:p>
                  </a:txBody>
                  <a:tcPr marL="44450" marR="44450" marT="0" marB="0" anchor="ctr"/>
                </a:tc>
                <a:tc>
                  <a:txBody>
                    <a:bodyPr/>
                    <a:lstStyle/>
                    <a:p>
                      <a:pPr>
                        <a:lnSpc>
                          <a:spcPct val="107000"/>
                        </a:lnSpc>
                        <a:spcAft>
                          <a:spcPts val="0"/>
                        </a:spcAft>
                      </a:pPr>
                      <a:r>
                        <a:rPr lang="pl-PL" sz="800" dirty="0">
                          <a:latin typeface="+mn-lt"/>
                          <a:ea typeface="Calibri"/>
                          <a:cs typeface="Times New Roman"/>
                        </a:rPr>
                        <a:t>Usługi budowlano-montażowe</a:t>
                      </a:r>
                    </a:p>
                  </a:txBody>
                  <a:tcPr marL="44450" marR="44450" marT="0" marB="0" anchor="ctr"/>
                </a:tc>
                <a:tc>
                  <a:txBody>
                    <a:bodyPr/>
                    <a:lstStyle/>
                    <a:p>
                      <a:pPr algn="ctr">
                        <a:buNone/>
                      </a:pPr>
                      <a:r>
                        <a:rPr lang="pl-PL" sz="800">
                          <a:effectLst/>
                          <a:latin typeface="+mn-lt"/>
                          <a:ea typeface="Times New Roman" panose="02020603050405020304" pitchFamily="18" charset="0"/>
                        </a:rPr>
                        <a:t>181,77</a:t>
                      </a:r>
                    </a:p>
                  </a:txBody>
                  <a:tcPr marL="44450" marR="44450" marT="0" marB="0" anchor="ctr"/>
                </a:tc>
                <a:tc>
                  <a:txBody>
                    <a:bodyPr/>
                    <a:lstStyle/>
                    <a:p>
                      <a:pPr algn="ctr">
                        <a:buNone/>
                      </a:pPr>
                      <a:r>
                        <a:rPr lang="pl-PL" sz="800">
                          <a:effectLst/>
                          <a:latin typeface="+mn-lt"/>
                          <a:ea typeface="Times New Roman" panose="02020603050405020304" pitchFamily="18" charset="0"/>
                        </a:rPr>
                        <a:t>462,51</a:t>
                      </a:r>
                    </a:p>
                  </a:txBody>
                  <a:tcPr marL="44450" marR="44450" marT="0" marB="0" anchor="ctr"/>
                </a:tc>
                <a:tc>
                  <a:txBody>
                    <a:bodyPr/>
                    <a:lstStyle/>
                    <a:p>
                      <a:pPr algn="ctr">
                        <a:buNone/>
                      </a:pPr>
                      <a:r>
                        <a:rPr lang="pl-PL" sz="800">
                          <a:effectLst/>
                          <a:latin typeface="+mn-lt"/>
                          <a:ea typeface="Times New Roman" panose="02020603050405020304" pitchFamily="18" charset="0"/>
                        </a:rPr>
                        <a:t>280,74</a:t>
                      </a:r>
                    </a:p>
                  </a:txBody>
                  <a:tcPr marL="44450" marR="44450" marT="0" marB="0" anchor="ctr"/>
                </a:tc>
                <a:tc>
                  <a:txBody>
                    <a:bodyPr/>
                    <a:lstStyle/>
                    <a:p>
                      <a:pPr algn="ctr">
                        <a:buNone/>
                      </a:pPr>
                      <a:r>
                        <a:rPr lang="pl-PL" sz="800">
                          <a:effectLst/>
                          <a:latin typeface="+mn-lt"/>
                          <a:ea typeface="Times New Roman" panose="02020603050405020304" pitchFamily="18" charset="0"/>
                        </a:rPr>
                        <a:t>2,54</a:t>
                      </a:r>
                    </a:p>
                  </a:txBody>
                  <a:tcPr marL="44450" marR="44450" marT="0" marB="0" anchor="ctr"/>
                </a:tc>
                <a:tc>
                  <a:txBody>
                    <a:bodyPr/>
                    <a:lstStyle/>
                    <a:p>
                      <a:pPr algn="ctr">
                        <a:buNone/>
                      </a:pPr>
                      <a:r>
                        <a:rPr lang="pl-PL" sz="800">
                          <a:effectLst/>
                          <a:latin typeface="+mn-lt"/>
                          <a:ea typeface="Times New Roman" panose="02020603050405020304" pitchFamily="18" charset="0"/>
                        </a:rPr>
                        <a:t>0,98</a:t>
                      </a:r>
                    </a:p>
                  </a:txBody>
                  <a:tcPr marL="44450" marR="44450" marT="0" marB="0" anchor="ctr"/>
                </a:tc>
                <a:tc>
                  <a:txBody>
                    <a:bodyPr/>
                    <a:lstStyle/>
                    <a:p>
                      <a:pPr algn="ctr">
                        <a:buNone/>
                      </a:pPr>
                      <a:r>
                        <a:rPr lang="pl-PL" sz="800" dirty="0">
                          <a:effectLst/>
                          <a:latin typeface="+mn-lt"/>
                          <a:ea typeface="Times New Roman" panose="02020603050405020304" pitchFamily="18" charset="0"/>
                        </a:rPr>
                        <a:t>2,28</a:t>
                      </a:r>
                    </a:p>
                  </a:txBody>
                  <a:tcPr marL="44450" marR="44450" marT="0" marB="0" anchor="ctr"/>
                </a:tc>
                <a:extLst>
                  <a:ext uri="{0D108BD9-81ED-4DB2-BD59-A6C34878D82A}">
                    <a16:rowId xmlns:a16="http://schemas.microsoft.com/office/drawing/2014/main" val="10019"/>
                  </a:ext>
                </a:extLst>
              </a:tr>
              <a:tr h="126350">
                <a:tc>
                  <a:txBody>
                    <a:bodyPr/>
                    <a:lstStyle/>
                    <a:p>
                      <a:pPr algn="ctr">
                        <a:lnSpc>
                          <a:spcPct val="107000"/>
                        </a:lnSpc>
                        <a:spcAft>
                          <a:spcPts val="0"/>
                        </a:spcAft>
                      </a:pPr>
                      <a:r>
                        <a:rPr lang="pl-PL" sz="800" dirty="0">
                          <a:latin typeface="+mn-lt"/>
                          <a:ea typeface="Calibri"/>
                          <a:cs typeface="Times New Roman"/>
                        </a:rPr>
                        <a:t>5.</a:t>
                      </a:r>
                    </a:p>
                  </a:txBody>
                  <a:tcPr marL="44450" marR="44450" marT="0" marB="0" anchor="ctr"/>
                </a:tc>
                <a:tc>
                  <a:txBody>
                    <a:bodyPr/>
                    <a:lstStyle/>
                    <a:p>
                      <a:pPr>
                        <a:lnSpc>
                          <a:spcPct val="107000"/>
                        </a:lnSpc>
                        <a:spcAft>
                          <a:spcPts val="0"/>
                        </a:spcAft>
                      </a:pPr>
                      <a:r>
                        <a:rPr lang="pl-PL" sz="800" dirty="0">
                          <a:latin typeface="+mn-lt"/>
                          <a:ea typeface="Calibri"/>
                          <a:cs typeface="Times New Roman"/>
                        </a:rPr>
                        <a:t>Dzierżawy, najem</a:t>
                      </a:r>
                    </a:p>
                  </a:txBody>
                  <a:tcPr marL="44450" marR="44450" marT="0" marB="0" anchor="ctr"/>
                </a:tc>
                <a:tc>
                  <a:txBody>
                    <a:bodyPr/>
                    <a:lstStyle/>
                    <a:p>
                      <a:pPr algn="ctr">
                        <a:buNone/>
                      </a:pPr>
                      <a:r>
                        <a:rPr lang="pl-PL" sz="800">
                          <a:effectLst/>
                          <a:latin typeface="+mn-lt"/>
                          <a:ea typeface="Times New Roman" panose="02020603050405020304" pitchFamily="18" charset="0"/>
                        </a:rPr>
                        <a:t>400,53</a:t>
                      </a:r>
                    </a:p>
                  </a:txBody>
                  <a:tcPr marL="44450" marR="44450" marT="0" marB="0" anchor="ctr"/>
                </a:tc>
                <a:tc>
                  <a:txBody>
                    <a:bodyPr/>
                    <a:lstStyle/>
                    <a:p>
                      <a:pPr algn="ctr">
                        <a:buNone/>
                      </a:pPr>
                      <a:r>
                        <a:rPr lang="pl-PL" sz="800">
                          <a:effectLst/>
                          <a:latin typeface="+mn-lt"/>
                          <a:ea typeface="Times New Roman" panose="02020603050405020304" pitchFamily="18" charset="0"/>
                        </a:rPr>
                        <a:t>439,66</a:t>
                      </a:r>
                    </a:p>
                  </a:txBody>
                  <a:tcPr marL="44450" marR="44450" marT="0" marB="0" anchor="ctr"/>
                </a:tc>
                <a:tc>
                  <a:txBody>
                    <a:bodyPr/>
                    <a:lstStyle/>
                    <a:p>
                      <a:pPr algn="ctr">
                        <a:buNone/>
                      </a:pPr>
                      <a:r>
                        <a:rPr lang="pl-PL" sz="800">
                          <a:effectLst/>
                          <a:latin typeface="+mn-lt"/>
                          <a:ea typeface="Times New Roman" panose="02020603050405020304" pitchFamily="18" charset="0"/>
                        </a:rPr>
                        <a:t>39,13</a:t>
                      </a:r>
                    </a:p>
                  </a:txBody>
                  <a:tcPr marL="44450" marR="44450" marT="0" marB="0" anchor="ctr"/>
                </a:tc>
                <a:tc>
                  <a:txBody>
                    <a:bodyPr/>
                    <a:lstStyle/>
                    <a:p>
                      <a:pPr algn="ctr">
                        <a:buNone/>
                      </a:pPr>
                      <a:r>
                        <a:rPr lang="pl-PL" sz="800">
                          <a:effectLst/>
                          <a:latin typeface="+mn-lt"/>
                          <a:ea typeface="Times New Roman" panose="02020603050405020304" pitchFamily="18" charset="0"/>
                        </a:rPr>
                        <a:t>1,10</a:t>
                      </a:r>
                    </a:p>
                  </a:txBody>
                  <a:tcPr marL="44450" marR="44450" marT="0" marB="0" anchor="ctr"/>
                </a:tc>
                <a:tc>
                  <a:txBody>
                    <a:bodyPr/>
                    <a:lstStyle/>
                    <a:p>
                      <a:pPr algn="ctr">
                        <a:buNone/>
                      </a:pPr>
                      <a:r>
                        <a:rPr lang="pl-PL" sz="800">
                          <a:effectLst/>
                          <a:latin typeface="+mn-lt"/>
                          <a:ea typeface="Times New Roman" panose="02020603050405020304" pitchFamily="18" charset="0"/>
                        </a:rPr>
                        <a:t>2,17</a:t>
                      </a:r>
                    </a:p>
                  </a:txBody>
                  <a:tcPr marL="44450" marR="44450" marT="0" marB="0" anchor="ctr"/>
                </a:tc>
                <a:tc>
                  <a:txBody>
                    <a:bodyPr/>
                    <a:lstStyle/>
                    <a:p>
                      <a:pPr algn="ctr">
                        <a:buNone/>
                      </a:pPr>
                      <a:r>
                        <a:rPr lang="pl-PL" sz="800" dirty="0">
                          <a:effectLst/>
                          <a:latin typeface="+mn-lt"/>
                          <a:ea typeface="Times New Roman" panose="02020603050405020304" pitchFamily="18" charset="0"/>
                        </a:rPr>
                        <a:t>2,17</a:t>
                      </a:r>
                    </a:p>
                  </a:txBody>
                  <a:tcPr marL="44450" marR="44450" marT="0" marB="0" anchor="ctr"/>
                </a:tc>
                <a:extLst>
                  <a:ext uri="{0D108BD9-81ED-4DB2-BD59-A6C34878D82A}">
                    <a16:rowId xmlns:a16="http://schemas.microsoft.com/office/drawing/2014/main" val="10020"/>
                  </a:ext>
                </a:extLst>
              </a:tr>
              <a:tr h="126350">
                <a:tc>
                  <a:txBody>
                    <a:bodyPr/>
                    <a:lstStyle/>
                    <a:p>
                      <a:pPr algn="ctr">
                        <a:lnSpc>
                          <a:spcPct val="107000"/>
                        </a:lnSpc>
                        <a:spcAft>
                          <a:spcPts val="0"/>
                        </a:spcAft>
                      </a:pPr>
                      <a:r>
                        <a:rPr lang="pl-PL" sz="800" dirty="0">
                          <a:latin typeface="+mn-lt"/>
                          <a:ea typeface="Calibri"/>
                          <a:cs typeface="Times New Roman"/>
                        </a:rPr>
                        <a:t>6.</a:t>
                      </a:r>
                    </a:p>
                  </a:txBody>
                  <a:tcPr marL="44450" marR="44450" marT="0" marB="0" anchor="ctr"/>
                </a:tc>
                <a:tc>
                  <a:txBody>
                    <a:bodyPr/>
                    <a:lstStyle/>
                    <a:p>
                      <a:pPr>
                        <a:lnSpc>
                          <a:spcPct val="107000"/>
                        </a:lnSpc>
                        <a:spcAft>
                          <a:spcPts val="0"/>
                        </a:spcAft>
                      </a:pPr>
                      <a:r>
                        <a:rPr lang="pl-PL" sz="800" dirty="0">
                          <a:latin typeface="+mn-lt"/>
                          <a:ea typeface="Calibri"/>
                          <a:cs typeface="Times New Roman"/>
                        </a:rPr>
                        <a:t>Pozostałe usługi</a:t>
                      </a:r>
                    </a:p>
                  </a:txBody>
                  <a:tcPr marL="44450" marR="44450" marT="0" marB="0" anchor="ctr"/>
                </a:tc>
                <a:tc>
                  <a:txBody>
                    <a:bodyPr/>
                    <a:lstStyle/>
                    <a:p>
                      <a:pPr algn="ctr">
                        <a:buNone/>
                      </a:pPr>
                      <a:r>
                        <a:rPr lang="pl-PL" sz="800">
                          <a:effectLst/>
                          <a:latin typeface="+mn-lt"/>
                          <a:ea typeface="Times New Roman" panose="02020603050405020304" pitchFamily="18" charset="0"/>
                        </a:rPr>
                        <a:t>1,83</a:t>
                      </a:r>
                    </a:p>
                  </a:txBody>
                  <a:tcPr marL="44450" marR="44450" marT="0" marB="0" anchor="ctr"/>
                </a:tc>
                <a:tc>
                  <a:txBody>
                    <a:bodyPr/>
                    <a:lstStyle/>
                    <a:p>
                      <a:pPr algn="ctr">
                        <a:buNone/>
                      </a:pPr>
                      <a:r>
                        <a:rPr lang="pl-PL" sz="800">
                          <a:effectLst/>
                          <a:latin typeface="+mn-lt"/>
                          <a:ea typeface="Times New Roman" panose="02020603050405020304" pitchFamily="18" charset="0"/>
                        </a:rPr>
                        <a:t>1,30</a:t>
                      </a:r>
                    </a:p>
                  </a:txBody>
                  <a:tcPr marL="44450" marR="44450" marT="0" marB="0" anchor="ctr"/>
                </a:tc>
                <a:tc>
                  <a:txBody>
                    <a:bodyPr/>
                    <a:lstStyle/>
                    <a:p>
                      <a:pPr algn="ctr">
                        <a:buNone/>
                      </a:pPr>
                      <a:r>
                        <a:rPr lang="pl-PL" sz="800">
                          <a:effectLst/>
                          <a:latin typeface="+mn-lt"/>
                          <a:ea typeface="Times New Roman" panose="02020603050405020304" pitchFamily="18" charset="0"/>
                        </a:rPr>
                        <a:t>-0,53</a:t>
                      </a:r>
                    </a:p>
                  </a:txBody>
                  <a:tcPr marL="44450" marR="44450" marT="0" marB="0" anchor="ctr"/>
                </a:tc>
                <a:tc>
                  <a:txBody>
                    <a:bodyPr/>
                    <a:lstStyle/>
                    <a:p>
                      <a:pPr algn="ctr">
                        <a:buNone/>
                      </a:pPr>
                      <a:r>
                        <a:rPr lang="pl-PL" sz="800">
                          <a:effectLst/>
                          <a:latin typeface="+mn-lt"/>
                          <a:ea typeface="Times New Roman" panose="02020603050405020304" pitchFamily="18" charset="0"/>
                        </a:rPr>
                        <a:t>0,71</a:t>
                      </a:r>
                    </a:p>
                  </a:txBody>
                  <a:tcPr marL="44450" marR="44450" marT="0" marB="0" anchor="ctr"/>
                </a:tc>
                <a:tc>
                  <a:txBody>
                    <a:bodyPr/>
                    <a:lstStyle/>
                    <a:p>
                      <a:pPr algn="ctr">
                        <a:buNone/>
                      </a:pPr>
                      <a:r>
                        <a:rPr lang="pl-PL" sz="800">
                          <a:effectLst/>
                          <a:latin typeface="+mn-lt"/>
                          <a:ea typeface="Times New Roman" panose="02020603050405020304" pitchFamily="18" charset="0"/>
                        </a:rPr>
                        <a:t>0,01</a:t>
                      </a:r>
                    </a:p>
                  </a:txBody>
                  <a:tcPr marL="44450" marR="44450" marT="0" marB="0" anchor="ctr"/>
                </a:tc>
                <a:tc>
                  <a:txBody>
                    <a:bodyPr/>
                    <a:lstStyle/>
                    <a:p>
                      <a:pPr algn="ctr">
                        <a:buNone/>
                      </a:pPr>
                      <a:r>
                        <a:rPr lang="pl-PL" sz="800" dirty="0">
                          <a:effectLst/>
                          <a:latin typeface="+mn-lt"/>
                          <a:ea typeface="Times New Roman" panose="02020603050405020304" pitchFamily="18" charset="0"/>
                        </a:rPr>
                        <a:t>0,01</a:t>
                      </a:r>
                    </a:p>
                  </a:txBody>
                  <a:tcPr marL="44450" marR="44450" marT="0" marB="0" anchor="ctr"/>
                </a:tc>
                <a:extLst>
                  <a:ext uri="{0D108BD9-81ED-4DB2-BD59-A6C34878D82A}">
                    <a16:rowId xmlns:a16="http://schemas.microsoft.com/office/drawing/2014/main" val="10021"/>
                  </a:ext>
                </a:extLst>
              </a:tr>
              <a:tr h="180991">
                <a:tc gridSpan="2">
                  <a:txBody>
                    <a:bodyPr/>
                    <a:lstStyle/>
                    <a:p>
                      <a:pPr algn="ctr">
                        <a:lnSpc>
                          <a:spcPct val="107000"/>
                        </a:lnSpc>
                        <a:spcAft>
                          <a:spcPts val="0"/>
                        </a:spcAft>
                      </a:pPr>
                      <a:r>
                        <a:rPr lang="pl-PL" sz="800" b="1" dirty="0">
                          <a:latin typeface="+mn-lt"/>
                          <a:ea typeface="Calibri"/>
                          <a:cs typeface="Times New Roman"/>
                        </a:rPr>
                        <a:t>Razem działalność pomocnicza</a:t>
                      </a:r>
                      <a:endParaRPr lang="pl-PL" sz="800" dirty="0">
                        <a:latin typeface="+mn-lt"/>
                        <a:ea typeface="Calibri"/>
                        <a:cs typeface="Times New Roman"/>
                      </a:endParaRPr>
                    </a:p>
                  </a:txBody>
                  <a:tcPr marL="44450" marR="44450" marT="0" marB="0" anchor="ctr"/>
                </a:tc>
                <a:tc hMerge="1">
                  <a:txBody>
                    <a:bodyPr/>
                    <a:lstStyle/>
                    <a:p>
                      <a:endParaRPr lang="pl-PL"/>
                    </a:p>
                  </a:txBody>
                  <a:tcPr/>
                </a:tc>
                <a:tc>
                  <a:txBody>
                    <a:bodyPr/>
                    <a:lstStyle/>
                    <a:p>
                      <a:pPr algn="ctr">
                        <a:buNone/>
                      </a:pPr>
                      <a:r>
                        <a:rPr lang="pl-PL" sz="800" b="1">
                          <a:effectLst/>
                          <a:latin typeface="+mn-lt"/>
                          <a:ea typeface="Times New Roman" panose="02020603050405020304" pitchFamily="18" charset="0"/>
                        </a:rPr>
                        <a:t>748,72</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1 008,47</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259,75</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1,35</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4,05</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dirty="0">
                          <a:effectLst/>
                          <a:latin typeface="+mn-lt"/>
                          <a:ea typeface="Times New Roman" panose="02020603050405020304" pitchFamily="18" charset="0"/>
                        </a:rPr>
                        <a:t>4,97</a:t>
                      </a:r>
                      <a:endParaRPr lang="pl-PL" sz="800" dirty="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22"/>
                  </a:ext>
                </a:extLst>
              </a:tr>
              <a:tr h="126350">
                <a:tc>
                  <a:txBody>
                    <a:bodyPr/>
                    <a:lstStyle/>
                    <a:p>
                      <a:pPr algn="ctr">
                        <a:lnSpc>
                          <a:spcPct val="107000"/>
                        </a:lnSpc>
                        <a:spcAft>
                          <a:spcPts val="0"/>
                        </a:spcAft>
                      </a:pPr>
                      <a:r>
                        <a:rPr lang="pl-PL" sz="800" b="1" dirty="0">
                          <a:latin typeface="+mn-lt"/>
                          <a:ea typeface="Calibri"/>
                          <a:cs typeface="Times New Roman"/>
                        </a:rPr>
                        <a:t>III</a:t>
                      </a:r>
                      <a:endParaRPr lang="pl-PL" sz="800" dirty="0">
                        <a:latin typeface="+mn-lt"/>
                        <a:ea typeface="Calibri"/>
                        <a:cs typeface="Times New Roman"/>
                      </a:endParaRPr>
                    </a:p>
                  </a:txBody>
                  <a:tcPr marL="44450" marR="44450" marT="0" marB="0" anchor="ctr"/>
                </a:tc>
                <a:tc>
                  <a:txBody>
                    <a:bodyPr/>
                    <a:lstStyle/>
                    <a:p>
                      <a:r>
                        <a:rPr lang="pl-PL" sz="800" b="1" dirty="0">
                          <a:latin typeface="+mn-lt"/>
                          <a:ea typeface="Calibri"/>
                          <a:cs typeface="Times New Roman"/>
                        </a:rPr>
                        <a:t>Sprzedaż ogółem</a:t>
                      </a:r>
                      <a:endParaRPr lang="pl-PL" dirty="0"/>
                    </a:p>
                  </a:txBody>
                  <a:tcPr marL="44450" marR="44450" marT="0" marB="0" anchor="ctr"/>
                </a:tc>
                <a:tc>
                  <a:txBody>
                    <a:bodyPr/>
                    <a:lstStyle/>
                    <a:p>
                      <a:pPr algn="ctr">
                        <a:buNone/>
                      </a:pPr>
                      <a:r>
                        <a:rPr lang="pl-PL" sz="800" b="1">
                          <a:effectLst/>
                          <a:latin typeface="+mn-lt"/>
                          <a:ea typeface="Times New Roman" panose="02020603050405020304" pitchFamily="18" charset="0"/>
                        </a:rPr>
                        <a:t>18 499,70</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20 304,65</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1 804,95</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1,10</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a:effectLst/>
                          <a:latin typeface="+mn-lt"/>
                          <a:ea typeface="Times New Roman" panose="02020603050405020304" pitchFamily="18" charset="0"/>
                        </a:rPr>
                        <a:t>100,00</a:t>
                      </a:r>
                      <a:endParaRPr lang="pl-PL" sz="800">
                        <a:effectLst/>
                        <a:latin typeface="+mn-lt"/>
                        <a:ea typeface="Times New Roman" panose="02020603050405020304" pitchFamily="18" charset="0"/>
                      </a:endParaRPr>
                    </a:p>
                  </a:txBody>
                  <a:tcPr marL="44450" marR="44450" marT="0" marB="0" anchor="ctr"/>
                </a:tc>
                <a:tc>
                  <a:txBody>
                    <a:bodyPr/>
                    <a:lstStyle/>
                    <a:p>
                      <a:pPr algn="ctr">
                        <a:buNone/>
                      </a:pPr>
                      <a:r>
                        <a:rPr lang="pl-PL" sz="800" b="1" dirty="0">
                          <a:effectLst/>
                          <a:latin typeface="+mn-lt"/>
                          <a:ea typeface="Times New Roman" panose="02020603050405020304" pitchFamily="18" charset="0"/>
                        </a:rPr>
                        <a:t>100,00</a:t>
                      </a:r>
                      <a:endParaRPr lang="pl-PL" sz="800" dirty="0">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23"/>
                  </a:ext>
                </a:extLst>
              </a:tr>
            </a:tbl>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8CB6F-ADD5-5E13-E899-31DD27E203C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32656D0-F58B-E96D-5733-3B1443106018}"/>
              </a:ext>
            </a:extLst>
          </p:cNvPr>
          <p:cNvSpPr>
            <a:spLocks noGrp="1"/>
          </p:cNvSpPr>
          <p:nvPr>
            <p:ph type="title"/>
          </p:nvPr>
        </p:nvSpPr>
        <p:spPr>
          <a:xfrm>
            <a:off x="718330" y="214296"/>
            <a:ext cx="7772400" cy="428628"/>
          </a:xfrm>
        </p:spPr>
        <p:txBody>
          <a:bodyPr>
            <a:noAutofit/>
          </a:bodyPr>
          <a:lstStyle/>
          <a:p>
            <a:r>
              <a:rPr lang="pl-PL" sz="1800" dirty="0"/>
              <a:t>2. Struktura sprzedaży w latach 2024 – 2025</a:t>
            </a:r>
            <a:br>
              <a:rPr lang="pl-PL" sz="1800" dirty="0"/>
            </a:br>
            <a:br>
              <a:rPr lang="pl-PL" sz="1800" dirty="0"/>
            </a:br>
            <a:endParaRPr lang="pl-PL" sz="1800" dirty="0"/>
          </a:p>
        </p:txBody>
      </p:sp>
      <p:graphicFrame>
        <p:nvGraphicFramePr>
          <p:cNvPr id="10" name="Wykres 9">
            <a:extLst>
              <a:ext uri="{FF2B5EF4-FFF2-40B4-BE49-F238E27FC236}">
                <a16:creationId xmlns:a16="http://schemas.microsoft.com/office/drawing/2014/main" id="{62F77DD2-FE1F-2545-16ED-BB0E03A4D56E}"/>
              </a:ext>
            </a:extLst>
          </p:cNvPr>
          <p:cNvGraphicFramePr/>
          <p:nvPr>
            <p:extLst>
              <p:ext uri="{D42A27DB-BD31-4B8C-83A1-F6EECF244321}">
                <p14:modId xmlns:p14="http://schemas.microsoft.com/office/powerpoint/2010/main" val="838082087"/>
              </p:ext>
            </p:extLst>
          </p:nvPr>
        </p:nvGraphicFramePr>
        <p:xfrm>
          <a:off x="1043608" y="539750"/>
          <a:ext cx="7632848"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Prostokąt 2">
            <a:extLst>
              <a:ext uri="{FF2B5EF4-FFF2-40B4-BE49-F238E27FC236}">
                <a16:creationId xmlns:a16="http://schemas.microsoft.com/office/drawing/2014/main" id="{A1BB8A15-AA8C-4DF6-2712-E2D0B506C45F}"/>
              </a:ext>
            </a:extLst>
          </p:cNvPr>
          <p:cNvSpPr/>
          <p:nvPr/>
        </p:nvSpPr>
        <p:spPr>
          <a:xfrm>
            <a:off x="5426918" y="4259783"/>
            <a:ext cx="3240360" cy="375816"/>
          </a:xfrm>
          <a:prstGeom prst="rect">
            <a:avLst/>
          </a:prstGeom>
          <a:solidFill>
            <a:srgbClr val="FAE2B8"/>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pl-PL" dirty="0">
              <a:solidFill>
                <a:srgbClr val="F9E7B9"/>
              </a:solidFill>
              <a:highlight>
                <a:srgbClr val="F9E7B9"/>
              </a:highlight>
            </a:endParaRPr>
          </a:p>
        </p:txBody>
      </p:sp>
      <p:sp>
        <p:nvSpPr>
          <p:cNvPr id="4" name="Prostokąt 3">
            <a:extLst>
              <a:ext uri="{FF2B5EF4-FFF2-40B4-BE49-F238E27FC236}">
                <a16:creationId xmlns:a16="http://schemas.microsoft.com/office/drawing/2014/main" id="{6D01DC71-CBCF-4758-40C6-1F4C2EFC57D0}"/>
              </a:ext>
            </a:extLst>
          </p:cNvPr>
          <p:cNvSpPr/>
          <p:nvPr/>
        </p:nvSpPr>
        <p:spPr>
          <a:xfrm>
            <a:off x="5580112" y="4243859"/>
            <a:ext cx="3240360" cy="375816"/>
          </a:xfrm>
          <a:prstGeom prst="rect">
            <a:avLst/>
          </a:prstGeom>
          <a:solidFill>
            <a:srgbClr val="FAE2B8"/>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pl-PL" dirty="0">
              <a:solidFill>
                <a:srgbClr val="F9E7B9"/>
              </a:solidFill>
              <a:highlight>
                <a:srgbClr val="F9E7B9"/>
              </a:highlight>
            </a:endParaRPr>
          </a:p>
        </p:txBody>
      </p:sp>
    </p:spTree>
    <p:extLst>
      <p:ext uri="{BB962C8B-B14F-4D97-AF65-F5344CB8AC3E}">
        <p14:creationId xmlns:p14="http://schemas.microsoft.com/office/powerpoint/2010/main" val="36114628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F4F02-7002-95D1-DF01-991D2BB34EE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60E19ED-7627-4A7F-A3CF-7DBEDACEEA46}"/>
              </a:ext>
            </a:extLst>
          </p:cNvPr>
          <p:cNvSpPr>
            <a:spLocks noGrp="1"/>
          </p:cNvSpPr>
          <p:nvPr>
            <p:ph type="title"/>
          </p:nvPr>
        </p:nvSpPr>
        <p:spPr>
          <a:xfrm>
            <a:off x="718330" y="214296"/>
            <a:ext cx="7772400" cy="428628"/>
          </a:xfrm>
        </p:spPr>
        <p:txBody>
          <a:bodyPr>
            <a:noAutofit/>
          </a:bodyPr>
          <a:lstStyle/>
          <a:p>
            <a:r>
              <a:rPr lang="pl-PL" sz="1800" dirty="0"/>
              <a:t>2. Struktura sprzedaży w latach 2024 – 2025</a:t>
            </a: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148938EF-E95E-80E0-83AD-5885A9C5BA34}"/>
              </a:ext>
            </a:extLst>
          </p:cNvPr>
          <p:cNvGraphicFramePr/>
          <p:nvPr>
            <p:extLst>
              <p:ext uri="{D42A27DB-BD31-4B8C-83A1-F6EECF244321}">
                <p14:modId xmlns:p14="http://schemas.microsoft.com/office/powerpoint/2010/main" val="2626621618"/>
              </p:ext>
            </p:extLst>
          </p:nvPr>
        </p:nvGraphicFramePr>
        <p:xfrm>
          <a:off x="467544" y="539750"/>
          <a:ext cx="792088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49473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A62BD-E6FA-75C2-11F2-4333449BCEF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4044894-A82B-AB2B-3879-83058BBF9773}"/>
              </a:ext>
            </a:extLst>
          </p:cNvPr>
          <p:cNvSpPr>
            <a:spLocks noGrp="1"/>
          </p:cNvSpPr>
          <p:nvPr>
            <p:ph type="title"/>
          </p:nvPr>
        </p:nvSpPr>
        <p:spPr>
          <a:xfrm>
            <a:off x="718330" y="214296"/>
            <a:ext cx="7772400" cy="428628"/>
          </a:xfrm>
        </p:spPr>
        <p:txBody>
          <a:bodyPr>
            <a:noAutofit/>
          </a:bodyPr>
          <a:lstStyle/>
          <a:p>
            <a:r>
              <a:rPr lang="pl-PL" sz="1800" dirty="0"/>
              <a:t>2. Struktura sprzedaży w latach 2024 – 2025</a:t>
            </a:r>
            <a:br>
              <a:rPr lang="pl-PL" sz="1800" dirty="0"/>
            </a:br>
            <a:br>
              <a:rPr lang="pl-PL" sz="1800" dirty="0"/>
            </a:br>
            <a:br>
              <a:rPr lang="pl-PL" sz="1800" dirty="0"/>
            </a:br>
            <a:endParaRPr lang="pl-PL" sz="1800" dirty="0"/>
          </a:p>
        </p:txBody>
      </p:sp>
      <p:graphicFrame>
        <p:nvGraphicFramePr>
          <p:cNvPr id="5" name="Wykres 4">
            <a:extLst>
              <a:ext uri="{FF2B5EF4-FFF2-40B4-BE49-F238E27FC236}">
                <a16:creationId xmlns:a16="http://schemas.microsoft.com/office/drawing/2014/main" id="{F36F0835-25BE-DAD8-0C94-A2F40C33DF97}"/>
              </a:ext>
            </a:extLst>
          </p:cNvPr>
          <p:cNvGraphicFramePr/>
          <p:nvPr>
            <p:extLst>
              <p:ext uri="{D42A27DB-BD31-4B8C-83A1-F6EECF244321}">
                <p14:modId xmlns:p14="http://schemas.microsoft.com/office/powerpoint/2010/main" val="3937389453"/>
              </p:ext>
            </p:extLst>
          </p:nvPr>
        </p:nvGraphicFramePr>
        <p:xfrm>
          <a:off x="1524000" y="539750"/>
          <a:ext cx="6096000" cy="432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78158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6ABBB-C100-4BFD-0D64-5E8D99288BA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6515D7F-792A-4812-F1C3-66C62A321149}"/>
              </a:ext>
            </a:extLst>
          </p:cNvPr>
          <p:cNvSpPr>
            <a:spLocks noGrp="1"/>
          </p:cNvSpPr>
          <p:nvPr>
            <p:ph type="title"/>
          </p:nvPr>
        </p:nvSpPr>
        <p:spPr>
          <a:xfrm>
            <a:off x="714348" y="428610"/>
            <a:ext cx="7772400" cy="428628"/>
          </a:xfrm>
        </p:spPr>
        <p:txBody>
          <a:bodyPr>
            <a:noAutofit/>
          </a:bodyPr>
          <a:lstStyle/>
          <a:p>
            <a:r>
              <a:rPr lang="pl-PL" sz="1800" dirty="0"/>
              <a:t>3. Kapitał własny Spółki [zł]</a:t>
            </a:r>
            <a:br>
              <a:rPr lang="pl-PL" sz="1800" dirty="0"/>
            </a:br>
            <a:br>
              <a:rPr lang="pl-PL" sz="1800" dirty="0"/>
            </a:br>
            <a:endParaRPr lang="pl-PL" sz="1800" dirty="0"/>
          </a:p>
        </p:txBody>
      </p:sp>
      <p:graphicFrame>
        <p:nvGraphicFramePr>
          <p:cNvPr id="4" name="Tabela 3">
            <a:extLst>
              <a:ext uri="{FF2B5EF4-FFF2-40B4-BE49-F238E27FC236}">
                <a16:creationId xmlns:a16="http://schemas.microsoft.com/office/drawing/2014/main" id="{1F4CB07A-13AF-556E-58DC-AFF058C46A34}"/>
              </a:ext>
            </a:extLst>
          </p:cNvPr>
          <p:cNvGraphicFramePr>
            <a:graphicFrameLocks noGrp="1"/>
          </p:cNvGraphicFramePr>
          <p:nvPr>
            <p:extLst>
              <p:ext uri="{D42A27DB-BD31-4B8C-83A1-F6EECF244321}">
                <p14:modId xmlns:p14="http://schemas.microsoft.com/office/powerpoint/2010/main" val="1340401519"/>
              </p:ext>
            </p:extLst>
          </p:nvPr>
        </p:nvGraphicFramePr>
        <p:xfrm>
          <a:off x="899593" y="1271559"/>
          <a:ext cx="6912765" cy="3394076"/>
        </p:xfrm>
        <a:graphic>
          <a:graphicData uri="http://schemas.openxmlformats.org/drawingml/2006/table">
            <a:tbl>
              <a:tblPr/>
              <a:tblGrid>
                <a:gridCol w="360039">
                  <a:extLst>
                    <a:ext uri="{9D8B030D-6E8A-4147-A177-3AD203B41FA5}">
                      <a16:colId xmlns:a16="http://schemas.microsoft.com/office/drawing/2014/main" val="341791908"/>
                    </a:ext>
                  </a:extLst>
                </a:gridCol>
                <a:gridCol w="2822670">
                  <a:extLst>
                    <a:ext uri="{9D8B030D-6E8A-4147-A177-3AD203B41FA5}">
                      <a16:colId xmlns:a16="http://schemas.microsoft.com/office/drawing/2014/main" val="2434153042"/>
                    </a:ext>
                  </a:extLst>
                </a:gridCol>
                <a:gridCol w="1216323">
                  <a:extLst>
                    <a:ext uri="{9D8B030D-6E8A-4147-A177-3AD203B41FA5}">
                      <a16:colId xmlns:a16="http://schemas.microsoft.com/office/drawing/2014/main" val="2326373585"/>
                    </a:ext>
                  </a:extLst>
                </a:gridCol>
                <a:gridCol w="1216323">
                  <a:extLst>
                    <a:ext uri="{9D8B030D-6E8A-4147-A177-3AD203B41FA5}">
                      <a16:colId xmlns:a16="http://schemas.microsoft.com/office/drawing/2014/main" val="2950652417"/>
                    </a:ext>
                  </a:extLst>
                </a:gridCol>
                <a:gridCol w="1297410">
                  <a:extLst>
                    <a:ext uri="{9D8B030D-6E8A-4147-A177-3AD203B41FA5}">
                      <a16:colId xmlns:a16="http://schemas.microsoft.com/office/drawing/2014/main" val="3122959576"/>
                    </a:ext>
                  </a:extLst>
                </a:gridCol>
              </a:tblGrid>
              <a:tr h="164681">
                <a:tc rowSpan="2">
                  <a:txBody>
                    <a:bodyPr/>
                    <a:lstStyle/>
                    <a:p>
                      <a:pPr algn="ctr" rtl="0" fontAlgn="b">
                        <a:buNone/>
                      </a:pPr>
                      <a:r>
                        <a:rPr lang="pl-PL" sz="1000" b="1" i="0" u="none" strike="noStrike" dirty="0">
                          <a:solidFill>
                            <a:srgbClr val="FFFFFF"/>
                          </a:solidFill>
                          <a:effectLst/>
                          <a:latin typeface="Calibri" panose="020F0502020204030204" pitchFamily="34" charset="0"/>
                        </a:rPr>
                        <a:t>Lp.</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rowSpan="2">
                  <a:txBody>
                    <a:bodyPr/>
                    <a:lstStyle/>
                    <a:p>
                      <a:pPr algn="ctr" rtl="0" fontAlgn="b">
                        <a:buNone/>
                      </a:pPr>
                      <a:r>
                        <a:rPr lang="pl-PL" sz="1000" b="1" i="0" u="none" strike="noStrike" dirty="0">
                          <a:solidFill>
                            <a:srgbClr val="FFFFFF"/>
                          </a:solidFill>
                          <a:effectLst/>
                          <a:latin typeface="Calibri" panose="020F0502020204030204" pitchFamily="34" charset="0"/>
                        </a:rPr>
                        <a:t> Wyszczególnienie</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rowSpan="2">
                  <a:txBody>
                    <a:bodyPr/>
                    <a:lstStyle/>
                    <a:p>
                      <a:pPr algn="ctr" rtl="0" fontAlgn="b">
                        <a:buNone/>
                      </a:pPr>
                      <a:r>
                        <a:rPr lang="pl-PL" sz="1000" b="1" i="0" u="none" strike="noStrike" dirty="0">
                          <a:solidFill>
                            <a:srgbClr val="FFFFFF"/>
                          </a:solidFill>
                          <a:effectLst/>
                          <a:latin typeface="Calibri" panose="020F0502020204030204" pitchFamily="34" charset="0"/>
                        </a:rPr>
                        <a:t>2024</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rowSpan="2">
                  <a:txBody>
                    <a:bodyPr/>
                    <a:lstStyle/>
                    <a:p>
                      <a:pPr algn="ctr" rtl="0" fontAlgn="b">
                        <a:buNone/>
                      </a:pPr>
                      <a:r>
                        <a:rPr lang="pl-PL" sz="1000" b="1" i="0" u="none" strike="noStrike" dirty="0">
                          <a:solidFill>
                            <a:srgbClr val="FFFFFF"/>
                          </a:solidFill>
                          <a:effectLst/>
                          <a:latin typeface="Calibri" panose="020F0502020204030204" pitchFamily="34" charset="0"/>
                        </a:rPr>
                        <a:t>2025</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algn="ctr" rtl="0" fontAlgn="b">
                        <a:buNone/>
                      </a:pPr>
                      <a:r>
                        <a:rPr lang="pl-PL" sz="1000" b="1" i="0" u="none" strike="noStrike">
                          <a:solidFill>
                            <a:srgbClr val="FFFFFF"/>
                          </a:solidFill>
                          <a:effectLst/>
                          <a:latin typeface="Calibri" panose="020F0502020204030204" pitchFamily="34" charset="0"/>
                        </a:rPr>
                        <a:t>Zmiana</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406955801"/>
                  </a:ext>
                </a:extLst>
              </a:tr>
              <a:tr h="278311">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ctr" rtl="0" fontAlgn="b">
                        <a:buNone/>
                      </a:pPr>
                      <a:r>
                        <a:rPr lang="pl-PL" sz="1000" b="1" i="0" u="none" strike="noStrike" dirty="0">
                          <a:solidFill>
                            <a:srgbClr val="FFFFFF"/>
                          </a:solidFill>
                          <a:effectLst/>
                          <a:latin typeface="Calibri" panose="020F0502020204030204" pitchFamily="34" charset="0"/>
                        </a:rPr>
                        <a:t>kol. 4-3</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381187762"/>
                  </a:ext>
                </a:extLst>
              </a:tr>
              <a:tr h="181149">
                <a:tc>
                  <a:txBody>
                    <a:bodyPr/>
                    <a:lstStyle/>
                    <a:p>
                      <a:pPr algn="ctr" rtl="0" fontAlgn="b">
                        <a:buNone/>
                      </a:pPr>
                      <a:r>
                        <a:rPr lang="pl-PL" sz="700" b="0" i="0" u="none" strike="noStrike">
                          <a:solidFill>
                            <a:srgbClr val="000000"/>
                          </a:solidFill>
                          <a:effectLst/>
                          <a:latin typeface="Calibri" panose="020F0502020204030204" pitchFamily="34" charset="0"/>
                        </a:rPr>
                        <a:t>1.</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700" b="0" i="0" u="none" strike="noStrike" dirty="0">
                          <a:solidFill>
                            <a:srgbClr val="000000"/>
                          </a:solidFill>
                          <a:effectLst/>
                          <a:latin typeface="Calibri" panose="020F0502020204030204" pitchFamily="34" charset="0"/>
                        </a:rPr>
                        <a:t>2.</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700" b="0" i="0" u="none" strike="noStrike">
                          <a:solidFill>
                            <a:srgbClr val="000000"/>
                          </a:solidFill>
                          <a:effectLst/>
                          <a:latin typeface="Calibri" panose="020F0502020204030204" pitchFamily="34" charset="0"/>
                        </a:rPr>
                        <a:t>3.</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700" b="0" i="0" u="none" strike="noStrike">
                          <a:solidFill>
                            <a:srgbClr val="000000"/>
                          </a:solidFill>
                          <a:effectLst/>
                          <a:latin typeface="Calibri" panose="020F0502020204030204" pitchFamily="34" charset="0"/>
                        </a:rPr>
                        <a:t>4.</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700" b="0" i="0" u="none" strike="noStrike">
                          <a:solidFill>
                            <a:srgbClr val="000000"/>
                          </a:solidFill>
                          <a:effectLst/>
                          <a:latin typeface="Calibri" panose="020F0502020204030204" pitchFamily="34" charset="0"/>
                        </a:rPr>
                        <a:t>5.</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73020848"/>
                  </a:ext>
                </a:extLst>
              </a:tr>
              <a:tr h="337596">
                <a:tc>
                  <a:txBody>
                    <a:bodyPr/>
                    <a:lstStyle/>
                    <a:p>
                      <a:pPr algn="ctr" rtl="0" fontAlgn="b">
                        <a:buNone/>
                      </a:pPr>
                      <a:r>
                        <a:rPr lang="pl-PL" sz="1000" b="0" i="0" u="none" strike="noStrike">
                          <a:solidFill>
                            <a:srgbClr val="000000"/>
                          </a:solidFill>
                          <a:effectLst/>
                          <a:latin typeface="Calibri" panose="020F0502020204030204" pitchFamily="34" charset="0"/>
                        </a:rPr>
                        <a:t>1.</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Kapitał podstawowy</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3 679 800,00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a:solidFill>
                            <a:srgbClr val="000000"/>
                          </a:solidFill>
                          <a:effectLst/>
                          <a:latin typeface="Calibri" panose="020F0502020204030204" pitchFamily="34" charset="0"/>
                        </a:rPr>
                        <a:t>3 679 800,00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0,00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307676844"/>
                  </a:ext>
                </a:extLst>
              </a:tr>
              <a:tr h="298073">
                <a:tc>
                  <a:txBody>
                    <a:bodyPr/>
                    <a:lstStyle/>
                    <a:p>
                      <a:pPr algn="ctr" rtl="0" fontAlgn="b">
                        <a:buNone/>
                      </a:pPr>
                      <a:r>
                        <a:rPr lang="pl-PL" sz="1000" b="0" i="0" u="none" strike="noStrike">
                          <a:solidFill>
                            <a:srgbClr val="000000"/>
                          </a:solidFill>
                          <a:effectLst/>
                          <a:latin typeface="Calibri" panose="020F0502020204030204" pitchFamily="34" charset="0"/>
                        </a:rPr>
                        <a:t>2.</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Kapitał zapasowy</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4 319 969,66</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4 337 521,82</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17 552,16</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979662306"/>
                  </a:ext>
                </a:extLst>
              </a:tr>
              <a:tr h="502277">
                <a:tc>
                  <a:txBody>
                    <a:bodyPr/>
                    <a:lstStyle/>
                    <a:p>
                      <a:pPr algn="ctr" rtl="0" fontAlgn="b">
                        <a:buNone/>
                      </a:pPr>
                      <a:r>
                        <a:rPr lang="pl-PL" sz="1000" b="0" i="0" u="none" strike="noStrike">
                          <a:solidFill>
                            <a:srgbClr val="000000"/>
                          </a:solidFill>
                          <a:effectLst/>
                          <a:latin typeface="Calibri" panose="020F0502020204030204" pitchFamily="34" charset="0"/>
                        </a:rPr>
                        <a:t>3.</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a:solidFill>
                            <a:srgbClr val="000000"/>
                          </a:solidFill>
                          <a:effectLst/>
                          <a:latin typeface="Calibri" panose="020F0502020204030204" pitchFamily="34" charset="0"/>
                        </a:rPr>
                        <a:t>Kapitał z aktualizacji wyceny</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a:solidFill>
                            <a:srgbClr val="000000"/>
                          </a:solidFill>
                          <a:effectLst/>
                          <a:latin typeface="Calibri" panose="020F0502020204030204" pitchFamily="34" charset="0"/>
                        </a:rPr>
                        <a:t>970 089,69</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966 716,78</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-3 372,91</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660772588"/>
                  </a:ext>
                </a:extLst>
              </a:tr>
              <a:tr h="337596">
                <a:tc>
                  <a:txBody>
                    <a:bodyPr/>
                    <a:lstStyle/>
                    <a:p>
                      <a:pPr algn="ctr" rtl="0" fontAlgn="b">
                        <a:buNone/>
                      </a:pPr>
                      <a:r>
                        <a:rPr lang="pl-PL" sz="1000" b="0" i="0" u="none" strike="noStrike">
                          <a:solidFill>
                            <a:srgbClr val="000000"/>
                          </a:solidFill>
                          <a:effectLst/>
                          <a:latin typeface="Calibri" panose="020F0502020204030204" pitchFamily="34" charset="0"/>
                        </a:rPr>
                        <a:t>4.</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Wynik finansowy netto</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14 179,25</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881 070,62</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866 891,37</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44503701"/>
                  </a:ext>
                </a:extLst>
              </a:tr>
              <a:tr h="996320">
                <a:tc>
                  <a:txBody>
                    <a:bodyPr/>
                    <a:lstStyle/>
                    <a:p>
                      <a:pPr algn="ctr" rtl="0" fontAlgn="b">
                        <a:buNone/>
                      </a:pPr>
                      <a:r>
                        <a:rPr lang="pl-PL" sz="1000" b="0" i="0" u="none" strike="noStrike">
                          <a:solidFill>
                            <a:srgbClr val="000000"/>
                          </a:solidFill>
                          <a:effectLst/>
                          <a:latin typeface="Calibri" panose="020F0502020204030204" pitchFamily="34" charset="0"/>
                        </a:rPr>
                        <a:t>5.</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a:solidFill>
                            <a:srgbClr val="000000"/>
                          </a:solidFill>
                          <a:effectLst/>
                          <a:latin typeface="Calibri" panose="020F0502020204030204" pitchFamily="34" charset="0"/>
                        </a:rPr>
                        <a:t>Strata z lat ubiegłych - utworzenie rezerwy na świadczenia pracownicze</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a:solidFill>
                            <a:srgbClr val="000000"/>
                          </a:solidFill>
                          <a:effectLst/>
                          <a:latin typeface="Calibri" panose="020F0502020204030204" pitchFamily="34" charset="0"/>
                        </a:rPr>
                        <a:t>0,00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0,00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0,00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806681772"/>
                  </a:ext>
                </a:extLst>
              </a:tr>
              <a:tr h="298073">
                <a:tc>
                  <a:txBody>
                    <a:bodyPr/>
                    <a:lstStyle/>
                    <a:p>
                      <a:pPr algn="ctr" fontAlgn="b">
                        <a:buNone/>
                      </a:pPr>
                      <a:r>
                        <a:rPr lang="pl-PL" sz="1600" b="0" i="0" u="none" strike="noStrike">
                          <a:solidFill>
                            <a:srgbClr val="000000"/>
                          </a:solidFill>
                          <a:effectLst/>
                          <a:latin typeface="Arial" panose="020B0604020202020204" pitchFamily="34" charset="0"/>
                        </a:rPr>
                        <a:t> </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Razem: </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8 984 038,60</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a:solidFill>
                            <a:srgbClr val="000000"/>
                          </a:solidFill>
                          <a:effectLst/>
                          <a:latin typeface="Calibri" panose="020F0502020204030204" pitchFamily="34" charset="0"/>
                        </a:rPr>
                        <a:t>9 865 109,22</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b">
                        <a:buNone/>
                      </a:pPr>
                      <a:r>
                        <a:rPr lang="pl-PL" sz="1000" b="0" i="0" u="none" strike="noStrike" dirty="0">
                          <a:solidFill>
                            <a:srgbClr val="000000"/>
                          </a:solidFill>
                          <a:effectLst/>
                          <a:latin typeface="Calibri" panose="020F0502020204030204" pitchFamily="34" charset="0"/>
                        </a:rPr>
                        <a:t>881 070,62</a:t>
                      </a:r>
                    </a:p>
                  </a:txBody>
                  <a:tcPr marL="8234" marR="8234" marT="82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578129722"/>
                  </a:ext>
                </a:extLst>
              </a:tr>
            </a:tbl>
          </a:graphicData>
        </a:graphic>
      </p:graphicFrame>
    </p:spTree>
    <p:extLst>
      <p:ext uri="{BB962C8B-B14F-4D97-AF65-F5344CB8AC3E}">
        <p14:creationId xmlns:p14="http://schemas.microsoft.com/office/powerpoint/2010/main" val="17656033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428610"/>
            <a:ext cx="7772400" cy="428628"/>
          </a:xfrm>
        </p:spPr>
        <p:txBody>
          <a:bodyPr>
            <a:noAutofit/>
          </a:bodyPr>
          <a:lstStyle/>
          <a:p>
            <a:r>
              <a:rPr lang="pl-PL" sz="1800" dirty="0"/>
              <a:t>3. Kapitał własny Spółki [zł]</a:t>
            </a:r>
            <a:br>
              <a:rPr lang="pl-PL" sz="1800" dirty="0"/>
            </a:br>
            <a:br>
              <a:rPr lang="pl-PL" sz="1800" dirty="0"/>
            </a:br>
            <a:endParaRPr lang="pl-PL" sz="1800" dirty="0"/>
          </a:p>
        </p:txBody>
      </p:sp>
      <p:graphicFrame>
        <p:nvGraphicFramePr>
          <p:cNvPr id="6" name="Wykres 5">
            <a:extLst>
              <a:ext uri="{FF2B5EF4-FFF2-40B4-BE49-F238E27FC236}">
                <a16:creationId xmlns:a16="http://schemas.microsoft.com/office/drawing/2014/main" id="{777E8E8D-C8D2-3287-7132-C342B8202D10}"/>
              </a:ext>
            </a:extLst>
          </p:cNvPr>
          <p:cNvGraphicFramePr/>
          <p:nvPr>
            <p:extLst>
              <p:ext uri="{D42A27DB-BD31-4B8C-83A1-F6EECF244321}">
                <p14:modId xmlns:p14="http://schemas.microsoft.com/office/powerpoint/2010/main" val="3880726777"/>
              </p:ext>
            </p:extLst>
          </p:nvPr>
        </p:nvGraphicFramePr>
        <p:xfrm>
          <a:off x="714348" y="771550"/>
          <a:ext cx="7772400" cy="394334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1554</TotalTime>
  <Words>3552</Words>
  <Application>Microsoft Office PowerPoint</Application>
  <PresentationFormat>Pokaz na ekranie (16:9)</PresentationFormat>
  <Paragraphs>563</Paragraphs>
  <Slides>29</Slides>
  <Notes>10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29</vt:i4>
      </vt:variant>
    </vt:vector>
  </HeadingPairs>
  <TitlesOfParts>
    <vt:vector size="33" baseType="lpstr">
      <vt:lpstr>Arial</vt:lpstr>
      <vt:lpstr>Calibri</vt:lpstr>
      <vt:lpstr>Times New Roman</vt:lpstr>
      <vt:lpstr>Motyw pakietu Office</vt:lpstr>
      <vt:lpstr>Informacja dotycząca funkcjonowania  Komunalnej Energetyki Cieplnej „KOMEC” Sp. z o.o.  Dane za rok 2025</vt:lpstr>
      <vt:lpstr>1. ZAKRES DZIAŁALNOŚCI SPÓŁKI</vt:lpstr>
      <vt:lpstr>1. Zakres działalności Spółki  </vt:lpstr>
      <vt:lpstr>2. Struktura sprzedaży w latach 2024 – 2025  </vt:lpstr>
      <vt:lpstr>2. Struktura sprzedaży w latach 2024 – 2025  </vt:lpstr>
      <vt:lpstr>2. Struktura sprzedaży w latach 2024 – 2025  </vt:lpstr>
      <vt:lpstr>2. Struktura sprzedaży w latach 2024 – 2025   </vt:lpstr>
      <vt:lpstr>3. Kapitał własny Spółki [zł]  </vt:lpstr>
      <vt:lpstr>3. Kapitał własny Spółki [zł]  </vt:lpstr>
      <vt:lpstr>4. Struktura i dynamika sprzedaży ciepła   </vt:lpstr>
      <vt:lpstr>4. Struktura i dynamika sprzedaży ciepła   </vt:lpstr>
      <vt:lpstr>4. Struktura i dynamika sprzedaży ciepła   </vt:lpstr>
      <vt:lpstr>4. Struktura i dynamika sprzedaży ciepła   </vt:lpstr>
      <vt:lpstr>4. Struktura i dynamika sprzedaży ciepła   </vt:lpstr>
      <vt:lpstr>5. Dane finansowe ogółem [zł]   </vt:lpstr>
      <vt:lpstr>5. Dane finansowe ogółem [zł]   </vt:lpstr>
      <vt:lpstr>5. Dane finansowe ogółem [zł]   </vt:lpstr>
      <vt:lpstr>6. Zatrudnienie</vt:lpstr>
      <vt:lpstr>6. Zatrudnienie</vt:lpstr>
      <vt:lpstr>7. Wybrane pozycje Rachunku zysków i strat [zł]   </vt:lpstr>
      <vt:lpstr>8. Wyjaśnienia do wybranych pozycji Rachunku zysków i strat  za 2025 rok  </vt:lpstr>
      <vt:lpstr>Prezentacja programu PowerPoint</vt:lpstr>
      <vt:lpstr>Prezentacja programu PowerPoint</vt:lpstr>
      <vt:lpstr>9. Działalność Spółki w roku 2025 (najważniejsze zdarzenia, zrealizowane cele i osiągnięcia).   </vt:lpstr>
      <vt:lpstr>Prezentacja programu PowerPoint</vt:lpstr>
      <vt:lpstr>Prezentacja programu PowerPoint</vt:lpstr>
      <vt:lpstr>Prezentacja programu PowerPoint</vt:lpstr>
      <vt:lpstr>10. Wyzwania / cele na rok 2026 </vt:lpstr>
      <vt:lpstr>Prezentacja programu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Informacja dotycząca funkcjonowania  Komunalnej Energetyki Cieplnej „KOMEC” Sp. z o.o.  Dane za rok 2022</dc:title>
  <dc:creator>HP</dc:creator>
  <cp:lastModifiedBy>Komunalna Energetyka Cieplna KOMEC Sp. z o.o. w Kętrzynie</cp:lastModifiedBy>
  <cp:revision>106</cp:revision>
  <cp:lastPrinted>2024-05-20T07:17:15Z</cp:lastPrinted>
  <dcterms:created xsi:type="dcterms:W3CDTF">2023-04-18T11:00:05Z</dcterms:created>
  <dcterms:modified xsi:type="dcterms:W3CDTF">2026-04-14T13:02:02Z</dcterms:modified>
</cp:coreProperties>
</file>