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1" r:id="rId3"/>
    <p:sldId id="272" r:id="rId4"/>
    <p:sldId id="273" r:id="rId5"/>
    <p:sldId id="274" r:id="rId6"/>
    <p:sldId id="258" r:id="rId7"/>
    <p:sldId id="259" r:id="rId8"/>
    <p:sldId id="260" r:id="rId9"/>
    <p:sldId id="261" r:id="rId10"/>
    <p:sldId id="280" r:id="rId11"/>
    <p:sldId id="262" r:id="rId12"/>
    <p:sldId id="263" r:id="rId13"/>
    <p:sldId id="264" r:id="rId14"/>
    <p:sldId id="269" r:id="rId15"/>
    <p:sldId id="278" r:id="rId16"/>
    <p:sldId id="265" r:id="rId17"/>
    <p:sldId id="266" r:id="rId18"/>
    <p:sldId id="267" r:id="rId19"/>
    <p:sldId id="268" r:id="rId20"/>
    <p:sldId id="275" r:id="rId21"/>
    <p:sldId id="276" r:id="rId22"/>
    <p:sldId id="277" r:id="rId23"/>
    <p:sldId id="281" r:id="rId24"/>
    <p:sldId id="282" r:id="rId25"/>
    <p:sldId id="283" r:id="rId26"/>
    <p:sldId id="284" r:id="rId27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k_\Desktop\Tabelki%20do%20prezentacj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mwik_\Desktop\Tabelki%20do%20prezentacj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mwik_\Desktop\Tabelki%20do%20prezentacji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mwik_\Desktop\Tabelki%20do%20prezentacji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mwik_\Desktop\Tabelki%20do%20prezentacji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k_\Desktop\Tabelki%20do%20prezentacj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mwik_\Desktop\Tabelki%20do%20prezentacji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ik_\Desktop\Tabelki%20do%20prezentacj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PRZYCHODY I KOSZT</a:t>
            </a:r>
            <a:r>
              <a:rPr lang="pl-PL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LATA 2023-2025</a:t>
            </a:r>
            <a:endParaRPr 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4740687212503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3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4968399"/>
        <c:axId val="1124975119"/>
        <c:axId val="0"/>
      </c:bar3DChart>
      <c:catAx>
        <c:axId val="11249683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4975119"/>
        <c:crosses val="autoZero"/>
        <c:auto val="1"/>
        <c:lblAlgn val="ctr"/>
        <c:lblOffset val="100"/>
        <c:noMultiLvlLbl val="0"/>
      </c:catAx>
      <c:valAx>
        <c:axId val="1124975119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249683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</c:dTable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PRZYCHODY I KOSZTY LATA 2023-2025</a:t>
            </a:r>
          </a:p>
        </c:rich>
      </c:tx>
      <c:layout>
        <c:manualLayout>
          <c:xMode val="edge"/>
          <c:yMode val="edge"/>
          <c:x val="0.21860390534005336"/>
          <c:y val="6.8182888779282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45472440944882"/>
          <c:y val="0.23121266895863218"/>
          <c:w val="0.70656386701662288"/>
          <c:h val="0.534784193642461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Arkusz3!$B$2:$B$3</c:f>
              <c:strCache>
                <c:ptCount val="2"/>
                <c:pt idx="0">
                  <c:v>Przychody ogółem 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7734930372967185E-2"/>
                  <c:y val="-4.398896050276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2F-48B3-AB6F-7D74EE49D8B4}"/>
                </c:ext>
              </c:extLst>
            </c:dLbl>
            <c:dLbl>
              <c:idx val="1"/>
              <c:layout>
                <c:manualLayout>
                  <c:x val="-6.9388939039072284E-18"/>
                  <c:y val="-2.1994393658939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92725679228746"/>
                      <c:h val="6.59505356262088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F2F-48B3-AB6F-7D74EE49D8B4}"/>
                </c:ext>
              </c:extLst>
            </c:dLbl>
            <c:dLbl>
              <c:idx val="2"/>
              <c:layout>
                <c:manualLayout>
                  <c:x val="-4.0169442009932721E-2"/>
                  <c:y val="-3.2991720377071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2F-48B3-AB6F-7D74EE49D8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Arkusz3!$A$4:$A$6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Arkusz3!$B$4:$B$6</c:f>
              <c:numCache>
                <c:formatCode>#,##0.00</c:formatCode>
                <c:ptCount val="3"/>
                <c:pt idx="0">
                  <c:v>10770263.550000001</c:v>
                </c:pt>
                <c:pt idx="1">
                  <c:v>12932822.140000001</c:v>
                </c:pt>
                <c:pt idx="2">
                  <c:v>15833286.779999999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F-48B3-AB6F-7D74EE49D8B4}"/>
            </c:ext>
          </c:extLst>
        </c:ser>
        <c:ser>
          <c:idx val="1"/>
          <c:order val="1"/>
          <c:tx>
            <c:strRef>
              <c:f>Arkusz3!$C$2:$C$3</c:f>
              <c:strCache>
                <c:ptCount val="2"/>
                <c:pt idx="0">
                  <c:v>Koszty </c:v>
                </c:pt>
                <c:pt idx="1">
                  <c:v>ogółem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Arkusz3!$A$4:$A$6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Arkusz3!$C$4:$C$6</c:f>
              <c:numCache>
                <c:formatCode>#,##0.00</c:formatCode>
                <c:ptCount val="3"/>
                <c:pt idx="0">
                  <c:v>12382876.99</c:v>
                </c:pt>
                <c:pt idx="1">
                  <c:v>13106178.48</c:v>
                </c:pt>
                <c:pt idx="2">
                  <c:v>15403430.439999999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2F-48B3-AB6F-7D74EE49D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9905039"/>
        <c:axId val="1189905519"/>
        <c:axId val="0"/>
      </c:bar3DChart>
      <c:catAx>
        <c:axId val="11899050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89905519"/>
        <c:crosses val="autoZero"/>
        <c:auto val="1"/>
        <c:lblAlgn val="ctr"/>
        <c:lblOffset val="100"/>
        <c:noMultiLvlLbl val="0"/>
      </c:catAx>
      <c:valAx>
        <c:axId val="1189905519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1899050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USŁUGI ZLECONE LATA 2023-2025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24955439"/>
        <c:axId val="1124965999"/>
        <c:axId val="0"/>
      </c:bar3DChart>
      <c:catAx>
        <c:axId val="11249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4965999"/>
        <c:crosses val="autoZero"/>
        <c:auto val="1"/>
        <c:lblAlgn val="ctr"/>
        <c:lblOffset val="100"/>
        <c:noMultiLvlLbl val="0"/>
      </c:catAx>
      <c:valAx>
        <c:axId val="11249659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495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USŁUGI</a:t>
            </a:r>
            <a:r>
              <a:rPr lang="pl-PL" sz="24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ZLECONE LATA 2023-2025</a:t>
            </a:r>
            <a:endParaRPr lang="pl-PL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Arkusz2!$B$2</c:f>
              <c:strCache>
                <c:ptCount val="1"/>
                <c:pt idx="0">
                  <c:v>rok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Arkusz2!$B$3:$B$5</c:f>
              <c:numCache>
                <c:formatCode>General</c:formatCode>
                <c:ptCount val="3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AC-4B73-BDAB-AA71A1B3549A}"/>
            </c:ext>
          </c:extLst>
        </c:ser>
        <c:ser>
          <c:idx val="1"/>
          <c:order val="1"/>
          <c:tx>
            <c:strRef>
              <c:f>Arkusz2!$C$2</c:f>
              <c:strCache>
                <c:ptCount val="1"/>
                <c:pt idx="0">
                  <c:v>wartość usług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Arkusz2!$C$3:$C$5</c:f>
              <c:numCache>
                <c:formatCode>#,##0.00</c:formatCode>
                <c:ptCount val="3"/>
                <c:pt idx="0">
                  <c:v>3022081.63</c:v>
                </c:pt>
                <c:pt idx="1">
                  <c:v>2176348.83</c:v>
                </c:pt>
                <c:pt idx="2">
                  <c:v>1141408.19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AC-4B73-BDAB-AA71A1B354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25257679"/>
        <c:axId val="1125260559"/>
        <c:axId val="0"/>
      </c:bar3DChart>
      <c:catAx>
        <c:axId val="1125257679"/>
        <c:scaling>
          <c:orientation val="minMax"/>
        </c:scaling>
        <c:delete val="1"/>
        <c:axPos val="l"/>
        <c:majorTickMark val="none"/>
        <c:minorTickMark val="none"/>
        <c:tickLblPos val="nextTo"/>
        <c:crossAx val="1125260559"/>
        <c:crosses val="autoZero"/>
        <c:auto val="1"/>
        <c:lblAlgn val="ctr"/>
        <c:lblOffset val="100"/>
        <c:noMultiLvlLbl val="0"/>
      </c:catAx>
      <c:valAx>
        <c:axId val="11252605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525767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USŁUGI ZLECONE LATA 2023-2025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24955439"/>
        <c:axId val="1124965999"/>
        <c:axId val="0"/>
      </c:bar3DChart>
      <c:catAx>
        <c:axId val="11249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4965999"/>
        <c:crosses val="autoZero"/>
        <c:auto val="1"/>
        <c:lblAlgn val="ctr"/>
        <c:lblOffset val="100"/>
        <c:noMultiLvlLbl val="0"/>
      </c:catAx>
      <c:valAx>
        <c:axId val="11249659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495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NAKŁADY INWESTYCYJNE LATA 2023-2025</a:t>
            </a:r>
          </a:p>
        </c:rich>
      </c:tx>
      <c:layout>
        <c:manualLayout>
          <c:xMode val="edge"/>
          <c:yMode val="edge"/>
          <c:x val="0.19447016460905353"/>
          <c:y val="2.5386955720569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Arkusz4!$A$1</c:f>
              <c:strCache>
                <c:ptCount val="1"/>
                <c:pt idx="0">
                  <c:v>ROK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205761316872427E-2"/>
                      <c:h val="4.99661446682122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A82-400F-A452-64857A77DC4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485596707818921E-2"/>
                      <c:h val="4.99661446682122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A82-400F-A452-64857A77DC4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45679012345681E-2"/>
                      <c:h val="4.99661446682122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CA82-400F-A452-64857A77D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Arkusz4!$B$1:$D$1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82-400F-A452-64857A77DC40}"/>
            </c:ext>
          </c:extLst>
        </c:ser>
        <c:ser>
          <c:idx val="1"/>
          <c:order val="1"/>
          <c:tx>
            <c:strRef>
              <c:f>Arkusz4!$A$2</c:f>
              <c:strCache>
                <c:ptCount val="1"/>
                <c:pt idx="0">
                  <c:v>Nakłady inwestycyjne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292181069958847E-2"/>
                  <c:y val="-5.18891415502187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82-400F-A452-64857A77DC40}"/>
                </c:ext>
              </c:extLst>
            </c:dLbl>
            <c:dLbl>
              <c:idx val="1"/>
              <c:layout>
                <c:manualLayout>
                  <c:x val="2.1862139917695381E-2"/>
                  <c:y val="-3.4592761033479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82-400F-A452-64857A77DC40}"/>
                </c:ext>
              </c:extLst>
            </c:dLbl>
            <c:dLbl>
              <c:idx val="2"/>
              <c:layout>
                <c:manualLayout>
                  <c:x val="2.4434156378600729E-2"/>
                  <c:y val="-4.61236813779722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82-400F-A452-64857A77DC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Arkusz4!$B$2:$D$2</c:f>
              <c:numCache>
                <c:formatCode>#,##0.00</c:formatCode>
                <c:ptCount val="3"/>
                <c:pt idx="0">
                  <c:v>454732.85</c:v>
                </c:pt>
                <c:pt idx="1">
                  <c:v>403102.37</c:v>
                </c:pt>
                <c:pt idx="2">
                  <c:v>3132912.68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82-400F-A452-64857A77DC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39112879"/>
        <c:axId val="1239113359"/>
        <c:axId val="0"/>
      </c:bar3DChart>
      <c:catAx>
        <c:axId val="1239112879"/>
        <c:scaling>
          <c:orientation val="minMax"/>
        </c:scaling>
        <c:delete val="1"/>
        <c:axPos val="b"/>
        <c:majorTickMark val="none"/>
        <c:minorTickMark val="none"/>
        <c:tickLblPos val="nextTo"/>
        <c:crossAx val="1239113359"/>
        <c:crosses val="autoZero"/>
        <c:auto val="1"/>
        <c:lblAlgn val="ctr"/>
        <c:lblOffset val="100"/>
        <c:noMultiLvlLbl val="0"/>
      </c:catAx>
      <c:valAx>
        <c:axId val="12391133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9112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USŁUGI ZLECONE LATA 2023-2025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124955439"/>
        <c:axId val="1124965999"/>
        <c:axId val="0"/>
      </c:bar3DChart>
      <c:catAx>
        <c:axId val="11249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4965999"/>
        <c:crosses val="autoZero"/>
        <c:auto val="1"/>
        <c:lblAlgn val="ctr"/>
        <c:lblOffset val="100"/>
        <c:noMultiLvlLbl val="0"/>
      </c:catAx>
      <c:valAx>
        <c:axId val="112496599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2495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39112879"/>
        <c:axId val="1239113359"/>
        <c:axId val="0"/>
      </c:bar3DChart>
      <c:catAx>
        <c:axId val="1239112879"/>
        <c:scaling>
          <c:orientation val="minMax"/>
        </c:scaling>
        <c:delete val="1"/>
        <c:axPos val="b"/>
        <c:majorTickMark val="none"/>
        <c:minorTickMark val="none"/>
        <c:tickLblPos val="nextTo"/>
        <c:crossAx val="1239113359"/>
        <c:crosses val="autoZero"/>
        <c:auto val="1"/>
        <c:lblAlgn val="ctr"/>
        <c:lblOffset val="100"/>
        <c:noMultiLvlLbl val="0"/>
      </c:catAx>
      <c:valAx>
        <c:axId val="12391133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39112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9F09482-5777-DC24-7DC5-B93F6F476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5966AAB-8A2A-EC9F-2CFB-CCA395E1B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0459-0D4D-44AD-B7C9-5B53FBB5EF8B}" type="datetimeFigureOut">
              <a:rPr lang="pl-PL" smtClean="0"/>
              <a:t>2026-04-16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0BCD842-C3CE-FAF7-97BD-8EE7DDE649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59C321-E76F-31C3-CC46-66DB42E6FA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264FD-829A-4067-9F1F-AEAF5AB69A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973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48A0E-EFFB-45D3-A8A7-A9733833FF2C}" type="datetimeFigureOut">
              <a:rPr lang="pl-PL" smtClean="0"/>
              <a:t>2026-04-16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D62D2-568A-4D74-B801-56438EDB0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482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54EE-2977-3915-C32A-C0C844809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6F8C0-E047-E3A0-24E0-B7CE6E1A2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40669-BBA1-1993-B686-C95D6EAD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3B47E-12F7-4BF5-95FA-C0B769B63586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1F9B-3EF1-0673-3B71-5B211225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0A34A-6700-2DBB-0C5D-5CAF382C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51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F4FC1-6127-B929-9299-E21E142B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61CB4-F91A-7EF4-37C1-B3E194090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F0C2C-2EB5-CA25-65A2-3E13C1B7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A485-4289-4D99-B667-308FD871BC20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7940-E21F-24CB-E4C3-99EA009BB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A255D-15EB-A86D-DD5E-4F3B6041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56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2170D9-BCEE-F447-79F3-0AFCBAB76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069CF-DD7F-BF49-2369-E87CE5E1E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7513F-2D06-D7FA-D68C-1CEBE757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5A49E-2818-45ED-B3BD-BC3F8842ACD6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6150A-CCC2-F780-B12D-121500E2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8E226-B354-CD12-74DD-FC07E830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0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3B8A-16F6-1071-F4E2-D761BF663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6EB0-74D5-8866-AEF9-23ADEF703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6211C-B84E-72EE-F8A3-47C83988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5CDF-82A5-4C0C-9FE9-0B91E85A9BDD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C404C-6452-92A2-12BD-50ABC4AA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5F2FF-5541-DF53-48B6-BAFD6718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69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0157-02DE-9600-45B1-4A681ED0A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2CC11-354D-9034-B76C-E08B71945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2D7BF-66CC-2C74-85E2-09E56DB4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73EE-33E6-4A43-AAEA-06E24513A179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0854C-67A0-D261-0298-6DA6AD5B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BC90D-28D4-4372-57E6-4C6738B8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193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3E7C5-9A5D-651C-2ED3-D0614199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795C-BCBB-B5FF-97F9-5EB36131C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EDC61-7E37-DE22-87C3-5C0D19856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7AD00-F442-A930-9C05-1AB2226A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B636-038A-4788-B747-7E98A3DC0D2C}" type="datetime1">
              <a:rPr lang="pl-PL" smtClean="0"/>
              <a:t>2026-04-16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0265-28D4-DB35-951E-107CB7BD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55BA9-F91C-E0F3-BB92-8D7256EF3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34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0992-8D2C-2537-5A62-AE302D32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75288-AC53-A599-1DAD-92AB2F7C8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26540-5F16-1844-88D0-2A6B73913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446E4-C39C-C18F-52A5-02DD0B2E0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DF7AB-5493-2CC4-AC84-5E8AA8F49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B4A217-9ECA-EF65-F1B9-5B322696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99338-56E3-42CE-AC62-107BC5CC53D7}" type="datetime1">
              <a:rPr lang="pl-PL" smtClean="0"/>
              <a:t>2026-04-16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2BA46D-841B-02F0-69F1-62155D78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B22C4-7BDC-B668-60FE-48FCDF86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94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A392-23CB-04DA-8747-ADED6B80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523DB-3A67-CD40-EBB5-2B79A807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ADC38-67D1-41BD-B212-422683623611}" type="datetime1">
              <a:rPr lang="pl-PL" smtClean="0"/>
              <a:t>2026-04-16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40AFE-D087-0809-FE16-D873F066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FAEC3-CB3B-27A6-CF24-7A01DABF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06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25ADDB-21F3-6915-2B9B-057D243F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BC795-913C-4AB8-B181-0A7BD723BBCF}" type="datetime1">
              <a:rPr lang="pl-PL" smtClean="0"/>
              <a:t>2026-04-16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B40B9-EDA0-4830-5F9C-4307E4D1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7FF25-0699-54B8-3DE6-3DCAAA23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842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68A0-8A97-83CC-CF28-05E129829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075DC-0233-4915-D227-DF6422722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D7B92-7792-BD50-757D-5902E0921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041B8-BC78-4878-EB0C-9C537694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D8DA-335D-468B-8276-E2D321EFE9DE}" type="datetime1">
              <a:rPr lang="pl-PL" smtClean="0"/>
              <a:t>2026-04-16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AF448-E53F-6F50-754E-0AB45A2B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B944F-24A5-0DC0-F1C4-E5980B50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71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917D-7E4A-8060-B388-E7FD80B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58ED2-BA7A-1477-FFAB-EB392534F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97ECB-E044-96ED-692C-495695F41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54304-B276-01FB-8EEF-1E07C3DD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A6AA3-0F0E-4398-BA62-BC65977EB097}" type="datetime1">
              <a:rPr lang="pl-PL" smtClean="0"/>
              <a:t>2026-04-16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B00A6-76C7-2B6D-946B-F4FF978D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E702F-C874-DAC1-1ECF-27E8A209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21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6D5D0-F1B2-ED11-53C8-69F05171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712D-1BED-2158-A69F-EA1FA9591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62CB0-DA45-6E0D-B36E-8392D77E6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0D86-23F4-4EC5-A25C-AB8C5F7C8F09}" type="datetime1">
              <a:rPr lang="pl-PL" smtClean="0"/>
              <a:t>2026-04-16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844F5-9F42-CFFA-BF9C-FFDF1552B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6584D-C3D1-5F14-6908-D6A207C3B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1329-D937-43E9-9949-A38FEF4995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32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jpg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7793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A0C298-E7DD-4607-9264-979592D3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44" y="1515734"/>
            <a:ext cx="10515600" cy="10975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MIEJSKIE WODOCIĄGI I KANALIZACJA SPÓŁKA </a:t>
            </a:r>
            <a:b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Z OGRANICZONĄ ODPOWIEDZIALNOŚCIĄ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BD570FB-DF8D-4695-982E-6480BF1C79E8}"/>
              </a:ext>
            </a:extLst>
          </p:cNvPr>
          <p:cNvSpPr txBox="1"/>
          <p:nvPr/>
        </p:nvSpPr>
        <p:spPr>
          <a:xfrm>
            <a:off x="594793" y="2813929"/>
            <a:ext cx="10616651" cy="304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buAutoNum type="arabicPeriod"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Podstawowy zakres działalności Spółki 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15000"/>
              </a:lnSpc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Spółka pod firmą „Miejskie Wodociągi i Kanalizacja” Spółka z o.o. powstała na mocy aktu przekształcenia przedsiębiorstwa komunalnego w spółkę z ograniczoną odpowiedzialnością z dnia 13 kwietnia 1992 r.</a:t>
            </a:r>
          </a:p>
          <a:p>
            <a:pPr indent="449580">
              <a:lnSpc>
                <a:spcPct val="115000"/>
              </a:lnSpc>
            </a:pP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>
              <a:lnSpc>
                <a:spcPct val="115000"/>
              </a:lnSpc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Podstawowymi przedmiotami działania przedsiębiorstwa są: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Produkcja i dostawa wody poprzez sieci wodociągowe w celu zaopatrzenia w nią ludności i innych odbiorców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Odbiór i oczyszczanie ścieków  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Rozwijanie działalności wodociągowej i kanalizacyjnej poprzez  rozbudowę sieci wodociągowych i kanalizacyjnych oraz budowę przyłączy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Świadczenie usług budowlanych, eksploatacyjnych i turystycznych</a:t>
            </a:r>
            <a:endParaRPr lang="pl-PL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6F7EEC-A642-227C-4253-54820E16D226}"/>
              </a:ext>
            </a:extLst>
          </p:cNvPr>
          <p:cNvGrpSpPr/>
          <p:nvPr/>
        </p:nvGrpSpPr>
        <p:grpSpPr>
          <a:xfrm>
            <a:off x="4337331" y="85095"/>
            <a:ext cx="3066882" cy="1229989"/>
            <a:chOff x="4393976" y="-1"/>
            <a:chExt cx="3066882" cy="12299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B22F23-419A-9FF8-4EEA-1729894FA0D8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110E5C-1052-B91A-B065-4C249A08F48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E7FA95F-33E1-5981-5B80-A514B46B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1" y="6356350"/>
            <a:ext cx="1043940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5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74975-F139-419B-5990-1B98D266E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600B74-BA14-9718-4AD7-A2550B6F0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052661"/>
              </p:ext>
            </p:extLst>
          </p:nvPr>
        </p:nvGraphicFramePr>
        <p:xfrm>
          <a:off x="646981" y="974786"/>
          <a:ext cx="10938295" cy="5299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16">
                  <a:extLst>
                    <a:ext uri="{9D8B030D-6E8A-4147-A177-3AD203B41FA5}">
                      <a16:colId xmlns:a16="http://schemas.microsoft.com/office/drawing/2014/main" val="2629965841"/>
                    </a:ext>
                  </a:extLst>
                </a:gridCol>
                <a:gridCol w="4340844">
                  <a:extLst>
                    <a:ext uri="{9D8B030D-6E8A-4147-A177-3AD203B41FA5}">
                      <a16:colId xmlns:a16="http://schemas.microsoft.com/office/drawing/2014/main" val="3425588675"/>
                    </a:ext>
                  </a:extLst>
                </a:gridCol>
                <a:gridCol w="1332042">
                  <a:extLst>
                    <a:ext uri="{9D8B030D-6E8A-4147-A177-3AD203B41FA5}">
                      <a16:colId xmlns:a16="http://schemas.microsoft.com/office/drawing/2014/main" val="1104061772"/>
                    </a:ext>
                  </a:extLst>
                </a:gridCol>
                <a:gridCol w="2161756">
                  <a:extLst>
                    <a:ext uri="{9D8B030D-6E8A-4147-A177-3AD203B41FA5}">
                      <a16:colId xmlns:a16="http://schemas.microsoft.com/office/drawing/2014/main" val="1705647780"/>
                    </a:ext>
                  </a:extLst>
                </a:gridCol>
                <a:gridCol w="2376737">
                  <a:extLst>
                    <a:ext uri="{9D8B030D-6E8A-4147-A177-3AD203B41FA5}">
                      <a16:colId xmlns:a16="http://schemas.microsoft.com/office/drawing/2014/main" val="3031016520"/>
                    </a:ext>
                  </a:extLst>
                </a:gridCol>
              </a:tblGrid>
              <a:tr h="7452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  <a:p>
                      <a:endParaRPr lang="pl-PL" sz="1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Nazwa inwestycji / projektu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Szacowana wartość </a:t>
                      </a:r>
                    </a:p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inwestycji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 realizacji inwestycji/ projektu faktycznie poniesiony   w roku 2025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Źródło finansowania </a:t>
                      </a:r>
                    </a:p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(własne Spółki /kredyt bankowy / dofinansowanie itp.)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3400320227"/>
                  </a:ext>
                </a:extLst>
              </a:tr>
              <a:tr h="634704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traktora ogrodowego SUW Jeżewo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15.000,00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15.000,00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796847221"/>
                  </a:ext>
                </a:extLst>
              </a:tr>
              <a:tr h="845614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13.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i montaż sytemu wizyjnego Oczyszczalnia Trzy Lipy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35.000,00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14 626,87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911520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14.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i montaż sytemu wizyjnego ASUW Karolewo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35.000,00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22 652,17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4704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i montaż sytemu wizyjnego SUW Jeżewo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35.000,00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22 652,17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879640554"/>
                  </a:ext>
                </a:extLst>
              </a:tr>
              <a:tr h="634704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urządzenia wielofunkcyjnego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7.900,00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3432125489"/>
                  </a:ext>
                </a:extLst>
              </a:tr>
              <a:tr h="432511"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RAZEM</a:t>
                      </a:r>
                    </a:p>
                  </a:txBody>
                  <a:tcPr marL="56267" marR="56267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b="1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3.132.912,68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tc hMerge="1">
                  <a:txBody>
                    <a:bodyPr/>
                    <a:lstStyle/>
                    <a:p>
                      <a:pPr algn="l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523041498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CA52CB05-D001-AAB5-5637-15AEA9047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8" y="122334"/>
            <a:ext cx="770021" cy="770021"/>
          </a:xfrm>
          <a:prstGeom prst="rect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31D12D79-D1B7-5586-3150-E3AF207110BA}"/>
              </a:ext>
            </a:extLst>
          </p:cNvPr>
          <p:cNvGrpSpPr/>
          <p:nvPr/>
        </p:nvGrpSpPr>
        <p:grpSpPr>
          <a:xfrm>
            <a:off x="10521439" y="225711"/>
            <a:ext cx="1204734" cy="483165"/>
            <a:chOff x="4393976" y="-1"/>
            <a:chExt cx="3066882" cy="1229989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A0E6EF3-2383-0270-AFB1-47B4A0D4FCCD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9">
              <a:extLst>
                <a:ext uri="{FF2B5EF4-FFF2-40B4-BE49-F238E27FC236}">
                  <a16:creationId xmlns:a16="http://schemas.microsoft.com/office/drawing/2014/main" id="{44A79124-F6E2-5B7B-9CE5-A052B66A47D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C64983-117D-6825-82AD-6E3D6452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981" y="6356350"/>
            <a:ext cx="10706819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10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7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92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017BB0-F3F2-4C3F-9360-A23DAF6B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399"/>
            <a:ext cx="10515600" cy="416749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Zobowiązania i należności 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2BE46CE-00F1-4329-9C02-0580CDDED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6817"/>
              </p:ext>
            </p:extLst>
          </p:nvPr>
        </p:nvGraphicFramePr>
        <p:xfrm>
          <a:off x="435677" y="1498239"/>
          <a:ext cx="10515601" cy="4858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4069">
                  <a:extLst>
                    <a:ext uri="{9D8B030D-6E8A-4147-A177-3AD203B41FA5}">
                      <a16:colId xmlns:a16="http://schemas.microsoft.com/office/drawing/2014/main" val="2757613109"/>
                    </a:ext>
                  </a:extLst>
                </a:gridCol>
                <a:gridCol w="3502365">
                  <a:extLst>
                    <a:ext uri="{9D8B030D-6E8A-4147-A177-3AD203B41FA5}">
                      <a16:colId xmlns:a16="http://schemas.microsoft.com/office/drawing/2014/main" val="175398530"/>
                    </a:ext>
                  </a:extLst>
                </a:gridCol>
                <a:gridCol w="2130669">
                  <a:extLst>
                    <a:ext uri="{9D8B030D-6E8A-4147-A177-3AD203B41FA5}">
                      <a16:colId xmlns:a16="http://schemas.microsoft.com/office/drawing/2014/main" val="248109361"/>
                    </a:ext>
                  </a:extLst>
                </a:gridCol>
                <a:gridCol w="1989653">
                  <a:extLst>
                    <a:ext uri="{9D8B030D-6E8A-4147-A177-3AD203B41FA5}">
                      <a16:colId xmlns:a16="http://schemas.microsoft.com/office/drawing/2014/main" val="611194437"/>
                    </a:ext>
                  </a:extLst>
                </a:gridCol>
                <a:gridCol w="2058845">
                  <a:extLst>
                    <a:ext uri="{9D8B030D-6E8A-4147-A177-3AD203B41FA5}">
                      <a16:colId xmlns:a16="http://schemas.microsoft.com/office/drawing/2014/main" val="2637179318"/>
                    </a:ext>
                  </a:extLst>
                </a:gridCol>
              </a:tblGrid>
              <a:tr h="162170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Wyszczególnienie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(kredyt, pożyczka, leasing)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Kwota pierwotna zobowiązania (zgodnie z umową)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Stan na dzień  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stycznia 2025r.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Stan na dzień 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31 grudnia 2025r.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1182389886"/>
                  </a:ext>
                </a:extLst>
              </a:tr>
              <a:tr h="38016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Kredyt odnawialny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1 600 000,00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119 003,59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18 825,39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3122493223"/>
                  </a:ext>
                </a:extLst>
              </a:tr>
              <a:tr h="38016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Leasing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332791112"/>
                  </a:ext>
                </a:extLst>
              </a:tr>
              <a:tr h="64208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Zobowiązania z tytułu dostaw i usług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464 365,14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1 278 458,93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1662101908"/>
                  </a:ext>
                </a:extLst>
              </a:tr>
              <a:tr h="97736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Zobowiązania z tytułu podatków, ubezpieczeń i innych świadczeń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205 653,00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248 678,28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51932124"/>
                  </a:ext>
                </a:extLst>
              </a:tr>
              <a:tr h="47645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Inne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41 062,23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42 487,98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3596189631"/>
                  </a:ext>
                </a:extLst>
              </a:tr>
              <a:tr h="380167">
                <a:tc gridSpan="2"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Razem :</a:t>
                      </a:r>
                    </a:p>
                  </a:txBody>
                  <a:tcPr marL="62923" marR="6292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830 083,96</a:t>
                      </a:r>
                    </a:p>
                  </a:txBody>
                  <a:tcPr marL="62923" marR="62923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1 588 450,58</a:t>
                      </a:r>
                    </a:p>
                  </a:txBody>
                  <a:tcPr marL="62923" marR="62923" marT="0" marB="0" anchor="ctr"/>
                </a:tc>
                <a:extLst>
                  <a:ext uri="{0D108BD9-81ED-4DB2-BD59-A6C34878D82A}">
                    <a16:rowId xmlns:a16="http://schemas.microsoft.com/office/drawing/2014/main" val="3454354195"/>
                  </a:ext>
                </a:extLst>
              </a:tr>
            </a:tbl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FD5A8245-EF59-4ACC-85F0-6B9E4B974FE8}"/>
              </a:ext>
            </a:extLst>
          </p:cNvPr>
          <p:cNvSpPr txBox="1">
            <a:spLocks/>
          </p:cNvSpPr>
          <p:nvPr/>
        </p:nvSpPr>
        <p:spPr>
          <a:xfrm>
            <a:off x="838200" y="972267"/>
            <a:ext cx="10515600" cy="525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Zobowiązania niewymagalne </a:t>
            </a:r>
            <a:endParaRPr lang="pl-PL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F0ED4E5-22E3-8FF7-9446-0781D4D64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33207"/>
            <a:ext cx="770021" cy="770021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F8852EA0-C126-0F89-C8BE-2A45A0098916}"/>
              </a:ext>
            </a:extLst>
          </p:cNvPr>
          <p:cNvGrpSpPr/>
          <p:nvPr/>
        </p:nvGrpSpPr>
        <p:grpSpPr>
          <a:xfrm>
            <a:off x="10348911" y="226902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8F26C3DE-24DA-7AA6-4DFA-E2BD356B0178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95C316B6-26F8-3358-9D84-5C8D736F828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368B98-0789-C331-C7F9-4D334ED6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5677" y="6356350"/>
            <a:ext cx="10918123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11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99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72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FD5576F2-B09F-4C0B-BF5B-F97BF46C01BF}"/>
              </a:ext>
            </a:extLst>
          </p:cNvPr>
          <p:cNvSpPr txBox="1">
            <a:spLocks/>
          </p:cNvSpPr>
          <p:nvPr/>
        </p:nvSpPr>
        <p:spPr>
          <a:xfrm>
            <a:off x="942108" y="563839"/>
            <a:ext cx="10515600" cy="77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Należności niewymagalne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3FD0AAB-40C7-4970-B0DA-6B219204F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62419"/>
              </p:ext>
            </p:extLst>
          </p:nvPr>
        </p:nvGraphicFramePr>
        <p:xfrm>
          <a:off x="789709" y="1491916"/>
          <a:ext cx="10110355" cy="3597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2827">
                  <a:extLst>
                    <a:ext uri="{9D8B030D-6E8A-4147-A177-3AD203B41FA5}">
                      <a16:colId xmlns:a16="http://schemas.microsoft.com/office/drawing/2014/main" val="3233682046"/>
                    </a:ext>
                  </a:extLst>
                </a:gridCol>
                <a:gridCol w="6107780">
                  <a:extLst>
                    <a:ext uri="{9D8B030D-6E8A-4147-A177-3AD203B41FA5}">
                      <a16:colId xmlns:a16="http://schemas.microsoft.com/office/drawing/2014/main" val="3928398136"/>
                    </a:ext>
                  </a:extLst>
                </a:gridCol>
                <a:gridCol w="3049748">
                  <a:extLst>
                    <a:ext uri="{9D8B030D-6E8A-4147-A177-3AD203B41FA5}">
                      <a16:colId xmlns:a16="http://schemas.microsoft.com/office/drawing/2014/main" val="158871479"/>
                    </a:ext>
                  </a:extLst>
                </a:gridCol>
              </a:tblGrid>
              <a:tr h="87721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Lp.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Wyszczególnienie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Stan na dzień 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31 grudnia 2025 r.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614894"/>
                  </a:ext>
                </a:extLst>
              </a:tr>
              <a:tr h="69522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Należności z tytułu dostaw i usług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625 544,81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4560924"/>
                  </a:ext>
                </a:extLst>
              </a:tr>
              <a:tr h="69522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Należności z tytułu podatków, ubezpieczeń i innych świadczeń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557 585,43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6016394"/>
                  </a:ext>
                </a:extLst>
              </a:tr>
              <a:tr h="69522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48 832,00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9749166"/>
                  </a:ext>
                </a:extLst>
              </a:tr>
              <a:tr h="634771">
                <a:tc gridSpan="2"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Razem :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1 231 962,24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513080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C3A8E800-2A02-DF0D-CCFA-10F0CF08D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7" y="103393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70844634-137B-65A1-28FE-756D147E9C47}"/>
              </a:ext>
            </a:extLst>
          </p:cNvPr>
          <p:cNvGrpSpPr/>
          <p:nvPr/>
        </p:nvGrpSpPr>
        <p:grpSpPr>
          <a:xfrm>
            <a:off x="10383417" y="246820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0EC5FEE4-1E8D-4256-48C6-6FA315642211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74606EF-1056-2DE5-5396-7E2BFFF597E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703B213-9315-D887-8B5B-A131622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740" y="6356350"/>
            <a:ext cx="1065506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12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94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61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DB866-C0BC-4CC4-9383-57CE6127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57" y="845404"/>
            <a:ext cx="10551543" cy="8339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Działalność Spółki w roku 2025 (najważniejsze zdarzenia,  </a:t>
            </a:r>
            <a:b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zrealizowane cele i osiągnięcia)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2D11CA55-8361-409F-9CD1-586A23054AF4}"/>
              </a:ext>
            </a:extLst>
          </p:cNvPr>
          <p:cNvSpPr txBox="1">
            <a:spLocks/>
          </p:cNvSpPr>
          <p:nvPr/>
        </p:nvSpPr>
        <p:spPr>
          <a:xfrm>
            <a:off x="651696" y="98155"/>
            <a:ext cx="10515600" cy="6759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Spółka realizowała cel podstawowy w zakresie dostawy wody i odbioru ścieków o jakości zgodnej z obowiązującymi przepisami i normami.</a:t>
            </a: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 roku 2025 Spółka kontynuowała uzbrajanie w sieci wodociągowo-kanalizacyjne terenów inwestycyjnych przeznaczonych pod budownictwo zgodnie z miejscowymi planami zagospodarowania przestrzennego miasta. Pozyskano nowych odbiorców usług: w zakresie zbiorowego zaopatrzenie w wodę: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 nieruchomości mieszkalnych, 5 nieruchomości usługowych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w zakresie zbiorowego odbiór ścieków: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nieruchomości mieszkalnych,  5 nieruchomości usługowych.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 podstawie dwustronnej umowy Spółka świadczyła na rzecz Gminy Miejskiej Kętrzyn usługi w zakresie eksploatacji i konserwacji miejskiej sieci kanalizacji deszczowej. W ramach tych usług obsługujemy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53,7 km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sieci deszczowych oraz ponad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1,6 km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rowów otwartych. 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 2025 roku funkcjonowała taryfa za wodę i ścieki w wysokości łącznej </a:t>
            </a:r>
            <a:r>
              <a:rPr lang="pl-PL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10,04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zł netto 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za 1 metr sześcienny dostarczonej wody i odebranych ścieków. 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F82EA29-5915-F83A-4526-70B827FE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5" y="98154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0938B14B-7BCF-7E12-F41D-36375C196283}"/>
              </a:ext>
            </a:extLst>
          </p:cNvPr>
          <p:cNvGrpSpPr/>
          <p:nvPr/>
        </p:nvGrpSpPr>
        <p:grpSpPr>
          <a:xfrm>
            <a:off x="10478308" y="271142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D0924AEE-3BE4-D887-03DB-FA56023887B1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7BA5B36-153D-A1D4-38CD-7020DEBEDF6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2054ADC-20AB-A77D-99CF-D7B7AE44E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13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6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61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DB866-C0BC-4CC4-9383-57CE6127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28" y="1329832"/>
            <a:ext cx="10551543" cy="833947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Działalność Spółki w roku 2025 (najważniejsze zdarzenia,  </a:t>
            </a:r>
            <a:b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zrealizowane cele i osiągnięcia) cd.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2D11CA55-8361-409F-9CD1-586A23054AF4}"/>
              </a:ext>
            </a:extLst>
          </p:cNvPr>
          <p:cNvSpPr txBox="1">
            <a:spLocks/>
          </p:cNvSpPr>
          <p:nvPr/>
        </p:nvSpPr>
        <p:spPr>
          <a:xfrm>
            <a:off x="616527" y="15670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F217AAE-0544-7611-F964-85DDE6AD35DB}"/>
              </a:ext>
            </a:extLst>
          </p:cNvPr>
          <p:cNvSpPr txBox="1"/>
          <p:nvPr/>
        </p:nvSpPr>
        <p:spPr>
          <a:xfrm>
            <a:off x="883272" y="2305136"/>
            <a:ext cx="9868162" cy="289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 roku 2025 Spółka w wyniku podpisanych umów była podwykonawcą  Polimex Budownictwo przy realizacji Inwestycji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ORLEN Południe zadania „ Budowa instalacji do produkcji oleju rzepakowego”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,. Wartość zrealizowanej usługi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1 821 243,52 zł.</a:t>
            </a:r>
            <a:endParaRPr lang="pl-PL" sz="16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  <a:tabLst>
                <a:tab pos="457200" algn="l"/>
              </a:tabLst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 ramach robót odpłatnych dla pozostałych klientów Spółka świadczyła usługi w zakresie budowy, remontów, przebudowy i modernizacji urządzeń wodociągowo-kanalizacyjnych oraz usług sprzętem specjalistycznym i budowlanym. W okresie od 01.01.2025 do 31.12.2025r wykonanie usług zleconych to kwota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3 022 081,63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zł.</a:t>
            </a: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Działalność ta wygenerowała za rok 2025 zysk w wysokości 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92 583,48 zł. </a:t>
            </a:r>
            <a:endParaRPr lang="pl-PL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pl-PL" sz="1600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Spółka w roku 2025 świadczyła usługi turystyczne w dzierżawionym ośrodku wypoczynkowym „Kętrzyńska Przystań” na terenie gminy Węgorzewo. Działalność ta wygenerowała za rok 2025 zysk  w wysokości </a:t>
            </a:r>
            <a:r>
              <a:rPr lang="pl-PL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193 586,32</a:t>
            </a:r>
            <a:r>
              <a:rPr lang="pl-PL" sz="1600" b="1" kern="12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zł.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BCD2DB-22FB-DE1B-C517-5F90B3B47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0" y="127514"/>
            <a:ext cx="770021" cy="770021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0D3348E4-ACE8-37F4-0DB3-23F4E89DE7D3}"/>
              </a:ext>
            </a:extLst>
          </p:cNvPr>
          <p:cNvGrpSpPr/>
          <p:nvPr/>
        </p:nvGrpSpPr>
        <p:grpSpPr>
          <a:xfrm>
            <a:off x="10409296" y="270944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AC74B6F1-DE09-9723-E33F-D780DFF2A496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B2EC86FA-3484-2D13-3D8E-D22B660AA2E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7453D92-23BD-691B-F29D-BCAC45B0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81" y="6356350"/>
            <a:ext cx="10240119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14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72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0BBCE-54A8-7DF3-D070-32493066C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45562F35-74B3-B569-1112-D836F71B06FA}"/>
              </a:ext>
            </a:extLst>
          </p:cNvPr>
          <p:cNvSpPr txBox="1">
            <a:spLocks/>
          </p:cNvSpPr>
          <p:nvPr/>
        </p:nvSpPr>
        <p:spPr>
          <a:xfrm>
            <a:off x="942108" y="780079"/>
            <a:ext cx="10515600" cy="84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USŁUGI na przestrzeni lat 2023-2025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30DD159-25F6-069B-00DD-3D45B4EAA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11630"/>
              </p:ext>
            </p:extLst>
          </p:nvPr>
        </p:nvGraphicFramePr>
        <p:xfrm>
          <a:off x="2664278" y="1794294"/>
          <a:ext cx="6863444" cy="398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1722">
                  <a:extLst>
                    <a:ext uri="{9D8B030D-6E8A-4147-A177-3AD203B41FA5}">
                      <a16:colId xmlns:a16="http://schemas.microsoft.com/office/drawing/2014/main" val="909703156"/>
                    </a:ext>
                  </a:extLst>
                </a:gridCol>
                <a:gridCol w="3431722">
                  <a:extLst>
                    <a:ext uri="{9D8B030D-6E8A-4147-A177-3AD203B41FA5}">
                      <a16:colId xmlns:a16="http://schemas.microsoft.com/office/drawing/2014/main" val="3858693724"/>
                    </a:ext>
                  </a:extLst>
                </a:gridCol>
              </a:tblGrid>
              <a:tr h="100873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WSZYSTKIE USŁUGI ZLECONE MWIK</a:t>
                      </a:r>
                      <a:b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LATA 2023-2025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276001"/>
                  </a:ext>
                </a:extLst>
              </a:tr>
              <a:tr h="108228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PRZYCHÓD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41464"/>
                  </a:ext>
                </a:extLst>
              </a:tr>
              <a:tr h="6304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1 141 408,19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6415609"/>
                  </a:ext>
                </a:extLst>
              </a:tr>
              <a:tr h="6304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2 176 348,83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817735"/>
                  </a:ext>
                </a:extLst>
              </a:tr>
              <a:tr h="6304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3 022 081,63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6654397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8427E8FC-368E-5D18-C5D0-FAD5317A7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1" y="98154"/>
            <a:ext cx="770021" cy="770021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87B0152E-4C57-B026-845B-3800B9CE51CA}"/>
              </a:ext>
            </a:extLst>
          </p:cNvPr>
          <p:cNvGrpSpPr/>
          <p:nvPr/>
        </p:nvGrpSpPr>
        <p:grpSpPr>
          <a:xfrm>
            <a:off x="10252974" y="240707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0FECCEA2-2539-DBB0-9884-33B4073A4EAC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043C56D-C80E-9AB2-DC4F-8EAF5EB7EA8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B6CA6C3-E1BA-F535-DF1A-7DDDB70D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302" y="6356350"/>
            <a:ext cx="10234498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15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2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5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ACAA4F-D8A4-48BC-9922-6ED28DA1F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1382"/>
            <a:ext cx="10515600" cy="789306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 Wybrane pozycje Rachunku zysków i strat za lata 2024– 2025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502E0D2-00D0-4D96-B1FD-9867AD885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09557"/>
              </p:ext>
            </p:extLst>
          </p:nvPr>
        </p:nvGraphicFramePr>
        <p:xfrm>
          <a:off x="924790" y="1690688"/>
          <a:ext cx="10269391" cy="4545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4018">
                  <a:extLst>
                    <a:ext uri="{9D8B030D-6E8A-4147-A177-3AD203B41FA5}">
                      <a16:colId xmlns:a16="http://schemas.microsoft.com/office/drawing/2014/main" val="1973846691"/>
                    </a:ext>
                  </a:extLst>
                </a:gridCol>
                <a:gridCol w="3870189">
                  <a:extLst>
                    <a:ext uri="{9D8B030D-6E8A-4147-A177-3AD203B41FA5}">
                      <a16:colId xmlns:a16="http://schemas.microsoft.com/office/drawing/2014/main" val="2763472102"/>
                    </a:ext>
                  </a:extLst>
                </a:gridCol>
                <a:gridCol w="1990846">
                  <a:extLst>
                    <a:ext uri="{9D8B030D-6E8A-4147-A177-3AD203B41FA5}">
                      <a16:colId xmlns:a16="http://schemas.microsoft.com/office/drawing/2014/main" val="1618316708"/>
                    </a:ext>
                  </a:extLst>
                </a:gridCol>
                <a:gridCol w="1807997">
                  <a:extLst>
                    <a:ext uri="{9D8B030D-6E8A-4147-A177-3AD203B41FA5}">
                      <a16:colId xmlns:a16="http://schemas.microsoft.com/office/drawing/2014/main" val="2634459175"/>
                    </a:ext>
                  </a:extLst>
                </a:gridCol>
                <a:gridCol w="1816341">
                  <a:extLst>
                    <a:ext uri="{9D8B030D-6E8A-4147-A177-3AD203B41FA5}">
                      <a16:colId xmlns:a16="http://schemas.microsoft.com/office/drawing/2014/main" val="1799817240"/>
                    </a:ext>
                  </a:extLst>
                </a:gridCol>
              </a:tblGrid>
              <a:tr h="522347"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Wyszczególnienie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 rok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 rok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Wzrost / spadek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727728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Przychody netto ze sprzedaży i zrównane z nimi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12 248 140,84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15 175 222,74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2 927 081,90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8389648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przychody netto sprzedaży produktów 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12 003 134,78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15 041 261,93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3 038 127,15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8798398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Koszty działalności operacyjnej, w tym :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12 950 792,06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15 004 212,63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2 053 420,57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3972592"/>
                  </a:ext>
                </a:extLst>
              </a:tr>
              <a:tr h="783521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amortyzacja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1 686 292,84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1 660 823,05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-25 469,79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5751010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Zużycie materiałów i energii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2 932 076,39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4 280 215,20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1 348 138,81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9588225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usługi obce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697 814,18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885 924,22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188 110,04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1304663"/>
                  </a:ext>
                </a:extLst>
              </a:tr>
              <a:tr h="522347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wynagrodzenia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5 091</a:t>
                      </a:r>
                      <a:r>
                        <a:rPr lang="pl-PL" sz="1800" baseline="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520,35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5 285 553,65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194 033,30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8347581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FF6E86B9-7E14-E363-8CD9-1D8637C8F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98154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89FFD25A-FAB8-3C37-4CEE-45F9D7B78F93}"/>
              </a:ext>
            </a:extLst>
          </p:cNvPr>
          <p:cNvGrpSpPr/>
          <p:nvPr/>
        </p:nvGrpSpPr>
        <p:grpSpPr>
          <a:xfrm>
            <a:off x="10591814" y="241581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5AF31739-78D4-3537-0A72-2452BCDDA43D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7533D93-FEA6-4E55-091C-E2169B99915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2FB1A24-1020-F733-4B78-F266AD94D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790" y="6356350"/>
            <a:ext cx="1042901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16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73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927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DBAEFE7-69E5-4545-8316-58F51A9CD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232204"/>
              </p:ext>
            </p:extLst>
          </p:nvPr>
        </p:nvGraphicFramePr>
        <p:xfrm>
          <a:off x="957695" y="1006009"/>
          <a:ext cx="10227891" cy="5234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5607">
                  <a:extLst>
                    <a:ext uri="{9D8B030D-6E8A-4147-A177-3AD203B41FA5}">
                      <a16:colId xmlns:a16="http://schemas.microsoft.com/office/drawing/2014/main" val="308125435"/>
                    </a:ext>
                  </a:extLst>
                </a:gridCol>
                <a:gridCol w="4124960">
                  <a:extLst>
                    <a:ext uri="{9D8B030D-6E8A-4147-A177-3AD203B41FA5}">
                      <a16:colId xmlns:a16="http://schemas.microsoft.com/office/drawing/2014/main" val="555652284"/>
                    </a:ext>
                  </a:extLst>
                </a:gridCol>
                <a:gridCol w="1939681">
                  <a:extLst>
                    <a:ext uri="{9D8B030D-6E8A-4147-A177-3AD203B41FA5}">
                      <a16:colId xmlns:a16="http://schemas.microsoft.com/office/drawing/2014/main" val="708844228"/>
                    </a:ext>
                  </a:extLst>
                </a:gridCol>
                <a:gridCol w="1571212">
                  <a:extLst>
                    <a:ext uri="{9D8B030D-6E8A-4147-A177-3AD203B41FA5}">
                      <a16:colId xmlns:a16="http://schemas.microsoft.com/office/drawing/2014/main" val="4287803433"/>
                    </a:ext>
                  </a:extLst>
                </a:gridCol>
                <a:gridCol w="1806431">
                  <a:extLst>
                    <a:ext uri="{9D8B030D-6E8A-4147-A177-3AD203B41FA5}">
                      <a16:colId xmlns:a16="http://schemas.microsoft.com/office/drawing/2014/main" val="3437863752"/>
                    </a:ext>
                  </a:extLst>
                </a:gridCol>
              </a:tblGrid>
              <a:tr h="610329"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z sprzedaży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-702 651,22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171 010,11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873 661,33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4908706"/>
                  </a:ext>
                </a:extLst>
              </a:tr>
              <a:tr h="813225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Pozostałe przychody operacyjne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679 613,21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653 368,66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-26 244,55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4117066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Pozostałe koszty operacyjne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111 247,28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376 044,27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264 796,99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6634749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z działalności operacyjnej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-134 285,29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448 334,50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582 619,79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5486708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Przychody finansowe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5 068,09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4 695,38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-372,71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1476749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Koszty finansowe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44 139,14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23 173,54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-20 965,60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1437535"/>
                  </a:ext>
                </a:extLst>
              </a:tr>
              <a:tr h="646971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brutto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-173 356,34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429 856,34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603 212,68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262916"/>
                  </a:ext>
                </a:extLst>
              </a:tr>
              <a:tr h="610329"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netto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-158 653,94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327 173,53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485 827,47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6974690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4846491-E6AD-C98A-1ED6-B3822D678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60469"/>
            <a:ext cx="770021" cy="770021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350A2757-3F75-59AB-9968-E3A655997AFE}"/>
              </a:ext>
            </a:extLst>
          </p:cNvPr>
          <p:cNvGrpSpPr/>
          <p:nvPr/>
        </p:nvGrpSpPr>
        <p:grpSpPr>
          <a:xfrm>
            <a:off x="10357538" y="176291"/>
            <a:ext cx="1204734" cy="483165"/>
            <a:chOff x="4393976" y="-1"/>
            <a:chExt cx="3066882" cy="1229989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9F076BA6-D41C-5682-B19F-3158081B158B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9">
              <a:extLst>
                <a:ext uri="{FF2B5EF4-FFF2-40B4-BE49-F238E27FC236}">
                  <a16:creationId xmlns:a16="http://schemas.microsoft.com/office/drawing/2014/main" id="{ABA8B917-6321-2301-A678-A5CAB61AADD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ED98D02-1497-9E9A-46F0-63085F5C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695" y="6356350"/>
            <a:ext cx="10396105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17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58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5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868F88-4135-4EDE-B550-84733A2F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2" y="1017917"/>
            <a:ext cx="10997075" cy="108546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Wyjaśnienia do wybranych pozycji Rachunku zysków i strat</a:t>
            </a:r>
            <a:b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rok 2025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4C67099-2BBD-43BF-B9E0-982AE487105A}"/>
              </a:ext>
            </a:extLst>
          </p:cNvPr>
          <p:cNvSpPr txBox="1"/>
          <p:nvPr/>
        </p:nvSpPr>
        <p:spPr>
          <a:xfrm>
            <a:off x="782782" y="2467524"/>
            <a:ext cx="10626436" cy="293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Nastąpił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przychodów ze sprzedaży produktów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rok 2025 w porównaniu do roku 2024 w związku ze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wzrostem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sprzedaży wody i skupu ścieków oraz wzrostem przychodów z działalności usługowej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2 927 081,90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Koszty działalności operacyjnej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rok 2025 w porównaniu do roku 2024 były wyższe o</a:t>
            </a:r>
            <a:r>
              <a:rPr lang="pl-PL" sz="18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</a:t>
            </a:r>
            <a:r>
              <a:rPr lang="pl-PL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2 053 420,57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głównie z powodu wzrostu wynagrodzeń z tytułu realizacji założeń zakładowego układu zbiorowego pracy o </a:t>
            </a:r>
            <a:r>
              <a:rPr lang="pl-PL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194 033,30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wzrostu cen energii i materiałów 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1 348 138,81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zł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oraz wzrostu usług zleconych o </a:t>
            </a:r>
            <a:r>
              <a:rPr lang="pl-PL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188 110,04 zł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</a:pP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pl-PL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5938890-1E2B-79C3-80AF-33B83AAC6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98154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A8DA56B8-389C-F8EA-8945-94AC90181999}"/>
              </a:ext>
            </a:extLst>
          </p:cNvPr>
          <p:cNvGrpSpPr/>
          <p:nvPr/>
        </p:nvGrpSpPr>
        <p:grpSpPr>
          <a:xfrm>
            <a:off x="10575123" y="241581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CFB4C56-DAC3-91E8-9EA1-D0A33AD58378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DDC8031-BE3A-A397-3C3F-ED1FD5B5D801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9558BB9-3E26-9B4C-AF09-BF136401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066" y="6356350"/>
            <a:ext cx="10307734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18</a:t>
            </a:fld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48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6EE0C-0853-42DB-AE55-F0B19968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38" y="862445"/>
            <a:ext cx="10515600" cy="574132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 Wyzwania / cele na rok 2026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301F2254-8423-484E-946D-36E5EAC66C3E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75C7A-B16D-54A6-79F7-C15602989D53}"/>
              </a:ext>
            </a:extLst>
          </p:cNvPr>
          <p:cNvSpPr txBox="1"/>
          <p:nvPr/>
        </p:nvSpPr>
        <p:spPr>
          <a:xfrm>
            <a:off x="6253212" y="365125"/>
            <a:ext cx="595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C5228-1246-AFDF-15E5-FB7EE59D0470}"/>
              </a:ext>
            </a:extLst>
          </p:cNvPr>
          <p:cNvSpPr txBox="1"/>
          <p:nvPr/>
        </p:nvSpPr>
        <p:spPr>
          <a:xfrm>
            <a:off x="90824" y="1273121"/>
            <a:ext cx="5955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526163-94CF-E1BC-87BE-F438C8B3EC2B}"/>
              </a:ext>
            </a:extLst>
          </p:cNvPr>
          <p:cNvSpPr txBox="1"/>
          <p:nvPr/>
        </p:nvSpPr>
        <p:spPr>
          <a:xfrm>
            <a:off x="393138" y="1522792"/>
            <a:ext cx="10949354" cy="3814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buNone/>
            </a:pPr>
            <a:r>
              <a:rPr lang="pl-PL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roku 2026 Spółka zamierza kontynuować działalność w zakresie budowy i rozbudowy sieci wodno-kanalizacyjnych, świadczenia komercyjnych usług wodno-kanalizacyjnych oraz działalność turystyczną w Ośrodku Wypoczynkowym „Kętrzyńska Przystań”.</a:t>
            </a:r>
          </a:p>
          <a:p>
            <a:pPr marL="457200">
              <a:buNone/>
            </a:pPr>
            <a:endParaRPr lang="pl-P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13.08.2026 r.</a:t>
            </a:r>
            <a:r>
              <a:rPr lang="pl-P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nastąpi zmiana stawki za zaopatrzenie w wodę i odbiór ścieków dla gospodarstw domowych z obecnie obowiązującej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10,04</a:t>
            </a:r>
            <a:r>
              <a:rPr lang="pl-PL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zł netto/m3 na 10,43 zł netto/m3</a:t>
            </a:r>
            <a:r>
              <a:rPr lang="pl-P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co stanowi wzrost   o 3,88 %.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.02.2026 r.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Zakup i dostawa samochodu ciężarowego Volvo   o wartości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415 171,73 zł netto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pl-PL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Opracowanie koncepcji i rozpoczęcie prac budowy, rozbudowy instalacji do produkcji energii elektrycznej ze źródeł odnawialnych w obiektach spółki.</a:t>
            </a:r>
            <a:endParaRPr lang="pl-PL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rzystąpienie do programu „</a:t>
            </a:r>
            <a:r>
              <a:rPr lang="pl-PL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Cyberbezpieczne</a:t>
            </a:r>
            <a:r>
              <a:rPr lang="pl-PL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wodociągi” w celu modernizacji systemów IT i automatyki.</a:t>
            </a:r>
            <a:endParaRPr lang="pl-PL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6C81262-4231-5A7B-7D65-D07D4F7C8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8" y="72249"/>
            <a:ext cx="770021" cy="770021"/>
          </a:xfrm>
          <a:prstGeom prst="rect">
            <a:avLst/>
          </a:prstGeom>
        </p:spPr>
      </p:pic>
      <p:grpSp>
        <p:nvGrpSpPr>
          <p:cNvPr id="11" name="Group 12">
            <a:extLst>
              <a:ext uri="{FF2B5EF4-FFF2-40B4-BE49-F238E27FC236}">
                <a16:creationId xmlns:a16="http://schemas.microsoft.com/office/drawing/2014/main" id="{645433E4-4A37-4038-9AFF-40A3D01D1A05}"/>
              </a:ext>
            </a:extLst>
          </p:cNvPr>
          <p:cNvGrpSpPr/>
          <p:nvPr/>
        </p:nvGrpSpPr>
        <p:grpSpPr>
          <a:xfrm>
            <a:off x="10594128" y="200986"/>
            <a:ext cx="1204734" cy="483165"/>
            <a:chOff x="4393976" y="-1"/>
            <a:chExt cx="3066882" cy="1229989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22347AB-77A7-213B-BA28-E9A8912D3557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0B486DE5-004E-C9AF-C8D7-80C8FAB0251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393AAA8-5692-C46B-F887-2B4F6AD4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5223" y="6356350"/>
            <a:ext cx="10758577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19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9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7793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171CB-BEF4-CB66-4C20-CBBD68C26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7C3F3EBF-C80B-DB89-3A87-55DEB5323687}"/>
              </a:ext>
            </a:extLst>
          </p:cNvPr>
          <p:cNvSpPr txBox="1">
            <a:spLocks/>
          </p:cNvSpPr>
          <p:nvPr/>
        </p:nvSpPr>
        <p:spPr>
          <a:xfrm>
            <a:off x="838200" y="581398"/>
            <a:ext cx="10515600" cy="61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 Gospodarka wodociągowa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36E1A56-AC56-26A5-6F9C-795C6108C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"/>
          <a:stretch>
            <a:fillRect/>
          </a:stretch>
        </p:blipFill>
        <p:spPr bwMode="auto">
          <a:xfrm>
            <a:off x="5568462" y="1416277"/>
            <a:ext cx="6295932" cy="4215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5231FC8-C9A5-3526-1534-D67ABF98A95B}"/>
              </a:ext>
            </a:extLst>
          </p:cNvPr>
          <p:cNvSpPr txBox="1"/>
          <p:nvPr/>
        </p:nvSpPr>
        <p:spPr>
          <a:xfrm>
            <a:off x="838200" y="1029388"/>
            <a:ext cx="473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Sieć wodociągowa łącznie: 131,4 km w tym: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magistralna 15,9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rozdzielcza 57,4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przyłącza 58,1 km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B81058B-A016-72D9-79BA-842722BD5F8F}"/>
              </a:ext>
            </a:extLst>
          </p:cNvPr>
          <p:cNvSpPr txBox="1"/>
          <p:nvPr/>
        </p:nvSpPr>
        <p:spPr>
          <a:xfrm>
            <a:off x="838200" y="2368151"/>
            <a:ext cx="45477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Ujęcie wody „WSCHÓD” Karolewo-Czerniki</a:t>
            </a:r>
          </a:p>
          <a:p>
            <a:r>
              <a:rPr lang="pl-PL" dirty="0"/>
              <a:t>z ASUW w Karolewie: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Zdolność wydobywcza: 850,5 tys. m</a:t>
            </a:r>
            <a:r>
              <a:rPr lang="pl-PL" baseline="30000" dirty="0"/>
              <a:t>3</a:t>
            </a:r>
            <a:r>
              <a:rPr lang="pl-PL" dirty="0"/>
              <a:t>/rok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Wydobycie w 2025 r.: 373,7 tys. m</a:t>
            </a:r>
            <a:r>
              <a:rPr lang="pl-PL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Woda uzdatniona: 349,4 tys. m</a:t>
            </a:r>
            <a:r>
              <a:rPr lang="pl-PL" baseline="30000" dirty="0"/>
              <a:t>3</a:t>
            </a:r>
            <a:r>
              <a:rPr lang="pl-PL" dirty="0"/>
              <a:t>/rok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Zbiorniki retencyjne o pojemności: 1000 m</a:t>
            </a:r>
            <a:r>
              <a:rPr lang="pl-PL" baseline="30000" dirty="0"/>
              <a:t>3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Ujęcie wody z SUW „ZACHÓD” w Jeżewie: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Zdolność wydobywcza: 2.967,5 tys. m</a:t>
            </a:r>
            <a:r>
              <a:rPr lang="pl-PL" baseline="30000" dirty="0"/>
              <a:t>3</a:t>
            </a:r>
            <a:r>
              <a:rPr lang="pl-PL" dirty="0"/>
              <a:t>/rok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Wydobycie w 2025 r.: 1.050,0 tys. m</a:t>
            </a:r>
            <a:r>
              <a:rPr lang="pl-PL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Woda uzdatniona: 943,3 tys. m</a:t>
            </a:r>
            <a:r>
              <a:rPr lang="pl-PL" baseline="30000" dirty="0"/>
              <a:t>3</a:t>
            </a:r>
            <a:r>
              <a:rPr lang="pl-PL" dirty="0"/>
              <a:t>/rok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Zbiorniki retencyjne o pojemności: 1400 m</a:t>
            </a:r>
            <a:r>
              <a:rPr lang="pl-PL" baseline="30000" dirty="0"/>
              <a:t>3</a:t>
            </a:r>
            <a:endParaRPr lang="pl-PL" dirty="0"/>
          </a:p>
          <a:p>
            <a:endParaRPr lang="pl-PL" dirty="0"/>
          </a:p>
          <a:p>
            <a:r>
              <a:rPr lang="pl-PL" dirty="0"/>
              <a:t>Wieża ciśnień przy ulicy Jagiełły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Pojemność: 300 m</a:t>
            </a:r>
            <a:r>
              <a:rPr lang="pl-PL" baseline="30000" dirty="0"/>
              <a:t>3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97836B1-7F11-3E1C-217E-CF95E4DE8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36525"/>
            <a:ext cx="770021" cy="770021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B15E8747-BA44-A49D-E8E0-D36CD49BE9F0}"/>
              </a:ext>
            </a:extLst>
          </p:cNvPr>
          <p:cNvGrpSpPr/>
          <p:nvPr/>
        </p:nvGrpSpPr>
        <p:grpSpPr>
          <a:xfrm>
            <a:off x="10530066" y="208372"/>
            <a:ext cx="1204734" cy="483165"/>
            <a:chOff x="4393976" y="-1"/>
            <a:chExt cx="3066882" cy="1229989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45F5541-6E42-9AA6-0A4B-F504DFDFC5C5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C2A0EC5B-4C4F-5B60-EF52-C8CF9F95477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314A5C02-8331-0A92-CF2A-0A6A42B1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6356350"/>
            <a:ext cx="1043940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7422A-8D2B-E254-E41F-BDD323951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51AB8266-47DD-54F2-C23F-C74376EEC38E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2E02C88-CF67-79DF-7767-092C6E68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12" y="1642453"/>
            <a:ext cx="8832700" cy="44163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A9896D-48D8-0B98-1027-62FD1E93D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4" y="163008"/>
            <a:ext cx="770021" cy="770021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F65130B2-E310-C583-B0CA-56EA90694BE4}"/>
              </a:ext>
            </a:extLst>
          </p:cNvPr>
          <p:cNvGrpSpPr/>
          <p:nvPr/>
        </p:nvGrpSpPr>
        <p:grpSpPr>
          <a:xfrm>
            <a:off x="10314406" y="260067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401D9F4-FAD0-2720-3A50-410ED9F35561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2C895EF4-D68E-0363-26DD-AA6684005D4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15" name="Tytuł 1">
            <a:extLst>
              <a:ext uri="{FF2B5EF4-FFF2-40B4-BE49-F238E27FC236}">
                <a16:creationId xmlns:a16="http://schemas.microsoft.com/office/drawing/2014/main" id="{CFC50427-EC36-06F7-8EF8-E11CBD4E6A02}"/>
              </a:ext>
            </a:extLst>
          </p:cNvPr>
          <p:cNvSpPr txBox="1">
            <a:spLocks/>
          </p:cNvSpPr>
          <p:nvPr/>
        </p:nvSpPr>
        <p:spPr>
          <a:xfrm>
            <a:off x="770021" y="799197"/>
            <a:ext cx="11051293" cy="843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12"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Realizacja projektu dofinansowanego z funduszy Unii Europejskiej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85EB872-08A5-C15D-B5D5-B43FA441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845" y="6356350"/>
            <a:ext cx="10378955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20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2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E7DA8A-92B1-DB73-2182-5BB5D12F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793AB1-6EB4-AD9E-DCB0-CC715735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63" y="862445"/>
            <a:ext cx="11051293" cy="72285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2"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Realizacja projektu dofinansowanego z funduszy Unii Europejskiej 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1259B60-9773-5D9F-60D6-A94656EC8272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33A57B-991C-33CF-E5FC-36736568740D}"/>
              </a:ext>
            </a:extLst>
          </p:cNvPr>
          <p:cNvSpPr txBox="1"/>
          <p:nvPr/>
        </p:nvSpPr>
        <p:spPr>
          <a:xfrm>
            <a:off x="905774" y="1529322"/>
            <a:ext cx="10299939" cy="504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buNone/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01.06-IZ.00-0016/23 w ramach projektu E-usługi publiczne dla mieszkańców Miasta Kętrzyna w ramach naboru FEWM.01.06-IZ.00-0016/23.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Spółka realizuje projekt „E-usługi publiczne dla mieszkańców Miasta Kętrzyna”, w ramach Priorytetu 01 Gospodarka, Działanie 01.06 E-usługi publiczne programu regionalnego Fundusze Europejskie dla Warmii i Mazur 2021–2027, współfinansowanego ze środków Europejskiego Funduszu Rozwoju Regionalnego. Projekt ma na celu usprawnienie obsługi mieszkańców oraz wprowadzenie nowoczesnych, cyfrowych usług.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Całkowita wartość inwestycji wynosi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3 953 521,35 zł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z czego dofinansowanie stanowi </a:t>
            </a:r>
          </a:p>
          <a:p>
            <a:pPr algn="just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2 603 142,00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zł. Do tej pory Spółka pozyskała już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1 866 600,00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zł dofinansowania.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ramach projektu powstaje portal e-BOK, który umożliwi mieszkańcom wygodne korzystanie z usług online, takich jak: </a:t>
            </a:r>
          </a:p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- dostęp do faktur elektronicznych, </a:t>
            </a:r>
          </a:p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- realizacja płatności internetowych, </a:t>
            </a:r>
          </a:p>
          <a:p>
            <a:pPr algn="just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  - zdalne przekazywanie odczytów wodomierzy. </a:t>
            </a:r>
          </a:p>
          <a:p>
            <a:pPr marL="994410" indent="-285750" algn="just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25CBDA-C473-7DAA-083A-64D07DCA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33" y="155152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E55F3510-6E97-E671-713F-015C6FF720B9}"/>
              </a:ext>
            </a:extLst>
          </p:cNvPr>
          <p:cNvGrpSpPr/>
          <p:nvPr/>
        </p:nvGrpSpPr>
        <p:grpSpPr>
          <a:xfrm>
            <a:off x="10603346" y="160141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591EF2D9-ED4D-A4E6-923C-0602D35B8724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8BDF90D1-FEC3-6919-487D-C68D2DB542B0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3CE539-2500-8656-D744-AB619BD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354" y="6356350"/>
            <a:ext cx="10252446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21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72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05865-805F-78AD-BF2D-2A505AAB2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DE7C2F-4CC6-1C71-50D5-7C529E643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35" y="1115244"/>
            <a:ext cx="11051293" cy="54540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3"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Potrzeby inwestycyjno-modernizacyjne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15025A25-A176-2EAF-26AF-635A01B55345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DEBABC2-57F4-D858-4275-C7091525BBAF}"/>
              </a:ext>
            </a:extLst>
          </p:cNvPr>
          <p:cNvSpPr txBox="1"/>
          <p:nvPr/>
        </p:nvSpPr>
        <p:spPr>
          <a:xfrm>
            <a:off x="-125831" y="1723124"/>
            <a:ext cx="11737260" cy="413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441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Modernizacja eksploatowanych obiektów i urządzeń oczyszczalni w Trzech Lipach z przepompownią strefową przy ulicy Poznańskiej w Kętrzynie – szacowane koszty: 9,6 mln. zł</a:t>
            </a:r>
          </a:p>
          <a:p>
            <a:pPr marL="99441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Modernizacja eksploatowanych obiektów i urządzeń ujęcia wody ze stacją uzdatniania wody „WSCHÓD”</a:t>
            </a: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Karolewie-Czernikach – szacowany koszt: 2,8 mln. zł</a:t>
            </a:r>
          </a:p>
          <a:p>
            <a:pPr marL="99441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Modernizacja eksploatowanych obiektów i urządzeń</a:t>
            </a: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 ujęcia wody ze stacją uzdatniania wody</a:t>
            </a:r>
            <a:b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„ZACHÓD” w Jeżewie – szacowany koszt: 1,9 mln. zł</a:t>
            </a:r>
          </a:p>
          <a:p>
            <a:pPr marL="994410" indent="-285750">
              <a:lnSpc>
                <a:spcPct val="10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Prze</a:t>
            </a: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budowa, rozbudowa i modernizacja infrastruktury sieciowej wodociągowo-kanalizacyjnej,</a:t>
            </a:r>
            <a:b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uzbrajanie terenów, doposażenie spółki w transportowe jednostki specjalistyczne – szacowany koszt: 16,1 mln. zł</a:t>
            </a:r>
          </a:p>
          <a:p>
            <a:pPr marL="708660">
              <a:lnSpc>
                <a:spcPct val="105000"/>
              </a:lnSpc>
              <a:spcAft>
                <a:spcPts val="800"/>
              </a:spcAft>
              <a:buNone/>
            </a:pPr>
            <a:endParaRPr lang="pl-PL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708660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2000" dirty="0">
                <a:latin typeface="Arial" panose="020B0604020202020204" pitchFamily="34" charset="0"/>
                <a:ea typeface="Times New Roman" panose="02020603050405020304" pitchFamily="18" charset="0"/>
              </a:rPr>
              <a:t>Łączni potrzeby inwestycyjno-modernizacyjne Spółki na kolejne lata wynoszą: 30,6 mln.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69AA96-4FD5-DE04-F2AA-B1DF56481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98153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4CC06DC3-B11D-E128-225F-4F1328398916}"/>
              </a:ext>
            </a:extLst>
          </p:cNvPr>
          <p:cNvGrpSpPr/>
          <p:nvPr/>
        </p:nvGrpSpPr>
        <p:grpSpPr>
          <a:xfrm>
            <a:off x="10288527" y="217382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E54FF01C-2656-4497-1C18-9480E0EF632F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3EEA813F-8CD9-E8C8-F96C-9BB45A9B8B0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4A9CFB-E2DF-1390-3FD7-51E9B378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836" y="6356350"/>
            <a:ext cx="10186964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22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3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F2944-7DDB-B24D-569B-E62AB3F77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9C94AA8F-C8E3-43E1-ABCF-9F806F72B994}"/>
              </a:ext>
            </a:extLst>
          </p:cNvPr>
          <p:cNvSpPr txBox="1">
            <a:spLocks/>
          </p:cNvSpPr>
          <p:nvPr/>
        </p:nvSpPr>
        <p:spPr>
          <a:xfrm>
            <a:off x="155864" y="905256"/>
            <a:ext cx="11845636" cy="558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6D8B179F-AD85-4749-C18B-DFBED1A4BB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244950"/>
              </p:ext>
            </p:extLst>
          </p:nvPr>
        </p:nvGraphicFramePr>
        <p:xfrm>
          <a:off x="1179576" y="804672"/>
          <a:ext cx="9571857" cy="5371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E736496D-069A-1C6F-0807-329A3EEBB5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154945"/>
              </p:ext>
            </p:extLst>
          </p:nvPr>
        </p:nvGraphicFramePr>
        <p:xfrm>
          <a:off x="491706" y="872047"/>
          <a:ext cx="10619117" cy="540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5CAC9394-8159-4A0C-6A6F-8B5348EF3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1" y="102026"/>
            <a:ext cx="770021" cy="770021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18F35DD4-A8C4-2B26-53C2-FB91382F107C}"/>
              </a:ext>
            </a:extLst>
          </p:cNvPr>
          <p:cNvGrpSpPr/>
          <p:nvPr/>
        </p:nvGrpSpPr>
        <p:grpSpPr>
          <a:xfrm>
            <a:off x="10607704" y="253889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8D25358D-4834-1896-F958-4DFB1DE34DF9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9FC86C0B-5F3E-8743-26C7-C2F36F5A25A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8AD7FB0-3E64-391D-20A3-8543E9C4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532" y="6356350"/>
            <a:ext cx="10237268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23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0680B-B193-B16F-2449-03DDA855B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EEC8949E-1286-F089-1462-D4A7220B0113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F3BD54DF-EEB7-9D68-8030-25E72A845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519616"/>
              </p:ext>
            </p:extLst>
          </p:nvPr>
        </p:nvGraphicFramePr>
        <p:xfrm>
          <a:off x="2087592" y="2057399"/>
          <a:ext cx="8091578" cy="410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B10ABC11-4E73-0360-0901-D19C602DE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554166"/>
              </p:ext>
            </p:extLst>
          </p:nvPr>
        </p:nvGraphicFramePr>
        <p:xfrm>
          <a:off x="1086928" y="606707"/>
          <a:ext cx="9894498" cy="516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848D9382-6F53-D2D7-21C5-8A39458FC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7" y="159926"/>
            <a:ext cx="770021" cy="770021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75B95F02-1FD4-3C1B-1945-598B0F2AC709}"/>
              </a:ext>
            </a:extLst>
          </p:cNvPr>
          <p:cNvGrpSpPr/>
          <p:nvPr/>
        </p:nvGrpSpPr>
        <p:grpSpPr>
          <a:xfrm>
            <a:off x="10502705" y="215574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9214CDBC-5CF3-E81F-F3DB-BA18B90219B3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D87AC0DC-BD84-1119-0C91-B55FE12D09E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674C785-0F5B-A096-D17D-C6AB6565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928" y="6356350"/>
            <a:ext cx="10266872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24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196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832CC-38BC-17BA-4F1D-042177AEA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C9F753CD-B59A-E5BE-FB55-F8598C58ED68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F6BF8C84-2A55-FB71-F581-0788FFF4C1C2}"/>
              </a:ext>
            </a:extLst>
          </p:cNvPr>
          <p:cNvGraphicFramePr>
            <a:graphicFrameLocks/>
          </p:cNvGraphicFramePr>
          <p:nvPr/>
        </p:nvGraphicFramePr>
        <p:xfrm>
          <a:off x="2087592" y="2057399"/>
          <a:ext cx="8091578" cy="410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0FA519DA-2133-6233-F952-05E6139CD7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035476"/>
              </p:ext>
            </p:extLst>
          </p:nvPr>
        </p:nvGraphicFramePr>
        <p:xfrm>
          <a:off x="1252728" y="862445"/>
          <a:ext cx="9875520" cy="529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0B8D4B65-E65C-0118-57BF-8B3232EB2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1" y="206724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02437496-99D8-D739-1048-7DD28A386844}"/>
              </a:ext>
            </a:extLst>
          </p:cNvPr>
          <p:cNvGrpSpPr/>
          <p:nvPr/>
        </p:nvGrpSpPr>
        <p:grpSpPr>
          <a:xfrm>
            <a:off x="10525881" y="206724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7AAFF10-DC6F-D486-36EA-0619CE7E967D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537835C9-697D-AD21-D6FC-AF8CA3B1105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491660-9147-200C-4B17-AF56EB99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52" y="6356350"/>
            <a:ext cx="10290048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25</a:t>
            </a:fld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63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08821-FC84-B294-B3CF-A7B26E611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34F16E9-9C28-A7F4-0249-A0AEC70E09B1}"/>
              </a:ext>
            </a:extLst>
          </p:cNvPr>
          <p:cNvSpPr txBox="1">
            <a:spLocks/>
          </p:cNvSpPr>
          <p:nvPr/>
        </p:nvSpPr>
        <p:spPr>
          <a:xfrm>
            <a:off x="155864" y="1091045"/>
            <a:ext cx="11845636" cy="540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 algn="just">
              <a:lnSpc>
                <a:spcPct val="115000"/>
              </a:lnSpc>
            </a:pP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7643DF97-B44D-8005-D3CB-D6F5BBAAF77C}"/>
              </a:ext>
            </a:extLst>
          </p:cNvPr>
          <p:cNvGraphicFramePr>
            <a:graphicFrameLocks/>
          </p:cNvGraphicFramePr>
          <p:nvPr/>
        </p:nvGraphicFramePr>
        <p:xfrm>
          <a:off x="2087592" y="2057399"/>
          <a:ext cx="8091578" cy="410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7641BDF7-3DA4-0AC3-1294-18259639BEF6}"/>
              </a:ext>
            </a:extLst>
          </p:cNvPr>
          <p:cNvGraphicFramePr>
            <a:graphicFrameLocks/>
          </p:cNvGraphicFramePr>
          <p:nvPr/>
        </p:nvGraphicFramePr>
        <p:xfrm>
          <a:off x="1252728" y="960120"/>
          <a:ext cx="9875520" cy="5502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CC2C6C90-AE78-D4C1-C3C4-50A6D4669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112139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D04288CF-D879-19CE-F25C-FCEDC22EB4D7}"/>
              </a:ext>
            </a:extLst>
          </p:cNvPr>
          <p:cNvGrpSpPr/>
          <p:nvPr/>
        </p:nvGrpSpPr>
        <p:grpSpPr>
          <a:xfrm>
            <a:off x="10351700" y="239785"/>
            <a:ext cx="1204734" cy="483165"/>
            <a:chOff x="4393976" y="-1"/>
            <a:chExt cx="3066882" cy="1229989"/>
          </a:xfrm>
        </p:grpSpPr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3475F23B-3100-E4EF-2FED-213F55901A94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9">
              <a:extLst>
                <a:ext uri="{FF2B5EF4-FFF2-40B4-BE49-F238E27FC236}">
                  <a16:creationId xmlns:a16="http://schemas.microsoft.com/office/drawing/2014/main" id="{AABB1F62-F9B6-BC46-526E-127F7E36101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F1445BB-604D-B98F-03FF-E343A8F8D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504"/>
              </p:ext>
            </p:extLst>
          </p:nvPr>
        </p:nvGraphicFramePr>
        <p:xfrm>
          <a:off x="915751" y="926911"/>
          <a:ext cx="10314490" cy="5401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898">
                  <a:extLst>
                    <a:ext uri="{9D8B030D-6E8A-4147-A177-3AD203B41FA5}">
                      <a16:colId xmlns:a16="http://schemas.microsoft.com/office/drawing/2014/main" val="1899231985"/>
                    </a:ext>
                  </a:extLst>
                </a:gridCol>
                <a:gridCol w="2062898">
                  <a:extLst>
                    <a:ext uri="{9D8B030D-6E8A-4147-A177-3AD203B41FA5}">
                      <a16:colId xmlns:a16="http://schemas.microsoft.com/office/drawing/2014/main" val="734038650"/>
                    </a:ext>
                  </a:extLst>
                </a:gridCol>
                <a:gridCol w="2062898">
                  <a:extLst>
                    <a:ext uri="{9D8B030D-6E8A-4147-A177-3AD203B41FA5}">
                      <a16:colId xmlns:a16="http://schemas.microsoft.com/office/drawing/2014/main" val="2653724240"/>
                    </a:ext>
                  </a:extLst>
                </a:gridCol>
                <a:gridCol w="2062898">
                  <a:extLst>
                    <a:ext uri="{9D8B030D-6E8A-4147-A177-3AD203B41FA5}">
                      <a16:colId xmlns:a16="http://schemas.microsoft.com/office/drawing/2014/main" val="2506397875"/>
                    </a:ext>
                  </a:extLst>
                </a:gridCol>
                <a:gridCol w="2062898">
                  <a:extLst>
                    <a:ext uri="{9D8B030D-6E8A-4147-A177-3AD203B41FA5}">
                      <a16:colId xmlns:a16="http://schemas.microsoft.com/office/drawing/2014/main" val="3519783692"/>
                    </a:ext>
                  </a:extLst>
                </a:gridCol>
              </a:tblGrid>
              <a:tr h="53190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Miasto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Cena zł/m</a:t>
                      </a:r>
                      <a:r>
                        <a:rPr lang="pl-PL" sz="1400" b="1" i="0" u="none" strike="noStrike" baseline="30000" dirty="0"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- brutto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Opłaty abonamentowe zł/miesiąc (w+k)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3763620"/>
                  </a:ext>
                </a:extLst>
              </a:tr>
              <a:tr h="50318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RAZEM            woda - ścieki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w tym woda     gosp. domowe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w tym ścieki    gosp. domowe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45402"/>
                  </a:ext>
                </a:extLst>
              </a:tr>
              <a:tr h="3855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Kętrzyn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10,84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 dirty="0">
                          <a:effectLst/>
                          <a:latin typeface="Arial" panose="020B0604020202020204" pitchFamily="34" charset="0"/>
                        </a:rPr>
                        <a:t>4,73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6,11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1" i="0" u="none" strike="noStrike">
                          <a:effectLst/>
                          <a:latin typeface="Arial" panose="020B0604020202020204" pitchFamily="34" charset="0"/>
                        </a:rPr>
                        <a:t>2,08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3046701"/>
                  </a:ext>
                </a:extLst>
              </a:tr>
              <a:tr h="3855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Reszel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13,86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4,59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9,27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16,58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140123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Mrągowo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13,01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8,98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11,97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7725520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Giżycko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12,61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5,63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24,43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1175735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Kętrzyn gmina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15,28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71378"/>
                  </a:ext>
                </a:extLst>
              </a:tr>
              <a:tr h="35683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Barciany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4,88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10,31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5,63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848350"/>
                  </a:ext>
                </a:extLst>
              </a:tr>
              <a:tr h="35683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Korsze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14,93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8,47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6,68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6749299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Srokowo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13,14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5,46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7,68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4,16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0155027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Bartoszyce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10,94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4,77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14,29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261200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Węgorzewo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18,86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12,56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19,44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7532773"/>
                  </a:ext>
                </a:extLst>
              </a:tr>
              <a:tr h="365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Olsztyn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16,03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6,83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9,20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31,65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9898246"/>
                  </a:ext>
                </a:extLst>
              </a:tr>
              <a:tr h="3253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Biskupiec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14,08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4,87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>
                          <a:effectLst/>
                          <a:latin typeface="Arial" panose="020B0604020202020204" pitchFamily="34" charset="0"/>
                        </a:rPr>
                        <a:t>9,21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1400" b="0" i="0" u="none" strike="noStrike" dirty="0">
                          <a:effectLst/>
                          <a:latin typeface="Arial" panose="020B0604020202020204" pitchFamily="34" charset="0"/>
                        </a:rPr>
                        <a:t>13,58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0053018"/>
                  </a:ext>
                </a:extLst>
              </a:tr>
            </a:tbl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6936716-0144-C523-208E-720E86A5C58B}"/>
              </a:ext>
            </a:extLst>
          </p:cNvPr>
          <p:cNvSpPr txBox="1"/>
          <p:nvPr/>
        </p:nvSpPr>
        <p:spPr>
          <a:xfrm>
            <a:off x="1774735" y="237075"/>
            <a:ext cx="80915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STAWKI OPŁAT ZA WODĘ I ŚCIEKI  NA DZIEŃ   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13.04.2026R.				</a:t>
            </a:r>
          </a:p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</p:txBody>
      </p:sp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8379DB53-B994-6E21-A615-B2E0E0B6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7261" y="5959231"/>
            <a:ext cx="8971471" cy="1319451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26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4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7793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D3F03-92AF-2016-E7EC-61511A760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38358B6B-8224-9978-CAC6-BF59573BC528}"/>
              </a:ext>
            </a:extLst>
          </p:cNvPr>
          <p:cNvSpPr txBox="1">
            <a:spLocks/>
          </p:cNvSpPr>
          <p:nvPr/>
        </p:nvSpPr>
        <p:spPr>
          <a:xfrm>
            <a:off x="854014" y="603848"/>
            <a:ext cx="10499785" cy="483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cd. Sprzedaż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08A0B45-E8BD-3DC7-99FD-B7E07FFB3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16989"/>
              </p:ext>
            </p:extLst>
          </p:nvPr>
        </p:nvGraphicFramePr>
        <p:xfrm>
          <a:off x="1207698" y="966158"/>
          <a:ext cx="9170156" cy="4012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7482">
                  <a:extLst>
                    <a:ext uri="{9D8B030D-6E8A-4147-A177-3AD203B41FA5}">
                      <a16:colId xmlns:a16="http://schemas.microsoft.com/office/drawing/2014/main" val="1973846691"/>
                    </a:ext>
                  </a:extLst>
                </a:gridCol>
                <a:gridCol w="4265655">
                  <a:extLst>
                    <a:ext uri="{9D8B030D-6E8A-4147-A177-3AD203B41FA5}">
                      <a16:colId xmlns:a16="http://schemas.microsoft.com/office/drawing/2014/main" val="2763472102"/>
                    </a:ext>
                  </a:extLst>
                </a:gridCol>
                <a:gridCol w="2194276">
                  <a:extLst>
                    <a:ext uri="{9D8B030D-6E8A-4147-A177-3AD203B41FA5}">
                      <a16:colId xmlns:a16="http://schemas.microsoft.com/office/drawing/2014/main" val="1618316708"/>
                    </a:ext>
                  </a:extLst>
                </a:gridCol>
                <a:gridCol w="1992743">
                  <a:extLst>
                    <a:ext uri="{9D8B030D-6E8A-4147-A177-3AD203B41FA5}">
                      <a16:colId xmlns:a16="http://schemas.microsoft.com/office/drawing/2014/main" val="2634459175"/>
                    </a:ext>
                  </a:extLst>
                </a:gridCol>
              </a:tblGrid>
              <a:tr h="971839"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Grupa odbiorców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Ilość wody sprzedana w roku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zmian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25727728"/>
                  </a:ext>
                </a:extLst>
              </a:tr>
              <a:tr h="745824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Gospodarstwa domowe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baseline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878.825,29 m3</a:t>
                      </a:r>
                      <a:endParaRPr lang="pl-PL" sz="1800" kern="100" baseline="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-1,59 %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88389648"/>
                  </a:ext>
                </a:extLst>
              </a:tr>
              <a:tr h="745824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Sfera materialna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baseline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123.017,50 m3</a:t>
                      </a:r>
                      <a:endParaRPr lang="pl-PL" sz="1800" kern="100" baseline="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+8,95%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8798398"/>
                  </a:ext>
                </a:extLst>
              </a:tr>
              <a:tr h="745824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5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Sfera niematerialna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                                         114.340,00 m3</a:t>
                      </a:r>
                      <a:endParaRPr lang="pl-PL" sz="1800" kern="100" baseline="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-3,65 %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3972592"/>
                  </a:ext>
                </a:extLst>
              </a:tr>
              <a:tr h="803574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 w roku sprzedaliśmy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baseline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1.116.182,79 m3</a:t>
                      </a:r>
                      <a:endParaRPr lang="pl-PL" sz="1800" kern="100" baseline="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1800" kern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-0,75%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5751010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D82629AB-DA24-8DFB-E77D-D4DFF535E868}"/>
              </a:ext>
            </a:extLst>
          </p:cNvPr>
          <p:cNvSpPr txBox="1"/>
          <p:nvPr/>
        </p:nvSpPr>
        <p:spPr>
          <a:xfrm>
            <a:off x="854014" y="5098211"/>
            <a:ext cx="10596945" cy="921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Plan sprzedaży wody w ujęciu ilościowym na rok 2025 został wykonany w 99,26%. Straty wody w sieci wodociągowej wyniosły 6,20% w odniesieniu do ilości wody wydobytej z warstwy wodonośnej.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 okresie sprawozdawczym usunięto 29 awarii urządzeń wodociągowych.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4F7BC8-9E31-4349-67C4-A2C2BE33F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128659"/>
            <a:ext cx="770021" cy="770021"/>
          </a:xfrm>
          <a:prstGeom prst="rect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CACAB111-7C3F-5924-3474-759E780D1226}"/>
              </a:ext>
            </a:extLst>
          </p:cNvPr>
          <p:cNvGrpSpPr/>
          <p:nvPr/>
        </p:nvGrpSpPr>
        <p:grpSpPr>
          <a:xfrm>
            <a:off x="10517314" y="169205"/>
            <a:ext cx="1204734" cy="483165"/>
            <a:chOff x="4393976" y="-1"/>
            <a:chExt cx="3066882" cy="1229989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4B45F76A-C508-7EEB-44AA-995B0EEAE58F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90D623FD-C523-582E-9DFE-E92A88E9487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6580DDC-F79F-D9AA-B01B-75787EB2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175" y="6356350"/>
            <a:ext cx="10402625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3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08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7793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8AF76-E2CE-DD93-9E3E-9E204BADE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A594B0AE-6941-6AAD-D487-4ACA3ED8F78C}"/>
              </a:ext>
            </a:extLst>
          </p:cNvPr>
          <p:cNvSpPr txBox="1">
            <a:spLocks/>
          </p:cNvSpPr>
          <p:nvPr/>
        </p:nvSpPr>
        <p:spPr>
          <a:xfrm>
            <a:off x="838200" y="586596"/>
            <a:ext cx="10515600" cy="606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 Gospodarka ściekowa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A29BF2F-C6CD-7B07-2A37-7392C1F2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" r="111"/>
          <a:stretch/>
        </p:blipFill>
        <p:spPr bwMode="auto">
          <a:xfrm>
            <a:off x="5560788" y="1622760"/>
            <a:ext cx="6295932" cy="4215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5789EF5-21D6-C155-FE4F-FA103A0DD4CB}"/>
              </a:ext>
            </a:extLst>
          </p:cNvPr>
          <p:cNvSpPr txBox="1"/>
          <p:nvPr/>
        </p:nvSpPr>
        <p:spPr>
          <a:xfrm>
            <a:off x="335280" y="1019908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Sieć kanalizacyjna łącznie: 137,3 km w tym: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magistralna i rozdzielcza: 69,9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przyłącza 67,4 km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F4BC64-2224-E720-5618-4E6BBB8441AE}"/>
              </a:ext>
            </a:extLst>
          </p:cNvPr>
          <p:cNvSpPr txBox="1"/>
          <p:nvPr/>
        </p:nvSpPr>
        <p:spPr>
          <a:xfrm>
            <a:off x="335280" y="2890665"/>
            <a:ext cx="45320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Oczyszczalnia ścieków „Trzy Lipy”: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Przepustowość: do 6,5 tys. m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Ładunek: do 70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tys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 RLM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Strefowa przepompownia ścieków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przy ul. Poznańskiej w Kętrzynie: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13 lokalnych przepompowni ścieków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664A981-AD6D-74D6-92D6-D861B75BC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120032"/>
            <a:ext cx="770021" cy="770021"/>
          </a:xfrm>
          <a:prstGeom prst="rect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8ADB9C8D-0981-5746-5E59-B9C75B85B642}"/>
              </a:ext>
            </a:extLst>
          </p:cNvPr>
          <p:cNvGrpSpPr/>
          <p:nvPr/>
        </p:nvGrpSpPr>
        <p:grpSpPr>
          <a:xfrm>
            <a:off x="10453579" y="263459"/>
            <a:ext cx="1204734" cy="483165"/>
            <a:chOff x="4393976" y="-1"/>
            <a:chExt cx="3066882" cy="1229989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53151793-780D-0326-92D9-40B430BAB4B7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3DA080E5-59D7-3983-060A-E0B59AC677B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10" name="Symbol zastępczy numeru slajdu 9">
            <a:extLst>
              <a:ext uri="{FF2B5EF4-FFF2-40B4-BE49-F238E27FC236}">
                <a16:creationId xmlns:a16="http://schemas.microsoft.com/office/drawing/2014/main" id="{29573755-6785-D24D-960D-0AABC9FB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4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8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7793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02612-E0CA-57D5-5CDA-984A7293A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09384876-1455-1FBF-7293-1C49E8FEDEE4}"/>
              </a:ext>
            </a:extLst>
          </p:cNvPr>
          <p:cNvSpPr txBox="1">
            <a:spLocks/>
          </p:cNvSpPr>
          <p:nvPr/>
        </p:nvSpPr>
        <p:spPr>
          <a:xfrm>
            <a:off x="838200" y="423491"/>
            <a:ext cx="10515600" cy="57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cd. Sprzedaż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5DC8150-7E13-531C-2C5E-79F469B5F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98906"/>
              </p:ext>
            </p:extLst>
          </p:nvPr>
        </p:nvGraphicFramePr>
        <p:xfrm>
          <a:off x="931653" y="897147"/>
          <a:ext cx="9825487" cy="4428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311">
                  <a:extLst>
                    <a:ext uri="{9D8B030D-6E8A-4147-A177-3AD203B41FA5}">
                      <a16:colId xmlns:a16="http://schemas.microsoft.com/office/drawing/2014/main" val="1973846691"/>
                    </a:ext>
                  </a:extLst>
                </a:gridCol>
                <a:gridCol w="4498553">
                  <a:extLst>
                    <a:ext uri="{9D8B030D-6E8A-4147-A177-3AD203B41FA5}">
                      <a16:colId xmlns:a16="http://schemas.microsoft.com/office/drawing/2014/main" val="2763472102"/>
                    </a:ext>
                  </a:extLst>
                </a:gridCol>
                <a:gridCol w="2314080">
                  <a:extLst>
                    <a:ext uri="{9D8B030D-6E8A-4147-A177-3AD203B41FA5}">
                      <a16:colId xmlns:a16="http://schemas.microsoft.com/office/drawing/2014/main" val="1618316708"/>
                    </a:ext>
                  </a:extLst>
                </a:gridCol>
                <a:gridCol w="2101543">
                  <a:extLst>
                    <a:ext uri="{9D8B030D-6E8A-4147-A177-3AD203B41FA5}">
                      <a16:colId xmlns:a16="http://schemas.microsoft.com/office/drawing/2014/main" val="2634459175"/>
                    </a:ext>
                  </a:extLst>
                </a:gridCol>
              </a:tblGrid>
              <a:tr h="796043">
                <a:tc>
                  <a:txBody>
                    <a:bodyPr/>
                    <a:lstStyle/>
                    <a:p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Grupa odbiorców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Ilość ścieków odebrana w roku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zmian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25727728"/>
                  </a:ext>
                </a:extLst>
              </a:tr>
              <a:tr h="56735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Gospodarstwa domowe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820.538,69 m</a:t>
                      </a:r>
                      <a:r>
                        <a:rPr lang="pl-PL" sz="1800" kern="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-0,19 %</a:t>
                      </a:r>
                      <a:endParaRPr lang="pl-PL" sz="18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88389648"/>
                  </a:ext>
                </a:extLst>
              </a:tr>
              <a:tr h="4521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Sfera materialna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89.143,50 m</a:t>
                      </a:r>
                      <a:r>
                        <a:rPr lang="pl-PL" sz="1800" kern="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+9,66%</a:t>
                      </a:r>
                      <a:endParaRPr lang="pl-PL" sz="18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8798398"/>
                  </a:ext>
                </a:extLst>
              </a:tr>
              <a:tr h="5664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Sfera niematerialna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98.594,00 m</a:t>
                      </a:r>
                      <a:r>
                        <a:rPr lang="pl-PL" sz="1800" kern="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+4,04 %</a:t>
                      </a:r>
                      <a:endParaRPr lang="pl-PL" sz="18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63972592"/>
                  </a:ext>
                </a:extLst>
              </a:tr>
              <a:tr h="67824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 do sieci w roku odebraliśmy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1.008.276,19 m</a:t>
                      </a:r>
                      <a:r>
                        <a:rPr lang="pl-PL" sz="1800" kern="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+1,01%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95751010"/>
                  </a:ext>
                </a:extLst>
              </a:tr>
              <a:tr h="67824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Ścieki dowożone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9.689,11 m</a:t>
                      </a:r>
                      <a:r>
                        <a:rPr lang="pl-PL" sz="1800" kern="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+7,01%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69167104"/>
                  </a:ext>
                </a:extLst>
              </a:tr>
              <a:tr h="67824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Łącznie w roku odebraliśmy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1.017.965,30 m</a:t>
                      </a:r>
                      <a:r>
                        <a:rPr lang="pl-PL" sz="1800" kern="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+1,07%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7164227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7D4C90C3-6919-B582-E362-C3D5B89FEC98}"/>
              </a:ext>
            </a:extLst>
          </p:cNvPr>
          <p:cNvSpPr txBox="1"/>
          <p:nvPr/>
        </p:nvSpPr>
        <p:spPr>
          <a:xfrm>
            <a:off x="931653" y="5400136"/>
            <a:ext cx="10593237" cy="10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Plan odbioru ścieków w metrach na rok 2025 został wykonany w 101,07%. W okresie sprawozdawczym usunięto 2 awarie urządzeń kanalizacyjnych.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l-PL" sz="1800" kern="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8E323E1-2E2F-9591-BD93-6B4022D3F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" y="127126"/>
            <a:ext cx="770021" cy="770021"/>
          </a:xfrm>
          <a:prstGeom prst="rect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8452D186-C73B-546F-EA78-2C33F84E5760}"/>
              </a:ext>
            </a:extLst>
          </p:cNvPr>
          <p:cNvGrpSpPr/>
          <p:nvPr/>
        </p:nvGrpSpPr>
        <p:grpSpPr>
          <a:xfrm>
            <a:off x="10751433" y="228913"/>
            <a:ext cx="1204734" cy="483165"/>
            <a:chOff x="4393976" y="-1"/>
            <a:chExt cx="3066882" cy="1229989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DCEE6D6E-9293-2E64-D46E-5F7E48125562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B680FC2-37BA-66D9-26BF-219E17E1E7A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2271668-5979-E2D3-AD18-7661EBFF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53" y="6356350"/>
            <a:ext cx="10422147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5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9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793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88"/>
                    </a14:imgEffect>
                    <a14:imgEffect>
                      <a14:saturation sat="9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82A3E-5D79-4171-BDF1-A6668407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728"/>
            <a:ext cx="10515600" cy="563783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Kapitał własny Spółki 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656D62C-74A0-48CD-B62A-E9AE19BDF0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93823"/>
              </p:ext>
            </p:extLst>
          </p:nvPr>
        </p:nvGraphicFramePr>
        <p:xfrm>
          <a:off x="483079" y="1287622"/>
          <a:ext cx="10515599" cy="411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163">
                  <a:extLst>
                    <a:ext uri="{9D8B030D-6E8A-4147-A177-3AD203B41FA5}">
                      <a16:colId xmlns:a16="http://schemas.microsoft.com/office/drawing/2014/main" val="662282843"/>
                    </a:ext>
                  </a:extLst>
                </a:gridCol>
                <a:gridCol w="3684519">
                  <a:extLst>
                    <a:ext uri="{9D8B030D-6E8A-4147-A177-3AD203B41FA5}">
                      <a16:colId xmlns:a16="http://schemas.microsoft.com/office/drawing/2014/main" val="391092525"/>
                    </a:ext>
                  </a:extLst>
                </a:gridCol>
                <a:gridCol w="2277949">
                  <a:extLst>
                    <a:ext uri="{9D8B030D-6E8A-4147-A177-3AD203B41FA5}">
                      <a16:colId xmlns:a16="http://schemas.microsoft.com/office/drawing/2014/main" val="375474316"/>
                    </a:ext>
                  </a:extLst>
                </a:gridCol>
                <a:gridCol w="2160734">
                  <a:extLst>
                    <a:ext uri="{9D8B030D-6E8A-4147-A177-3AD203B41FA5}">
                      <a16:colId xmlns:a16="http://schemas.microsoft.com/office/drawing/2014/main" val="124817155"/>
                    </a:ext>
                  </a:extLst>
                </a:gridCol>
                <a:gridCol w="1793234">
                  <a:extLst>
                    <a:ext uri="{9D8B030D-6E8A-4147-A177-3AD203B41FA5}">
                      <a16:colId xmlns:a16="http://schemas.microsoft.com/office/drawing/2014/main" val="1564489502"/>
                    </a:ext>
                  </a:extLst>
                </a:gridCol>
              </a:tblGrid>
              <a:tr h="783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Wyszczególnienie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2025r.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Zmiana (+/-)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1343908"/>
                  </a:ext>
                </a:extLst>
              </a:tr>
              <a:tr h="517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Kapitał podstawowy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7 483 800,00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7 483 800,00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            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837247"/>
                  </a:ext>
                </a:extLst>
              </a:tr>
              <a:tr h="465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Kapitał zapasowy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2 116 452,59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591 737,17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- 1 524 715,42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454479"/>
                  </a:ext>
                </a:extLst>
              </a:tr>
              <a:tr h="464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Kapitał z aktualizacji wyceny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1 778 393,53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1 778 393,53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5773142"/>
                  </a:ext>
                </a:extLst>
              </a:tr>
              <a:tr h="4830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Kapitał rezerwowy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3929010"/>
                  </a:ext>
                </a:extLst>
              </a:tr>
              <a:tr h="442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z lat ubiegłych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-1 366 061,48 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1 366 061,48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4490844"/>
                  </a:ext>
                </a:extLst>
              </a:tr>
              <a:tr h="507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Zysk (strata) netto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-158 653,94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327 173,53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485 827,47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8488179"/>
                  </a:ext>
                </a:extLst>
              </a:tr>
              <a:tr h="454958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Razem :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9 853 930,70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10 181 104,23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pl-PL" sz="1800" b="1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327 173,53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961054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F91DA368-3C05-1BFF-603E-E575CD37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98154"/>
            <a:ext cx="770021" cy="770021"/>
          </a:xfrm>
          <a:prstGeom prst="rect">
            <a:avLst/>
          </a:prstGeom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677111CD-C534-F94D-7781-ECA5FF7418F3}"/>
              </a:ext>
            </a:extLst>
          </p:cNvPr>
          <p:cNvGrpSpPr/>
          <p:nvPr/>
        </p:nvGrpSpPr>
        <p:grpSpPr>
          <a:xfrm>
            <a:off x="10323032" y="306095"/>
            <a:ext cx="1204734" cy="483165"/>
            <a:chOff x="4393976" y="-1"/>
            <a:chExt cx="3066882" cy="1229989"/>
          </a:xfrm>
        </p:grpSpPr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BBB4090D-807E-A64E-679B-EA8EA0786634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7707C2-8DC0-B02C-0BA5-8CE1C10B6FF3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3EB94E-251A-27A6-3B72-F527F72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3245" y="6356350"/>
            <a:ext cx="10620555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6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7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88000" smoothness="9"/>
                    </a14:imgEffect>
                    <a14:imgEffect>
                      <a14:colorTemperature colorTemp="3851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786068-3080-4B56-8D91-5ABC50E4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849"/>
            <a:ext cx="10515600" cy="340751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Wynik finansowy za 2025 rok oraz porównanie do lat 2023-2025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ABC0BFA-47EB-43CC-A831-93CEC4720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973641"/>
              </p:ext>
            </p:extLst>
          </p:nvPr>
        </p:nvGraphicFramePr>
        <p:xfrm>
          <a:off x="838200" y="1101436"/>
          <a:ext cx="11020927" cy="30748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7784">
                  <a:extLst>
                    <a:ext uri="{9D8B030D-6E8A-4147-A177-3AD203B41FA5}">
                      <a16:colId xmlns:a16="http://schemas.microsoft.com/office/drawing/2014/main" val="435122985"/>
                    </a:ext>
                  </a:extLst>
                </a:gridCol>
                <a:gridCol w="1627834">
                  <a:extLst>
                    <a:ext uri="{9D8B030D-6E8A-4147-A177-3AD203B41FA5}">
                      <a16:colId xmlns:a16="http://schemas.microsoft.com/office/drawing/2014/main" val="912996547"/>
                    </a:ext>
                  </a:extLst>
                </a:gridCol>
                <a:gridCol w="2202428">
                  <a:extLst>
                    <a:ext uri="{9D8B030D-6E8A-4147-A177-3AD203B41FA5}">
                      <a16:colId xmlns:a16="http://schemas.microsoft.com/office/drawing/2014/main" val="577524087"/>
                    </a:ext>
                  </a:extLst>
                </a:gridCol>
                <a:gridCol w="1637276">
                  <a:extLst>
                    <a:ext uri="{9D8B030D-6E8A-4147-A177-3AD203B41FA5}">
                      <a16:colId xmlns:a16="http://schemas.microsoft.com/office/drawing/2014/main" val="977156326"/>
                    </a:ext>
                  </a:extLst>
                </a:gridCol>
                <a:gridCol w="1710929">
                  <a:extLst>
                    <a:ext uri="{9D8B030D-6E8A-4147-A177-3AD203B41FA5}">
                      <a16:colId xmlns:a16="http://schemas.microsoft.com/office/drawing/2014/main" val="758185384"/>
                    </a:ext>
                  </a:extLst>
                </a:gridCol>
                <a:gridCol w="2384676">
                  <a:extLst>
                    <a:ext uri="{9D8B030D-6E8A-4147-A177-3AD203B41FA5}">
                      <a16:colId xmlns:a16="http://schemas.microsoft.com/office/drawing/2014/main" val="1720129725"/>
                    </a:ext>
                  </a:extLst>
                </a:gridCol>
              </a:tblGrid>
              <a:tr h="1110515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Rok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Przychody ogółem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Koszty </a:t>
                      </a:r>
                    </a:p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ogółem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Wynik finansowy (zysk/strata brutto)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Podatek dochodowy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Wynik finansowy (zysk/strata netto)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9646091"/>
                  </a:ext>
                </a:extLst>
              </a:tr>
              <a:tr h="587525">
                <a:tc>
                  <a:txBody>
                    <a:bodyPr/>
                    <a:lstStyle/>
                    <a:p>
                      <a:pPr algn="l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15 833 286,78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15 403 430,44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429 856,34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102 682,81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327 173,53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3075177"/>
                  </a:ext>
                </a:extLst>
              </a:tr>
              <a:tr h="588910">
                <a:tc>
                  <a:txBody>
                    <a:bodyPr/>
                    <a:lstStyle/>
                    <a:p>
                      <a:pPr algn="l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12 932 822,14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13 106</a:t>
                      </a:r>
                      <a:r>
                        <a:rPr lang="pl-PL" sz="1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178,48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-173 356,34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-14 702,40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-158 653,94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1512381"/>
                  </a:ext>
                </a:extLst>
              </a:tr>
              <a:tr h="787884">
                <a:tc>
                  <a:txBody>
                    <a:bodyPr/>
                    <a:lstStyle/>
                    <a:p>
                      <a:pPr algn="l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10 770 263,55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12 382 876,99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-1 612 613,44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-1 612 613,44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3668075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4D612D09-123C-447A-9830-9FA78EF668E5}"/>
              </a:ext>
            </a:extLst>
          </p:cNvPr>
          <p:cNvSpPr txBox="1"/>
          <p:nvPr/>
        </p:nvSpPr>
        <p:spPr>
          <a:xfrm>
            <a:off x="888440" y="4130868"/>
            <a:ext cx="609426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Zatrudnienie </a:t>
            </a:r>
            <a:endParaRPr lang="pl-PL" sz="24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AFD165C-FF3A-42DF-B1A2-DDD0C82B4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424307"/>
              </p:ext>
            </p:extLst>
          </p:nvPr>
        </p:nvGraphicFramePr>
        <p:xfrm>
          <a:off x="3303916" y="4451230"/>
          <a:ext cx="8350371" cy="1990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4492">
                  <a:extLst>
                    <a:ext uri="{9D8B030D-6E8A-4147-A177-3AD203B41FA5}">
                      <a16:colId xmlns:a16="http://schemas.microsoft.com/office/drawing/2014/main" val="3519459401"/>
                    </a:ext>
                  </a:extLst>
                </a:gridCol>
                <a:gridCol w="3303765">
                  <a:extLst>
                    <a:ext uri="{9D8B030D-6E8A-4147-A177-3AD203B41FA5}">
                      <a16:colId xmlns:a16="http://schemas.microsoft.com/office/drawing/2014/main" val="2938390704"/>
                    </a:ext>
                  </a:extLst>
                </a:gridCol>
                <a:gridCol w="2832114">
                  <a:extLst>
                    <a:ext uri="{9D8B030D-6E8A-4147-A177-3AD203B41FA5}">
                      <a16:colId xmlns:a16="http://schemas.microsoft.com/office/drawing/2014/main" val="900414704"/>
                    </a:ext>
                  </a:extLst>
                </a:gridCol>
              </a:tblGrid>
              <a:tr h="118741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Stan na koniec grudnia roku :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Liczba w etatach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Wzrost / spadek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4490887"/>
                  </a:ext>
                </a:extLst>
              </a:tr>
              <a:tr h="4695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571434"/>
                  </a:ext>
                </a:extLst>
              </a:tr>
              <a:tr h="33390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133830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76F0FDCD-404A-2C56-1C77-A2AE285F2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" y="218838"/>
            <a:ext cx="770021" cy="770021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AD2FF217-1565-152C-9B32-E363284A0B24}"/>
              </a:ext>
            </a:extLst>
          </p:cNvPr>
          <p:cNvGrpSpPr/>
          <p:nvPr/>
        </p:nvGrpSpPr>
        <p:grpSpPr>
          <a:xfrm>
            <a:off x="10751433" y="228174"/>
            <a:ext cx="1204734" cy="483165"/>
            <a:chOff x="4393976" y="-1"/>
            <a:chExt cx="3066882" cy="12299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7C355A-0B95-A220-83DC-C8048DC1E3E2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9">
              <a:extLst>
                <a:ext uri="{FF2B5EF4-FFF2-40B4-BE49-F238E27FC236}">
                  <a16:creationId xmlns:a16="http://schemas.microsoft.com/office/drawing/2014/main" id="{D027C483-144A-0CBF-FDD2-F7AE7AA4D51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8A0BC08-9763-DAC8-4096-F5E0118F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7</a:t>
            </a:fld>
            <a:endParaRPr lang="pl-PL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40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9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FF45BF-0DCC-4D5A-8F67-FB9700D6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48" y="638355"/>
            <a:ext cx="10515600" cy="286223"/>
          </a:xfrm>
        </p:spPr>
        <p:txBody>
          <a:bodyPr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Inwestycje / projekty zrealizowane w roku 2025</a:t>
            </a:r>
            <a:br>
              <a:rPr lang="pl-PL" sz="24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0E6D660-62FA-4D30-B451-08D284A11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130132"/>
              </p:ext>
            </p:extLst>
          </p:nvPr>
        </p:nvGraphicFramePr>
        <p:xfrm>
          <a:off x="785004" y="1112809"/>
          <a:ext cx="10935378" cy="5024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247">
                  <a:extLst>
                    <a:ext uri="{9D8B030D-6E8A-4147-A177-3AD203B41FA5}">
                      <a16:colId xmlns:a16="http://schemas.microsoft.com/office/drawing/2014/main" val="4201090588"/>
                    </a:ext>
                  </a:extLst>
                </a:gridCol>
                <a:gridCol w="4239403">
                  <a:extLst>
                    <a:ext uri="{9D8B030D-6E8A-4147-A177-3AD203B41FA5}">
                      <a16:colId xmlns:a16="http://schemas.microsoft.com/office/drawing/2014/main" val="3035432076"/>
                    </a:ext>
                  </a:extLst>
                </a:gridCol>
                <a:gridCol w="1466132">
                  <a:extLst>
                    <a:ext uri="{9D8B030D-6E8A-4147-A177-3AD203B41FA5}">
                      <a16:colId xmlns:a16="http://schemas.microsoft.com/office/drawing/2014/main" val="1710308560"/>
                    </a:ext>
                  </a:extLst>
                </a:gridCol>
                <a:gridCol w="2082553">
                  <a:extLst>
                    <a:ext uri="{9D8B030D-6E8A-4147-A177-3AD203B41FA5}">
                      <a16:colId xmlns:a16="http://schemas.microsoft.com/office/drawing/2014/main" val="270403758"/>
                    </a:ext>
                  </a:extLst>
                </a:gridCol>
                <a:gridCol w="2350043">
                  <a:extLst>
                    <a:ext uri="{9D8B030D-6E8A-4147-A177-3AD203B41FA5}">
                      <a16:colId xmlns:a16="http://schemas.microsoft.com/office/drawing/2014/main" val="2421992879"/>
                    </a:ext>
                  </a:extLst>
                </a:gridCol>
              </a:tblGrid>
              <a:tr h="806371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</a:t>
                      </a:r>
                      <a:r>
                        <a:rPr lang="pl-PL" sz="2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Nazwa inwestycji / projektu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Szacowana wartość </a:t>
                      </a:r>
                    </a:p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inwestycji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 realizacji inwestycji/ projektu faktycznie poniesiony   w roku 2025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Źródło finansowania </a:t>
                      </a:r>
                    </a:p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(własne Spółki /kredyt bankowy / dofinansowanie itp.)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795339810"/>
                  </a:ext>
                </a:extLst>
              </a:tr>
              <a:tr h="577465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pojazdu pogotowia </a:t>
                      </a:r>
                      <a:r>
                        <a:rPr lang="pl-PL" sz="18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wod-kan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90.000,00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119.900,00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016167259"/>
                  </a:ext>
                </a:extLst>
              </a:tr>
              <a:tr h="68671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pojazdu pogotowia </a:t>
                      </a:r>
                      <a:r>
                        <a:rPr lang="pl-PL" sz="18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wod-kan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119.900,00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134.051,93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297592872"/>
                  </a:ext>
                </a:extLst>
              </a:tr>
              <a:tr h="53649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ciągnika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257.000,00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257.000,00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59486870"/>
                  </a:ext>
                </a:extLst>
              </a:tr>
              <a:tr h="762909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Przebudowa sieci wodociągowej w ulicy Sobieskiego II etap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100.000,00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99.708,59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122003570"/>
                  </a:ext>
                </a:extLst>
              </a:tr>
              <a:tr h="762909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Przebudowa węzłów wodociągowych ul. Rynkowa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6.886,32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3282969146"/>
                  </a:ext>
                </a:extLst>
              </a:tr>
              <a:tr h="844425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Wdrożenie e-usług oraz  telemetrii i odczytów radiowych dla mieszkańców Gminy Kętrzyn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3 214 245,00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2.271.920,00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Dofinasowanie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967732732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EDA6B9DF-2AD9-2268-72EF-C2BA9183C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4" y="64945"/>
            <a:ext cx="770021" cy="770021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178D0BF7-52BC-F039-0AF6-A7C11231E430}"/>
              </a:ext>
            </a:extLst>
          </p:cNvPr>
          <p:cNvGrpSpPr/>
          <p:nvPr/>
        </p:nvGrpSpPr>
        <p:grpSpPr>
          <a:xfrm>
            <a:off x="10479006" y="208372"/>
            <a:ext cx="1204734" cy="483165"/>
            <a:chOff x="4393976" y="-1"/>
            <a:chExt cx="3066882" cy="1229989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174A3A4F-14D9-33FF-D49F-D117B0D9F521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C546111-953A-B564-BD88-52C605FBCB99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616514F-E8BD-AC71-69FD-3529833E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004" y="6356350"/>
            <a:ext cx="10568796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8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4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83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B83DB1-D5D2-A271-79B2-4450AC448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667410"/>
              </p:ext>
            </p:extLst>
          </p:nvPr>
        </p:nvGraphicFramePr>
        <p:xfrm>
          <a:off x="741873" y="1000664"/>
          <a:ext cx="10196421" cy="5027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538">
                  <a:extLst>
                    <a:ext uri="{9D8B030D-6E8A-4147-A177-3AD203B41FA5}">
                      <a16:colId xmlns:a16="http://schemas.microsoft.com/office/drawing/2014/main" val="2629965841"/>
                    </a:ext>
                  </a:extLst>
                </a:gridCol>
                <a:gridCol w="4215533">
                  <a:extLst>
                    <a:ext uri="{9D8B030D-6E8A-4147-A177-3AD203B41FA5}">
                      <a16:colId xmlns:a16="http://schemas.microsoft.com/office/drawing/2014/main" val="3425588675"/>
                    </a:ext>
                  </a:extLst>
                </a:gridCol>
                <a:gridCol w="1281218">
                  <a:extLst>
                    <a:ext uri="{9D8B030D-6E8A-4147-A177-3AD203B41FA5}">
                      <a16:colId xmlns:a16="http://schemas.microsoft.com/office/drawing/2014/main" val="1104061772"/>
                    </a:ext>
                  </a:extLst>
                </a:gridCol>
                <a:gridCol w="2079275">
                  <a:extLst>
                    <a:ext uri="{9D8B030D-6E8A-4147-A177-3AD203B41FA5}">
                      <a16:colId xmlns:a16="http://schemas.microsoft.com/office/drawing/2014/main" val="1705647780"/>
                    </a:ext>
                  </a:extLst>
                </a:gridCol>
                <a:gridCol w="1844857">
                  <a:extLst>
                    <a:ext uri="{9D8B030D-6E8A-4147-A177-3AD203B41FA5}">
                      <a16:colId xmlns:a16="http://schemas.microsoft.com/office/drawing/2014/main" val="3031016520"/>
                    </a:ext>
                  </a:extLst>
                </a:gridCol>
              </a:tblGrid>
              <a:tr h="887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L.p.</a:t>
                      </a:r>
                    </a:p>
                    <a:p>
                      <a:endParaRPr lang="pl-PL" sz="12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Nazwa inwestycji / projektu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Szacowana wartość </a:t>
                      </a:r>
                    </a:p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inwestycji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Koszt realizacji inwestycji/ projektu faktycznie poniesiony   w roku 2025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Źródło finansowania </a:t>
                      </a:r>
                    </a:p>
                    <a:p>
                      <a:pPr algn="ctr"/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(własne Spółki /kredyt bankowy / dofinansowanie itp.)</a:t>
                      </a: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3400320227"/>
                  </a:ext>
                </a:extLst>
              </a:tr>
              <a:tr h="776435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myjki ciśnieniowej</a:t>
                      </a: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Oczyszczalnia Trzy Lipy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16.500,00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16.416,26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1447915997"/>
                  </a:ext>
                </a:extLst>
              </a:tr>
              <a:tr h="75550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</a:t>
                      </a:r>
                      <a:r>
                        <a:rPr lang="pl-PL" sz="18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odchwaszczarki</a:t>
                      </a: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Oczyszczalnia Trzy Lipy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21.400,00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21.398,37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796847221"/>
                  </a:ext>
                </a:extLst>
              </a:tr>
              <a:tr h="75550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młota hydraulicznego do koparki </a:t>
                      </a:r>
                      <a:r>
                        <a:rPr lang="pl-PL" sz="18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Mecalac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54.000,00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54.000,00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2911520133"/>
                  </a:ext>
                </a:extLst>
              </a:tr>
              <a:tr h="1075046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łyżki hydraulicznej do koparki </a:t>
                      </a:r>
                      <a:r>
                        <a:rPr lang="pl-PL" sz="18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Mecalac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19.300,00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19.300,00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507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11.</a:t>
                      </a:r>
                    </a:p>
                  </a:txBody>
                  <a:tcPr marL="56267" marR="56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Zakup dmuchawy  SUW Jeżewo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49.500,00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49.500,00</a:t>
                      </a:r>
                      <a:endParaRPr lang="pl-PL" sz="18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Środki własne</a:t>
                      </a:r>
                    </a:p>
                    <a:p>
                      <a:pPr algn="ctr"/>
                      <a:endParaRPr lang="pl-PL" sz="18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6267" marR="56267" marT="0" marB="0" anchor="ctr"/>
                </a:tc>
                <a:extLst>
                  <a:ext uri="{0D108BD9-81ED-4DB2-BD59-A6C34878D82A}">
                    <a16:rowId xmlns:a16="http://schemas.microsoft.com/office/drawing/2014/main" val="1929655019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EEDA0193-769C-3F86-D9CD-CAAF205BA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" y="127126"/>
            <a:ext cx="770021" cy="770021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9A5AA4D9-EEC7-260E-106E-50A7E75675E4}"/>
              </a:ext>
            </a:extLst>
          </p:cNvPr>
          <p:cNvGrpSpPr/>
          <p:nvPr/>
        </p:nvGrpSpPr>
        <p:grpSpPr>
          <a:xfrm>
            <a:off x="10153424" y="127126"/>
            <a:ext cx="1204734" cy="483165"/>
            <a:chOff x="4393976" y="-1"/>
            <a:chExt cx="3066882" cy="1229989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519030BD-009B-4379-B871-B5D6C0F2BCAC}"/>
                </a:ext>
              </a:extLst>
            </p:cNvPr>
            <p:cNvSpPr/>
            <p:nvPr/>
          </p:nvSpPr>
          <p:spPr>
            <a:xfrm>
              <a:off x="4393976" y="-1"/>
              <a:ext cx="3066882" cy="1229989"/>
            </a:xfrm>
            <a:prstGeom prst="rect">
              <a:avLst/>
            </a:prstGeom>
            <a:solidFill>
              <a:schemeClr val="bg1"/>
            </a:solidFill>
            <a:ln w="476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9">
              <a:extLst>
                <a:ext uri="{FF2B5EF4-FFF2-40B4-BE49-F238E27FC236}">
                  <a16:creationId xmlns:a16="http://schemas.microsoft.com/office/drawing/2014/main" id="{2ADE9DEF-6FE4-AFBD-A9AB-E260DC723B65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4468" y="84535"/>
              <a:ext cx="2745898" cy="1060915"/>
            </a:xfrm>
            <a:prstGeom prst="rect">
              <a:avLst/>
            </a:prstGeom>
          </p:spPr>
        </p:pic>
      </p:grp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7213373-1ECB-FB07-03C0-64E396C4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1873" y="6356350"/>
            <a:ext cx="10611927" cy="365125"/>
          </a:xfrm>
        </p:spPr>
        <p:txBody>
          <a:bodyPr/>
          <a:lstStyle/>
          <a:p>
            <a:pPr algn="ctr"/>
            <a:fld id="{08FF1329-D937-43E9-9949-A38FEF499565}" type="slidenum">
              <a:rPr lang="pl-PL" b="1" smtClean="0">
                <a:solidFill>
                  <a:schemeClr val="tx1"/>
                </a:solidFill>
              </a:rPr>
              <a:pPr algn="ctr"/>
              <a:t>9</a:t>
            </a:fld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27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Pakiet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</TotalTime>
  <Words>2354</Words>
  <Application>Microsoft Office PowerPoint</Application>
  <PresentationFormat>Panoramiczny</PresentationFormat>
  <Paragraphs>581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Symbol</vt:lpstr>
      <vt:lpstr>Times New Roman</vt:lpstr>
      <vt:lpstr>Office Theme</vt:lpstr>
      <vt:lpstr>MIEJSKIE WODOCIĄGI I KANALIZACJA SPÓŁKA  Z OGRANICZONĄ ODPOWIEDZIALNOŚCIĄ</vt:lpstr>
      <vt:lpstr>Prezentacja programu PowerPoint</vt:lpstr>
      <vt:lpstr>Prezentacja programu PowerPoint</vt:lpstr>
      <vt:lpstr>Prezentacja programu PowerPoint</vt:lpstr>
      <vt:lpstr>Prezentacja programu PowerPoint</vt:lpstr>
      <vt:lpstr>4.  Kapitał własny Spółki </vt:lpstr>
      <vt:lpstr>5. Wynik finansowy za 2025 rok oraz porównanie do lat 2023-2025</vt:lpstr>
      <vt:lpstr>7. Inwestycje / projekty zrealizowane w roku 2025 </vt:lpstr>
      <vt:lpstr>Prezentacja programu PowerPoint</vt:lpstr>
      <vt:lpstr>Prezentacja programu PowerPoint</vt:lpstr>
      <vt:lpstr>8. Zobowiązania i należności </vt:lpstr>
      <vt:lpstr>Prezentacja programu PowerPoint</vt:lpstr>
      <vt:lpstr>9. Działalność Spółki w roku 2025 (najważniejsze zdarzenia,        zrealizowane cele i osiągnięcia)</vt:lpstr>
      <vt:lpstr>9. Działalność Spółki w roku 2025 (najważniejsze zdarzenia,        zrealizowane cele i osiągnięcia) cd.</vt:lpstr>
      <vt:lpstr>Prezentacja programu PowerPoint</vt:lpstr>
      <vt:lpstr>10.  Wybrane pozycje Rachunku zysków i strat za lata 2024– 2025</vt:lpstr>
      <vt:lpstr>Prezentacja programu PowerPoint</vt:lpstr>
      <vt:lpstr>Wyjaśnienia do wybranych pozycji Rachunku zysków i strat za rok 2025</vt:lpstr>
      <vt:lpstr>12.  Wyzwania / cele na rok 2026</vt:lpstr>
      <vt:lpstr>Prezentacja programu PowerPoint</vt:lpstr>
      <vt:lpstr>Realizacja projektu dofinansowanego z funduszy Unii Europejskiej </vt:lpstr>
      <vt:lpstr>Potrzeby inwestycyjno-modernizacyjne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Popławski</dc:creator>
  <cp:lastModifiedBy>Beata Kubiak</cp:lastModifiedBy>
  <cp:revision>271</cp:revision>
  <cp:lastPrinted>2026-04-14T10:08:53Z</cp:lastPrinted>
  <dcterms:created xsi:type="dcterms:W3CDTF">2022-04-25T09:41:55Z</dcterms:created>
  <dcterms:modified xsi:type="dcterms:W3CDTF">2026-04-16T06:49:05Z</dcterms:modified>
</cp:coreProperties>
</file>