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9" r:id="rId1"/>
  </p:sldMasterIdLst>
  <p:notesMasterIdLst>
    <p:notesMasterId r:id="rId17"/>
  </p:notesMasterIdLst>
  <p:sldIdLst>
    <p:sldId id="269" r:id="rId2"/>
    <p:sldId id="256" r:id="rId3"/>
    <p:sldId id="272" r:id="rId4"/>
    <p:sldId id="258" r:id="rId5"/>
    <p:sldId id="275" r:id="rId6"/>
    <p:sldId id="274" r:id="rId7"/>
    <p:sldId id="261" r:id="rId8"/>
    <p:sldId id="276" r:id="rId9"/>
    <p:sldId id="263" r:id="rId10"/>
    <p:sldId id="278" r:id="rId11"/>
    <p:sldId id="279" r:id="rId12"/>
    <p:sldId id="287" r:id="rId13"/>
    <p:sldId id="280" r:id="rId14"/>
    <p:sldId id="281" r:id="rId15"/>
    <p:sldId id="286" r:id="rId16"/>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ECE3E9-C92E-5459-8C6B-901FEB782C45}" v="1" dt="2026-04-15T07:51:10.395"/>
    <p1510:client id="{A93C48DE-23AF-C476-3920-7D43AA8FD53D}" v="77" dt="2026-04-15T07:55:19.627"/>
    <p1510:client id="{DEFFF674-2424-8C3C-A4DB-94362229837F}" v="35" dt="2026-04-15T07:22:56.086"/>
  </p1510:revLst>
</p1510:revInfo>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Styl pośredni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Styl jasny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Styl jasny 1 — Ak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799B23B-EC83-4686-B30A-512413B5E67A}" styleName="Styl jasny 3 — Ak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Bez stylu, siatka tabeli">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B344D84-9AFB-497E-A393-DC336BA19D2E}" styleName="Styl pośredni 3 — Ak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2D5ABB26-0587-4C30-8999-92F81FD0307C}" styleName="Bez stylu, bez siatki">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Styl pośredni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03447BB-5D67-496B-8E87-E561075AD55C}" styleName="Styl ciemny 1 — Ak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083E6E3-FA7D-4D7B-A595-EF9225AFEA82}" styleName="Styl jasny 1 — Ak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7AC3CCA-C797-4891-BE02-D94E43425B78}" styleName="Styl pośredni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93D81CF-94F2-401A-BA57-92F5A7B2D0C5}" styleName="Styl pośredni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16DA210-FB5B-4158-B5E0-FEB733F419BA}" styleName="Styl jasny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3C2FFA5D-87B4-456A-9821-1D502468CF0F}" styleName="Styl z motywem 1 — Ak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202B0CA-FC54-4496-8BCA-5EF66A818D29}" styleName="Styl ciemny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Styl ciemny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012ECD-51FC-41F1-AA8D-1B2483CD663E}" styleName="Styl jasny 2 — Ak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5348DC9-DDBF-482B-8751-4CDC7783C80B}" type="doc">
      <dgm:prSet loTypeId="urn:microsoft.com/office/officeart/2008/layout/LinedList" loCatId="list" qsTypeId="urn:microsoft.com/office/officeart/2005/8/quickstyle/simple2" qsCatId="simple" csTypeId="urn:microsoft.com/office/officeart/2005/8/colors/colorful2" csCatId="colorful" phldr="1"/>
      <dgm:spPr/>
      <dgm:t>
        <a:bodyPr/>
        <a:lstStyle/>
        <a:p>
          <a:endParaRPr lang="en-US"/>
        </a:p>
      </dgm:t>
    </dgm:pt>
    <dgm:pt modelId="{9925C7AE-F4BD-4CA2-A625-AB9C44217C33}">
      <dgm:prSet/>
      <dgm:spPr/>
      <dgm:t>
        <a:bodyPr/>
        <a:lstStyle/>
        <a:p>
          <a:r>
            <a:rPr lang="pl-PL" b="1"/>
            <a:t>Wywóz i zagospodarowanie odpadów, </a:t>
          </a:r>
        </a:p>
      </dgm:t>
    </dgm:pt>
    <dgm:pt modelId="{EF1F9476-6D87-4277-B55B-382716EDB7D1}" type="parTrans" cxnId="{EFEA09E7-35D5-4CF7-A217-921B01E4D2F6}">
      <dgm:prSet/>
      <dgm:spPr/>
      <dgm:t>
        <a:bodyPr/>
        <a:lstStyle/>
        <a:p>
          <a:endParaRPr lang="en-US"/>
        </a:p>
      </dgm:t>
    </dgm:pt>
    <dgm:pt modelId="{04ECCFAD-55ED-40C3-A5BB-9CD2FE984689}" type="sibTrans" cxnId="{EFEA09E7-35D5-4CF7-A217-921B01E4D2F6}">
      <dgm:prSet/>
      <dgm:spPr/>
      <dgm:t>
        <a:bodyPr/>
        <a:lstStyle/>
        <a:p>
          <a:endParaRPr lang="en-US"/>
        </a:p>
      </dgm:t>
    </dgm:pt>
    <dgm:pt modelId="{D9D68E71-96E7-4CAF-BBED-4213BBB0718D}">
      <dgm:prSet/>
      <dgm:spPr/>
      <dgm:t>
        <a:bodyPr/>
        <a:lstStyle/>
        <a:p>
          <a:r>
            <a:rPr lang="pl-PL" b="1"/>
            <a:t>Całoroczne oczyszczanie chodników, ulic i placów, </a:t>
          </a:r>
        </a:p>
      </dgm:t>
    </dgm:pt>
    <dgm:pt modelId="{7ABDBA63-8ADE-418F-9EFA-C81FE90912BF}" type="parTrans" cxnId="{4F0862CA-9E23-4C80-AB0B-E70D7205E6C7}">
      <dgm:prSet/>
      <dgm:spPr/>
      <dgm:t>
        <a:bodyPr/>
        <a:lstStyle/>
        <a:p>
          <a:endParaRPr lang="en-US"/>
        </a:p>
      </dgm:t>
    </dgm:pt>
    <dgm:pt modelId="{EF2BF460-1133-4FB1-81AD-DE91E2F4309F}" type="sibTrans" cxnId="{4F0862CA-9E23-4C80-AB0B-E70D7205E6C7}">
      <dgm:prSet/>
      <dgm:spPr/>
      <dgm:t>
        <a:bodyPr/>
        <a:lstStyle/>
        <a:p>
          <a:endParaRPr lang="en-US"/>
        </a:p>
      </dgm:t>
    </dgm:pt>
    <dgm:pt modelId="{D4E3D1A7-63BB-4F19-9856-5D26E5D68070}">
      <dgm:prSet/>
      <dgm:spPr/>
      <dgm:t>
        <a:bodyPr/>
        <a:lstStyle/>
        <a:p>
          <a:r>
            <a:rPr lang="pl-PL" b="1"/>
            <a:t>Świadczenie usług transportowo-sprzętowych, </a:t>
          </a:r>
        </a:p>
      </dgm:t>
    </dgm:pt>
    <dgm:pt modelId="{1C8169C0-A25A-4E41-A88E-FB5FCA8C0A5E}" type="parTrans" cxnId="{FE1B57F2-83A4-40EC-B71B-6CD46DCC29F1}">
      <dgm:prSet/>
      <dgm:spPr/>
      <dgm:t>
        <a:bodyPr/>
        <a:lstStyle/>
        <a:p>
          <a:endParaRPr lang="en-US"/>
        </a:p>
      </dgm:t>
    </dgm:pt>
    <dgm:pt modelId="{831E82AB-B250-4CBF-86A9-03149AE48894}" type="sibTrans" cxnId="{FE1B57F2-83A4-40EC-B71B-6CD46DCC29F1}">
      <dgm:prSet/>
      <dgm:spPr/>
      <dgm:t>
        <a:bodyPr/>
        <a:lstStyle/>
        <a:p>
          <a:endParaRPr lang="en-US"/>
        </a:p>
      </dgm:t>
    </dgm:pt>
    <dgm:pt modelId="{E925B75F-8F24-49BA-9D47-C868975F8414}">
      <dgm:prSet/>
      <dgm:spPr/>
      <dgm:t>
        <a:bodyPr/>
        <a:lstStyle/>
        <a:p>
          <a:r>
            <a:rPr lang="pl-PL" b="1"/>
            <a:t>Remonty, modernizacje, budowy dróg, placów, chodników, </a:t>
          </a:r>
        </a:p>
      </dgm:t>
    </dgm:pt>
    <dgm:pt modelId="{E224EBD6-D99E-4474-B349-F5547E1CA551}" type="parTrans" cxnId="{D40091AE-184F-4D66-8837-84614B7EDC93}">
      <dgm:prSet/>
      <dgm:spPr/>
      <dgm:t>
        <a:bodyPr/>
        <a:lstStyle/>
        <a:p>
          <a:endParaRPr lang="en-US"/>
        </a:p>
      </dgm:t>
    </dgm:pt>
    <dgm:pt modelId="{311BC051-7549-4A0E-BC95-6903AC8193B3}" type="sibTrans" cxnId="{D40091AE-184F-4D66-8837-84614B7EDC93}">
      <dgm:prSet/>
      <dgm:spPr/>
      <dgm:t>
        <a:bodyPr/>
        <a:lstStyle/>
        <a:p>
          <a:endParaRPr lang="en-US"/>
        </a:p>
      </dgm:t>
    </dgm:pt>
    <dgm:pt modelId="{AF19DDE2-EDC2-4E02-ADEA-E2C6CAE6BAF2}">
      <dgm:prSet/>
      <dgm:spPr/>
      <dgm:t>
        <a:bodyPr/>
        <a:lstStyle/>
        <a:p>
          <a:r>
            <a:rPr lang="pl-PL" b="1"/>
            <a:t>Utrzymanie terenów zielonych i komunalnych, </a:t>
          </a:r>
        </a:p>
      </dgm:t>
    </dgm:pt>
    <dgm:pt modelId="{72B546B3-AAC3-4B64-ADD1-04E71E89ADE5}" type="parTrans" cxnId="{A53E8E3C-F69E-4F60-BCB7-5153963BC9C3}">
      <dgm:prSet/>
      <dgm:spPr/>
      <dgm:t>
        <a:bodyPr/>
        <a:lstStyle/>
        <a:p>
          <a:endParaRPr lang="en-US"/>
        </a:p>
      </dgm:t>
    </dgm:pt>
    <dgm:pt modelId="{6F23310D-19C5-4091-967D-DA6251399B03}" type="sibTrans" cxnId="{A53E8E3C-F69E-4F60-BCB7-5153963BC9C3}">
      <dgm:prSet/>
      <dgm:spPr/>
      <dgm:t>
        <a:bodyPr/>
        <a:lstStyle/>
        <a:p>
          <a:endParaRPr lang="en-US"/>
        </a:p>
      </dgm:t>
    </dgm:pt>
    <dgm:pt modelId="{3813FD90-879C-42B3-84C5-E1E0814DFCC8}">
      <dgm:prSet/>
      <dgm:spPr/>
      <dgm:t>
        <a:bodyPr/>
        <a:lstStyle/>
        <a:p>
          <a:r>
            <a:rPr lang="pl-PL" b="1"/>
            <a:t>Zarządzanie cmentarzami komunalnymi, </a:t>
          </a:r>
        </a:p>
      </dgm:t>
    </dgm:pt>
    <dgm:pt modelId="{91F7904B-16DC-4F03-95B8-936088770CC2}" type="parTrans" cxnId="{E395AE9B-F44F-41AE-A60C-0319EFEDAA0A}">
      <dgm:prSet/>
      <dgm:spPr/>
      <dgm:t>
        <a:bodyPr/>
        <a:lstStyle/>
        <a:p>
          <a:endParaRPr lang="en-US"/>
        </a:p>
      </dgm:t>
    </dgm:pt>
    <dgm:pt modelId="{53CD312A-5435-4C81-BCFD-E8985C4CCAA2}" type="sibTrans" cxnId="{E395AE9B-F44F-41AE-A60C-0319EFEDAA0A}">
      <dgm:prSet/>
      <dgm:spPr/>
      <dgm:t>
        <a:bodyPr/>
        <a:lstStyle/>
        <a:p>
          <a:endParaRPr lang="en-US"/>
        </a:p>
      </dgm:t>
    </dgm:pt>
    <dgm:pt modelId="{D8F797F9-54C0-42E2-914B-B36ED9845DF5}">
      <dgm:prSet/>
      <dgm:spPr/>
      <dgm:t>
        <a:bodyPr/>
        <a:lstStyle/>
        <a:p>
          <a:pPr rtl="0"/>
          <a:r>
            <a:rPr lang="pl-PL" b="1"/>
            <a:t>Prowadzenie</a:t>
          </a:r>
          <a:r>
            <a:rPr lang="pl-PL" b="1">
              <a:latin typeface="Calibri Light" panose="020F0302020204030204"/>
            </a:rPr>
            <a:t> </a:t>
          </a:r>
          <a:r>
            <a:rPr lang="pl-PL" b="1">
              <a:latin typeface="+mn-lt"/>
            </a:rPr>
            <a:t>domu</a:t>
          </a:r>
          <a:r>
            <a:rPr lang="pl-PL" b="1">
              <a:latin typeface="Calibri Light" panose="020F0302020204030204"/>
            </a:rPr>
            <a:t> </a:t>
          </a:r>
          <a:r>
            <a:rPr lang="pl-PL" b="1">
              <a:latin typeface="+mn-lt"/>
            </a:rPr>
            <a:t>pogrzebowego</a:t>
          </a:r>
          <a:r>
            <a:rPr lang="pl-PL" b="1"/>
            <a:t>, </a:t>
          </a:r>
        </a:p>
      </dgm:t>
    </dgm:pt>
    <dgm:pt modelId="{8B47FEE9-E5F8-4579-B1EA-7F9F8FEFA3A7}" type="parTrans" cxnId="{0FC3C232-930A-4109-90CA-3DA2A612C98D}">
      <dgm:prSet/>
      <dgm:spPr/>
      <dgm:t>
        <a:bodyPr/>
        <a:lstStyle/>
        <a:p>
          <a:endParaRPr lang="en-US"/>
        </a:p>
      </dgm:t>
    </dgm:pt>
    <dgm:pt modelId="{8A518CBA-6652-4EE7-9B16-6561A0900839}" type="sibTrans" cxnId="{0FC3C232-930A-4109-90CA-3DA2A612C98D}">
      <dgm:prSet/>
      <dgm:spPr/>
      <dgm:t>
        <a:bodyPr/>
        <a:lstStyle/>
        <a:p>
          <a:endParaRPr lang="en-US"/>
        </a:p>
      </dgm:t>
    </dgm:pt>
    <dgm:pt modelId="{DAB7DFEF-090E-4236-8642-57EB8F3B3970}">
      <dgm:prSet/>
      <dgm:spPr/>
      <dgm:t>
        <a:bodyPr/>
        <a:lstStyle/>
        <a:p>
          <a:r>
            <a:rPr lang="pl-PL" b="1"/>
            <a:t>Świadczenie usług cmentarnych, </a:t>
          </a:r>
        </a:p>
      </dgm:t>
    </dgm:pt>
    <dgm:pt modelId="{66FCCD89-7F09-4258-8A90-49B5E54997EF}" type="parTrans" cxnId="{E387A0B1-498A-42BB-B620-2D5B3B653E5E}">
      <dgm:prSet/>
      <dgm:spPr/>
      <dgm:t>
        <a:bodyPr/>
        <a:lstStyle/>
        <a:p>
          <a:endParaRPr lang="en-US"/>
        </a:p>
      </dgm:t>
    </dgm:pt>
    <dgm:pt modelId="{713A7C35-036B-4CA2-9B5D-9E6E05821674}" type="sibTrans" cxnId="{E387A0B1-498A-42BB-B620-2D5B3B653E5E}">
      <dgm:prSet/>
      <dgm:spPr/>
      <dgm:t>
        <a:bodyPr/>
        <a:lstStyle/>
        <a:p>
          <a:endParaRPr lang="en-US"/>
        </a:p>
      </dgm:t>
    </dgm:pt>
    <dgm:pt modelId="{CB311878-B9CF-4BE6-BE90-0835B4FA9A46}">
      <dgm:prSet/>
      <dgm:spPr/>
      <dgm:t>
        <a:bodyPr/>
        <a:lstStyle/>
        <a:p>
          <a:r>
            <a:rPr lang="pl-PL" b="1"/>
            <a:t>Transport pasażerski miejski, </a:t>
          </a:r>
        </a:p>
      </dgm:t>
    </dgm:pt>
    <dgm:pt modelId="{51C6E4DF-2D4C-499F-AE42-ADB4FD247347}" type="parTrans" cxnId="{A3AB09CB-DE6D-4563-84CA-932F9FC5F8B3}">
      <dgm:prSet/>
      <dgm:spPr/>
      <dgm:t>
        <a:bodyPr/>
        <a:lstStyle/>
        <a:p>
          <a:endParaRPr lang="en-US"/>
        </a:p>
      </dgm:t>
    </dgm:pt>
    <dgm:pt modelId="{7DC610D8-838D-4DC0-8F74-0A116DD0D800}" type="sibTrans" cxnId="{A3AB09CB-DE6D-4563-84CA-932F9FC5F8B3}">
      <dgm:prSet/>
      <dgm:spPr/>
      <dgm:t>
        <a:bodyPr/>
        <a:lstStyle/>
        <a:p>
          <a:endParaRPr lang="en-US"/>
        </a:p>
      </dgm:t>
    </dgm:pt>
    <dgm:pt modelId="{19B55D2D-EC74-4B6A-969B-6D54B687C7BA}">
      <dgm:prSet/>
      <dgm:spPr/>
      <dgm:t>
        <a:bodyPr/>
        <a:lstStyle/>
        <a:p>
          <a:r>
            <a:rPr lang="pl-PL" b="1"/>
            <a:t>Prowadzenie schroniska dla bezdomnych zwierząt,       </a:t>
          </a:r>
        </a:p>
      </dgm:t>
    </dgm:pt>
    <dgm:pt modelId="{F506B863-CB25-4E48-B580-037CBB79437E}" type="parTrans" cxnId="{C93F1500-553F-46BB-8DDE-835B21011725}">
      <dgm:prSet/>
      <dgm:spPr/>
      <dgm:t>
        <a:bodyPr/>
        <a:lstStyle/>
        <a:p>
          <a:endParaRPr lang="en-US"/>
        </a:p>
      </dgm:t>
    </dgm:pt>
    <dgm:pt modelId="{FD1D8BCC-91C4-4D7D-B933-646B0F4BC58A}" type="sibTrans" cxnId="{C93F1500-553F-46BB-8DDE-835B21011725}">
      <dgm:prSet/>
      <dgm:spPr/>
      <dgm:t>
        <a:bodyPr/>
        <a:lstStyle/>
        <a:p>
          <a:endParaRPr lang="en-US"/>
        </a:p>
      </dgm:t>
    </dgm:pt>
    <dgm:pt modelId="{7FEA339F-7C34-4A26-A196-168F63A9755A}">
      <dgm:prSet/>
      <dgm:spPr/>
      <dgm:t>
        <a:bodyPr/>
        <a:lstStyle/>
        <a:p>
          <a:r>
            <a:rPr lang="pl-PL" b="1"/>
            <a:t>Pozostała sprzedaż detaliczna poza siecią sklepową. </a:t>
          </a:r>
        </a:p>
      </dgm:t>
    </dgm:pt>
    <dgm:pt modelId="{5CA8A1BA-A886-417E-B5CC-957BDBF88D5A}" type="parTrans" cxnId="{A4C366DE-28DF-4E18-8D3A-FB6159DFEF61}">
      <dgm:prSet/>
      <dgm:spPr/>
      <dgm:t>
        <a:bodyPr/>
        <a:lstStyle/>
        <a:p>
          <a:endParaRPr lang="en-US"/>
        </a:p>
      </dgm:t>
    </dgm:pt>
    <dgm:pt modelId="{09E41166-DBBD-415B-94E9-EB2B9215FCFC}" type="sibTrans" cxnId="{A4C366DE-28DF-4E18-8D3A-FB6159DFEF61}">
      <dgm:prSet/>
      <dgm:spPr/>
      <dgm:t>
        <a:bodyPr/>
        <a:lstStyle/>
        <a:p>
          <a:endParaRPr lang="en-US"/>
        </a:p>
      </dgm:t>
    </dgm:pt>
    <dgm:pt modelId="{190F96A2-9D3B-4D43-A595-CB16E2C941AC}" type="pres">
      <dgm:prSet presAssocID="{75348DC9-DDBF-482B-8751-4CDC7783C80B}" presName="vert0" presStyleCnt="0">
        <dgm:presLayoutVars>
          <dgm:dir/>
          <dgm:animOne val="branch"/>
          <dgm:animLvl val="lvl"/>
        </dgm:presLayoutVars>
      </dgm:prSet>
      <dgm:spPr/>
    </dgm:pt>
    <dgm:pt modelId="{0400933E-0B0A-4974-8E90-9AB07E9A390C}" type="pres">
      <dgm:prSet presAssocID="{9925C7AE-F4BD-4CA2-A625-AB9C44217C33}" presName="thickLine" presStyleLbl="alignNode1" presStyleIdx="0" presStyleCnt="11"/>
      <dgm:spPr/>
    </dgm:pt>
    <dgm:pt modelId="{B95866FF-9BD8-4CA4-A1EF-73E23E533369}" type="pres">
      <dgm:prSet presAssocID="{9925C7AE-F4BD-4CA2-A625-AB9C44217C33}" presName="horz1" presStyleCnt="0"/>
      <dgm:spPr/>
    </dgm:pt>
    <dgm:pt modelId="{2A5CF71D-ED3F-441C-8E0E-01E4727A4F17}" type="pres">
      <dgm:prSet presAssocID="{9925C7AE-F4BD-4CA2-A625-AB9C44217C33}" presName="tx1" presStyleLbl="revTx" presStyleIdx="0" presStyleCnt="11"/>
      <dgm:spPr/>
    </dgm:pt>
    <dgm:pt modelId="{7F1C715C-AA76-4366-8B30-9B3939D19F5B}" type="pres">
      <dgm:prSet presAssocID="{9925C7AE-F4BD-4CA2-A625-AB9C44217C33}" presName="vert1" presStyleCnt="0"/>
      <dgm:spPr/>
    </dgm:pt>
    <dgm:pt modelId="{267F2244-BBFF-4E4A-8A32-9EB7A3488055}" type="pres">
      <dgm:prSet presAssocID="{D9D68E71-96E7-4CAF-BBED-4213BBB0718D}" presName="thickLine" presStyleLbl="alignNode1" presStyleIdx="1" presStyleCnt="11"/>
      <dgm:spPr/>
    </dgm:pt>
    <dgm:pt modelId="{DE756D0C-CAE1-447F-BCB7-400EFC030F1C}" type="pres">
      <dgm:prSet presAssocID="{D9D68E71-96E7-4CAF-BBED-4213BBB0718D}" presName="horz1" presStyleCnt="0"/>
      <dgm:spPr/>
    </dgm:pt>
    <dgm:pt modelId="{AC801119-4936-48A3-B9E4-5470CF347665}" type="pres">
      <dgm:prSet presAssocID="{D9D68E71-96E7-4CAF-BBED-4213BBB0718D}" presName="tx1" presStyleLbl="revTx" presStyleIdx="1" presStyleCnt="11"/>
      <dgm:spPr/>
    </dgm:pt>
    <dgm:pt modelId="{55B24F03-550F-4B91-94B9-99DE5A31F075}" type="pres">
      <dgm:prSet presAssocID="{D9D68E71-96E7-4CAF-BBED-4213BBB0718D}" presName="vert1" presStyleCnt="0"/>
      <dgm:spPr/>
    </dgm:pt>
    <dgm:pt modelId="{FDC814B0-EE1D-439C-9E2D-1B8A4E5C86F1}" type="pres">
      <dgm:prSet presAssocID="{D4E3D1A7-63BB-4F19-9856-5D26E5D68070}" presName="thickLine" presStyleLbl="alignNode1" presStyleIdx="2" presStyleCnt="11"/>
      <dgm:spPr/>
    </dgm:pt>
    <dgm:pt modelId="{CFE1E9D3-340C-4087-BDCB-C6C3FC12B191}" type="pres">
      <dgm:prSet presAssocID="{D4E3D1A7-63BB-4F19-9856-5D26E5D68070}" presName="horz1" presStyleCnt="0"/>
      <dgm:spPr/>
    </dgm:pt>
    <dgm:pt modelId="{8C55A65D-56DA-489F-B2E6-3F1287A7CDB3}" type="pres">
      <dgm:prSet presAssocID="{D4E3D1A7-63BB-4F19-9856-5D26E5D68070}" presName="tx1" presStyleLbl="revTx" presStyleIdx="2" presStyleCnt="11"/>
      <dgm:spPr/>
    </dgm:pt>
    <dgm:pt modelId="{C99CE73D-E957-497C-903D-4601F072CFD4}" type="pres">
      <dgm:prSet presAssocID="{D4E3D1A7-63BB-4F19-9856-5D26E5D68070}" presName="vert1" presStyleCnt="0"/>
      <dgm:spPr/>
    </dgm:pt>
    <dgm:pt modelId="{0D27883F-9312-4220-8177-7D1BED0279E7}" type="pres">
      <dgm:prSet presAssocID="{E925B75F-8F24-49BA-9D47-C868975F8414}" presName="thickLine" presStyleLbl="alignNode1" presStyleIdx="3" presStyleCnt="11"/>
      <dgm:spPr/>
    </dgm:pt>
    <dgm:pt modelId="{2E594481-AE09-4914-8B75-20A8F14BD512}" type="pres">
      <dgm:prSet presAssocID="{E925B75F-8F24-49BA-9D47-C868975F8414}" presName="horz1" presStyleCnt="0"/>
      <dgm:spPr/>
    </dgm:pt>
    <dgm:pt modelId="{FC849FFF-1E61-4697-B512-4E3DED453C10}" type="pres">
      <dgm:prSet presAssocID="{E925B75F-8F24-49BA-9D47-C868975F8414}" presName="tx1" presStyleLbl="revTx" presStyleIdx="3" presStyleCnt="11"/>
      <dgm:spPr/>
    </dgm:pt>
    <dgm:pt modelId="{A8149A0A-232D-4B7F-8D2B-AFFB3962C0A9}" type="pres">
      <dgm:prSet presAssocID="{E925B75F-8F24-49BA-9D47-C868975F8414}" presName="vert1" presStyleCnt="0"/>
      <dgm:spPr/>
    </dgm:pt>
    <dgm:pt modelId="{D4E1F984-4A34-4899-8D03-359628B47070}" type="pres">
      <dgm:prSet presAssocID="{AF19DDE2-EDC2-4E02-ADEA-E2C6CAE6BAF2}" presName="thickLine" presStyleLbl="alignNode1" presStyleIdx="4" presStyleCnt="11"/>
      <dgm:spPr/>
    </dgm:pt>
    <dgm:pt modelId="{44CE9464-9B58-47D5-90F4-BCC516F2C9C0}" type="pres">
      <dgm:prSet presAssocID="{AF19DDE2-EDC2-4E02-ADEA-E2C6CAE6BAF2}" presName="horz1" presStyleCnt="0"/>
      <dgm:spPr/>
    </dgm:pt>
    <dgm:pt modelId="{32878F11-C702-4163-AA98-B86115082168}" type="pres">
      <dgm:prSet presAssocID="{AF19DDE2-EDC2-4E02-ADEA-E2C6CAE6BAF2}" presName="tx1" presStyleLbl="revTx" presStyleIdx="4" presStyleCnt="11"/>
      <dgm:spPr/>
    </dgm:pt>
    <dgm:pt modelId="{FB5E8C6D-9F0A-4499-90A6-93D354197123}" type="pres">
      <dgm:prSet presAssocID="{AF19DDE2-EDC2-4E02-ADEA-E2C6CAE6BAF2}" presName="vert1" presStyleCnt="0"/>
      <dgm:spPr/>
    </dgm:pt>
    <dgm:pt modelId="{57416113-4D5D-41DA-99F3-74CBAF7E9C64}" type="pres">
      <dgm:prSet presAssocID="{3813FD90-879C-42B3-84C5-E1E0814DFCC8}" presName="thickLine" presStyleLbl="alignNode1" presStyleIdx="5" presStyleCnt="11"/>
      <dgm:spPr/>
    </dgm:pt>
    <dgm:pt modelId="{0521CC74-87DD-4E85-A908-82E11292CFB7}" type="pres">
      <dgm:prSet presAssocID="{3813FD90-879C-42B3-84C5-E1E0814DFCC8}" presName="horz1" presStyleCnt="0"/>
      <dgm:spPr/>
    </dgm:pt>
    <dgm:pt modelId="{6042F232-25C1-4894-B003-3DEC613BA481}" type="pres">
      <dgm:prSet presAssocID="{3813FD90-879C-42B3-84C5-E1E0814DFCC8}" presName="tx1" presStyleLbl="revTx" presStyleIdx="5" presStyleCnt="11"/>
      <dgm:spPr/>
    </dgm:pt>
    <dgm:pt modelId="{AB1FE159-2D74-4D3E-AE18-694CCBCEBBBE}" type="pres">
      <dgm:prSet presAssocID="{3813FD90-879C-42B3-84C5-E1E0814DFCC8}" presName="vert1" presStyleCnt="0"/>
      <dgm:spPr/>
    </dgm:pt>
    <dgm:pt modelId="{65CF21BF-75AE-46CD-9A9C-160188A94FA3}" type="pres">
      <dgm:prSet presAssocID="{D8F797F9-54C0-42E2-914B-B36ED9845DF5}" presName="thickLine" presStyleLbl="alignNode1" presStyleIdx="6" presStyleCnt="11"/>
      <dgm:spPr/>
    </dgm:pt>
    <dgm:pt modelId="{C656D29C-C893-4C15-88D4-F46314B590AC}" type="pres">
      <dgm:prSet presAssocID="{D8F797F9-54C0-42E2-914B-B36ED9845DF5}" presName="horz1" presStyleCnt="0"/>
      <dgm:spPr/>
    </dgm:pt>
    <dgm:pt modelId="{F439B899-4431-457D-B468-9589EF117A9F}" type="pres">
      <dgm:prSet presAssocID="{D8F797F9-54C0-42E2-914B-B36ED9845DF5}" presName="tx1" presStyleLbl="revTx" presStyleIdx="6" presStyleCnt="11"/>
      <dgm:spPr/>
    </dgm:pt>
    <dgm:pt modelId="{C6440D8D-C358-476C-9E7F-C10AC808EFE8}" type="pres">
      <dgm:prSet presAssocID="{D8F797F9-54C0-42E2-914B-B36ED9845DF5}" presName="vert1" presStyleCnt="0"/>
      <dgm:spPr/>
    </dgm:pt>
    <dgm:pt modelId="{78440385-5D2E-4CF6-97D5-76FB96C5A649}" type="pres">
      <dgm:prSet presAssocID="{DAB7DFEF-090E-4236-8642-57EB8F3B3970}" presName="thickLine" presStyleLbl="alignNode1" presStyleIdx="7" presStyleCnt="11"/>
      <dgm:spPr/>
    </dgm:pt>
    <dgm:pt modelId="{EA5791F7-A3DA-440E-9C9D-3A211888E00F}" type="pres">
      <dgm:prSet presAssocID="{DAB7DFEF-090E-4236-8642-57EB8F3B3970}" presName="horz1" presStyleCnt="0"/>
      <dgm:spPr/>
    </dgm:pt>
    <dgm:pt modelId="{043B8050-8570-4724-B1D1-D927E38D33F4}" type="pres">
      <dgm:prSet presAssocID="{DAB7DFEF-090E-4236-8642-57EB8F3B3970}" presName="tx1" presStyleLbl="revTx" presStyleIdx="7" presStyleCnt="11"/>
      <dgm:spPr/>
    </dgm:pt>
    <dgm:pt modelId="{683C4BDD-35F0-414C-915A-69ED6C79D8AD}" type="pres">
      <dgm:prSet presAssocID="{DAB7DFEF-090E-4236-8642-57EB8F3B3970}" presName="vert1" presStyleCnt="0"/>
      <dgm:spPr/>
    </dgm:pt>
    <dgm:pt modelId="{DEE29603-CFAD-414D-816A-E8DDBDC22F68}" type="pres">
      <dgm:prSet presAssocID="{CB311878-B9CF-4BE6-BE90-0835B4FA9A46}" presName="thickLine" presStyleLbl="alignNode1" presStyleIdx="8" presStyleCnt="11"/>
      <dgm:spPr/>
    </dgm:pt>
    <dgm:pt modelId="{53B9B8FD-DDF8-489B-8F8B-77110E811E4D}" type="pres">
      <dgm:prSet presAssocID="{CB311878-B9CF-4BE6-BE90-0835B4FA9A46}" presName="horz1" presStyleCnt="0"/>
      <dgm:spPr/>
    </dgm:pt>
    <dgm:pt modelId="{20CC3038-D593-4AC4-B678-5E28BD4227E1}" type="pres">
      <dgm:prSet presAssocID="{CB311878-B9CF-4BE6-BE90-0835B4FA9A46}" presName="tx1" presStyleLbl="revTx" presStyleIdx="8" presStyleCnt="11"/>
      <dgm:spPr/>
    </dgm:pt>
    <dgm:pt modelId="{56C9BB7E-E51F-4480-8F71-1726C047CACD}" type="pres">
      <dgm:prSet presAssocID="{CB311878-B9CF-4BE6-BE90-0835B4FA9A46}" presName="vert1" presStyleCnt="0"/>
      <dgm:spPr/>
    </dgm:pt>
    <dgm:pt modelId="{3B972B6D-46B1-49DB-9476-612F084342B7}" type="pres">
      <dgm:prSet presAssocID="{19B55D2D-EC74-4B6A-969B-6D54B687C7BA}" presName="thickLine" presStyleLbl="alignNode1" presStyleIdx="9" presStyleCnt="11"/>
      <dgm:spPr/>
    </dgm:pt>
    <dgm:pt modelId="{BE5ABFAD-A1F6-44B7-ACEF-829D865F9486}" type="pres">
      <dgm:prSet presAssocID="{19B55D2D-EC74-4B6A-969B-6D54B687C7BA}" presName="horz1" presStyleCnt="0"/>
      <dgm:spPr/>
    </dgm:pt>
    <dgm:pt modelId="{AD774B1C-6F40-4E26-8CE5-66D8C0FC99CD}" type="pres">
      <dgm:prSet presAssocID="{19B55D2D-EC74-4B6A-969B-6D54B687C7BA}" presName="tx1" presStyleLbl="revTx" presStyleIdx="9" presStyleCnt="11"/>
      <dgm:spPr/>
    </dgm:pt>
    <dgm:pt modelId="{F4ACD4ED-069D-4444-B4B0-3FF2B5A8FEA1}" type="pres">
      <dgm:prSet presAssocID="{19B55D2D-EC74-4B6A-969B-6D54B687C7BA}" presName="vert1" presStyleCnt="0"/>
      <dgm:spPr/>
    </dgm:pt>
    <dgm:pt modelId="{08F4F43D-CA12-4C7A-A97E-1918E81D091F}" type="pres">
      <dgm:prSet presAssocID="{7FEA339F-7C34-4A26-A196-168F63A9755A}" presName="thickLine" presStyleLbl="alignNode1" presStyleIdx="10" presStyleCnt="11"/>
      <dgm:spPr/>
    </dgm:pt>
    <dgm:pt modelId="{9325979F-EFD1-4E44-926E-869C8AD7D04C}" type="pres">
      <dgm:prSet presAssocID="{7FEA339F-7C34-4A26-A196-168F63A9755A}" presName="horz1" presStyleCnt="0"/>
      <dgm:spPr/>
    </dgm:pt>
    <dgm:pt modelId="{E4D9314D-6223-4496-8B64-D3078E7C3A31}" type="pres">
      <dgm:prSet presAssocID="{7FEA339F-7C34-4A26-A196-168F63A9755A}" presName="tx1" presStyleLbl="revTx" presStyleIdx="10" presStyleCnt="11"/>
      <dgm:spPr/>
    </dgm:pt>
    <dgm:pt modelId="{8C35DFE5-08A4-41F3-BB39-0087A1BB9D5E}" type="pres">
      <dgm:prSet presAssocID="{7FEA339F-7C34-4A26-A196-168F63A9755A}" presName="vert1" presStyleCnt="0"/>
      <dgm:spPr/>
    </dgm:pt>
  </dgm:ptLst>
  <dgm:cxnLst>
    <dgm:cxn modelId="{C93F1500-553F-46BB-8DDE-835B21011725}" srcId="{75348DC9-DDBF-482B-8751-4CDC7783C80B}" destId="{19B55D2D-EC74-4B6A-969B-6D54B687C7BA}" srcOrd="9" destOrd="0" parTransId="{F506B863-CB25-4E48-B580-037CBB79437E}" sibTransId="{FD1D8BCC-91C4-4D7D-B933-646B0F4BC58A}"/>
    <dgm:cxn modelId="{E3DCE519-E74D-4F0B-80CA-AECFDB8D521A}" type="presOf" srcId="{19B55D2D-EC74-4B6A-969B-6D54B687C7BA}" destId="{AD774B1C-6F40-4E26-8CE5-66D8C0FC99CD}" srcOrd="0" destOrd="0" presId="urn:microsoft.com/office/officeart/2008/layout/LinedList"/>
    <dgm:cxn modelId="{FBF7732D-B3FE-4637-9E81-31CB2AEECE68}" type="presOf" srcId="{AF19DDE2-EDC2-4E02-ADEA-E2C6CAE6BAF2}" destId="{32878F11-C702-4163-AA98-B86115082168}" srcOrd="0" destOrd="0" presId="urn:microsoft.com/office/officeart/2008/layout/LinedList"/>
    <dgm:cxn modelId="{0FC3C232-930A-4109-90CA-3DA2A612C98D}" srcId="{75348DC9-DDBF-482B-8751-4CDC7783C80B}" destId="{D8F797F9-54C0-42E2-914B-B36ED9845DF5}" srcOrd="6" destOrd="0" parTransId="{8B47FEE9-E5F8-4579-B1EA-7F9F8FEFA3A7}" sibTransId="{8A518CBA-6652-4EE7-9B16-6561A0900839}"/>
    <dgm:cxn modelId="{7E86083A-4B9B-4D6F-86BB-DE6A367648AB}" type="presOf" srcId="{7FEA339F-7C34-4A26-A196-168F63A9755A}" destId="{E4D9314D-6223-4496-8B64-D3078E7C3A31}" srcOrd="0" destOrd="0" presId="urn:microsoft.com/office/officeart/2008/layout/LinedList"/>
    <dgm:cxn modelId="{A53E8E3C-F69E-4F60-BCB7-5153963BC9C3}" srcId="{75348DC9-DDBF-482B-8751-4CDC7783C80B}" destId="{AF19DDE2-EDC2-4E02-ADEA-E2C6CAE6BAF2}" srcOrd="4" destOrd="0" parTransId="{72B546B3-AAC3-4B64-ADD1-04E71E89ADE5}" sibTransId="{6F23310D-19C5-4091-967D-DA6251399B03}"/>
    <dgm:cxn modelId="{DB64243D-EA16-462A-B6C8-A4721D0D043E}" type="presOf" srcId="{D8F797F9-54C0-42E2-914B-B36ED9845DF5}" destId="{F439B899-4431-457D-B468-9589EF117A9F}" srcOrd="0" destOrd="0" presId="urn:microsoft.com/office/officeart/2008/layout/LinedList"/>
    <dgm:cxn modelId="{38B4736E-C8F1-4227-A3AC-05CE057DDA1F}" type="presOf" srcId="{D9D68E71-96E7-4CAF-BBED-4213BBB0718D}" destId="{AC801119-4936-48A3-B9E4-5470CF347665}" srcOrd="0" destOrd="0" presId="urn:microsoft.com/office/officeart/2008/layout/LinedList"/>
    <dgm:cxn modelId="{7C5DF070-0319-41B7-92F2-0C96D0798721}" type="presOf" srcId="{D4E3D1A7-63BB-4F19-9856-5D26E5D68070}" destId="{8C55A65D-56DA-489F-B2E6-3F1287A7CDB3}" srcOrd="0" destOrd="0" presId="urn:microsoft.com/office/officeart/2008/layout/LinedList"/>
    <dgm:cxn modelId="{D6AD8374-90D5-40F8-A18F-16E0F1041D76}" type="presOf" srcId="{9925C7AE-F4BD-4CA2-A625-AB9C44217C33}" destId="{2A5CF71D-ED3F-441C-8E0E-01E4727A4F17}" srcOrd="0" destOrd="0" presId="urn:microsoft.com/office/officeart/2008/layout/LinedList"/>
    <dgm:cxn modelId="{AF9CE57E-CDB6-463D-B8F9-F2E893676527}" type="presOf" srcId="{E925B75F-8F24-49BA-9D47-C868975F8414}" destId="{FC849FFF-1E61-4697-B512-4E3DED453C10}" srcOrd="0" destOrd="0" presId="urn:microsoft.com/office/officeart/2008/layout/LinedList"/>
    <dgm:cxn modelId="{E395AE9B-F44F-41AE-A60C-0319EFEDAA0A}" srcId="{75348DC9-DDBF-482B-8751-4CDC7783C80B}" destId="{3813FD90-879C-42B3-84C5-E1E0814DFCC8}" srcOrd="5" destOrd="0" parTransId="{91F7904B-16DC-4F03-95B8-936088770CC2}" sibTransId="{53CD312A-5435-4C81-BCFD-E8985C4CCAA2}"/>
    <dgm:cxn modelId="{E5422DA0-26D5-4955-A7A8-13CB29FE4C74}" type="presOf" srcId="{3813FD90-879C-42B3-84C5-E1E0814DFCC8}" destId="{6042F232-25C1-4894-B003-3DEC613BA481}" srcOrd="0" destOrd="0" presId="urn:microsoft.com/office/officeart/2008/layout/LinedList"/>
    <dgm:cxn modelId="{D40091AE-184F-4D66-8837-84614B7EDC93}" srcId="{75348DC9-DDBF-482B-8751-4CDC7783C80B}" destId="{E925B75F-8F24-49BA-9D47-C868975F8414}" srcOrd="3" destOrd="0" parTransId="{E224EBD6-D99E-4474-B349-F5547E1CA551}" sibTransId="{311BC051-7549-4A0E-BC95-6903AC8193B3}"/>
    <dgm:cxn modelId="{E387A0B1-498A-42BB-B620-2D5B3B653E5E}" srcId="{75348DC9-DDBF-482B-8751-4CDC7783C80B}" destId="{DAB7DFEF-090E-4236-8642-57EB8F3B3970}" srcOrd="7" destOrd="0" parTransId="{66FCCD89-7F09-4258-8A90-49B5E54997EF}" sibTransId="{713A7C35-036B-4CA2-9B5D-9E6E05821674}"/>
    <dgm:cxn modelId="{5E40EBBE-63D8-43AE-8DE0-A3EE9BA9234D}" type="presOf" srcId="{75348DC9-DDBF-482B-8751-4CDC7783C80B}" destId="{190F96A2-9D3B-4D43-A595-CB16E2C941AC}" srcOrd="0" destOrd="0" presId="urn:microsoft.com/office/officeart/2008/layout/LinedList"/>
    <dgm:cxn modelId="{4F0862CA-9E23-4C80-AB0B-E70D7205E6C7}" srcId="{75348DC9-DDBF-482B-8751-4CDC7783C80B}" destId="{D9D68E71-96E7-4CAF-BBED-4213BBB0718D}" srcOrd="1" destOrd="0" parTransId="{7ABDBA63-8ADE-418F-9EFA-C81FE90912BF}" sibTransId="{EF2BF460-1133-4FB1-81AD-DE91E2F4309F}"/>
    <dgm:cxn modelId="{A3AB09CB-DE6D-4563-84CA-932F9FC5F8B3}" srcId="{75348DC9-DDBF-482B-8751-4CDC7783C80B}" destId="{CB311878-B9CF-4BE6-BE90-0835B4FA9A46}" srcOrd="8" destOrd="0" parTransId="{51C6E4DF-2D4C-499F-AE42-ADB4FD247347}" sibTransId="{7DC610D8-838D-4DC0-8F74-0A116DD0D800}"/>
    <dgm:cxn modelId="{A4C366DE-28DF-4E18-8D3A-FB6159DFEF61}" srcId="{75348DC9-DDBF-482B-8751-4CDC7783C80B}" destId="{7FEA339F-7C34-4A26-A196-168F63A9755A}" srcOrd="10" destOrd="0" parTransId="{5CA8A1BA-A886-417E-B5CC-957BDBF88D5A}" sibTransId="{09E41166-DBBD-415B-94E9-EB2B9215FCFC}"/>
    <dgm:cxn modelId="{3166FCE4-37C8-481D-A1D4-EBCF98AF9ED1}" type="presOf" srcId="{CB311878-B9CF-4BE6-BE90-0835B4FA9A46}" destId="{20CC3038-D593-4AC4-B678-5E28BD4227E1}" srcOrd="0" destOrd="0" presId="urn:microsoft.com/office/officeart/2008/layout/LinedList"/>
    <dgm:cxn modelId="{EFEA09E7-35D5-4CF7-A217-921B01E4D2F6}" srcId="{75348DC9-DDBF-482B-8751-4CDC7783C80B}" destId="{9925C7AE-F4BD-4CA2-A625-AB9C44217C33}" srcOrd="0" destOrd="0" parTransId="{EF1F9476-6D87-4277-B55B-382716EDB7D1}" sibTransId="{04ECCFAD-55ED-40C3-A5BB-9CD2FE984689}"/>
    <dgm:cxn modelId="{FE1B57F2-83A4-40EC-B71B-6CD46DCC29F1}" srcId="{75348DC9-DDBF-482B-8751-4CDC7783C80B}" destId="{D4E3D1A7-63BB-4F19-9856-5D26E5D68070}" srcOrd="2" destOrd="0" parTransId="{1C8169C0-A25A-4E41-A88E-FB5FCA8C0A5E}" sibTransId="{831E82AB-B250-4CBF-86A9-03149AE48894}"/>
    <dgm:cxn modelId="{9988F4F2-3E1A-4441-8DD5-B6E1E84376C8}" type="presOf" srcId="{DAB7DFEF-090E-4236-8642-57EB8F3B3970}" destId="{043B8050-8570-4724-B1D1-D927E38D33F4}" srcOrd="0" destOrd="0" presId="urn:microsoft.com/office/officeart/2008/layout/LinedList"/>
    <dgm:cxn modelId="{6F70B906-32FF-4C89-ACD8-6A4312518839}" type="presParOf" srcId="{190F96A2-9D3B-4D43-A595-CB16E2C941AC}" destId="{0400933E-0B0A-4974-8E90-9AB07E9A390C}" srcOrd="0" destOrd="0" presId="urn:microsoft.com/office/officeart/2008/layout/LinedList"/>
    <dgm:cxn modelId="{E89D1EA2-5814-4D77-91A9-60485B3116AA}" type="presParOf" srcId="{190F96A2-9D3B-4D43-A595-CB16E2C941AC}" destId="{B95866FF-9BD8-4CA4-A1EF-73E23E533369}" srcOrd="1" destOrd="0" presId="urn:microsoft.com/office/officeart/2008/layout/LinedList"/>
    <dgm:cxn modelId="{2887EBC5-D631-4667-8C48-EB2333DF7A4F}" type="presParOf" srcId="{B95866FF-9BD8-4CA4-A1EF-73E23E533369}" destId="{2A5CF71D-ED3F-441C-8E0E-01E4727A4F17}" srcOrd="0" destOrd="0" presId="urn:microsoft.com/office/officeart/2008/layout/LinedList"/>
    <dgm:cxn modelId="{DDEBFA10-74B4-43E2-8618-AA60B37D7D9C}" type="presParOf" srcId="{B95866FF-9BD8-4CA4-A1EF-73E23E533369}" destId="{7F1C715C-AA76-4366-8B30-9B3939D19F5B}" srcOrd="1" destOrd="0" presId="urn:microsoft.com/office/officeart/2008/layout/LinedList"/>
    <dgm:cxn modelId="{BB340CB9-F93C-4E0A-A158-4B9EFC406098}" type="presParOf" srcId="{190F96A2-9D3B-4D43-A595-CB16E2C941AC}" destId="{267F2244-BBFF-4E4A-8A32-9EB7A3488055}" srcOrd="2" destOrd="0" presId="urn:microsoft.com/office/officeart/2008/layout/LinedList"/>
    <dgm:cxn modelId="{AC6193E9-A20C-426D-8349-4E737A709A57}" type="presParOf" srcId="{190F96A2-9D3B-4D43-A595-CB16E2C941AC}" destId="{DE756D0C-CAE1-447F-BCB7-400EFC030F1C}" srcOrd="3" destOrd="0" presId="urn:microsoft.com/office/officeart/2008/layout/LinedList"/>
    <dgm:cxn modelId="{127D8588-BB83-4D03-90DD-F824E3ECD80C}" type="presParOf" srcId="{DE756D0C-CAE1-447F-BCB7-400EFC030F1C}" destId="{AC801119-4936-48A3-B9E4-5470CF347665}" srcOrd="0" destOrd="0" presId="urn:microsoft.com/office/officeart/2008/layout/LinedList"/>
    <dgm:cxn modelId="{71A5F761-A22F-41AB-A37A-3A20200542CF}" type="presParOf" srcId="{DE756D0C-CAE1-447F-BCB7-400EFC030F1C}" destId="{55B24F03-550F-4B91-94B9-99DE5A31F075}" srcOrd="1" destOrd="0" presId="urn:microsoft.com/office/officeart/2008/layout/LinedList"/>
    <dgm:cxn modelId="{BDC6D7FC-1183-44D4-B98D-90F848A03B43}" type="presParOf" srcId="{190F96A2-9D3B-4D43-A595-CB16E2C941AC}" destId="{FDC814B0-EE1D-439C-9E2D-1B8A4E5C86F1}" srcOrd="4" destOrd="0" presId="urn:microsoft.com/office/officeart/2008/layout/LinedList"/>
    <dgm:cxn modelId="{FD7D91BD-A3B4-4A77-B1F3-F32F339C9B3F}" type="presParOf" srcId="{190F96A2-9D3B-4D43-A595-CB16E2C941AC}" destId="{CFE1E9D3-340C-4087-BDCB-C6C3FC12B191}" srcOrd="5" destOrd="0" presId="urn:microsoft.com/office/officeart/2008/layout/LinedList"/>
    <dgm:cxn modelId="{1DCF3186-A49B-4F79-8D15-97B67E92D5A3}" type="presParOf" srcId="{CFE1E9D3-340C-4087-BDCB-C6C3FC12B191}" destId="{8C55A65D-56DA-489F-B2E6-3F1287A7CDB3}" srcOrd="0" destOrd="0" presId="urn:microsoft.com/office/officeart/2008/layout/LinedList"/>
    <dgm:cxn modelId="{8FEC9396-21BB-48E7-B479-F3BCA5F05178}" type="presParOf" srcId="{CFE1E9D3-340C-4087-BDCB-C6C3FC12B191}" destId="{C99CE73D-E957-497C-903D-4601F072CFD4}" srcOrd="1" destOrd="0" presId="urn:microsoft.com/office/officeart/2008/layout/LinedList"/>
    <dgm:cxn modelId="{9646AB8D-1B62-45F6-81E8-39ABCFFD365A}" type="presParOf" srcId="{190F96A2-9D3B-4D43-A595-CB16E2C941AC}" destId="{0D27883F-9312-4220-8177-7D1BED0279E7}" srcOrd="6" destOrd="0" presId="urn:microsoft.com/office/officeart/2008/layout/LinedList"/>
    <dgm:cxn modelId="{84B58CA5-07EE-4CB8-B0D4-EEAB03499A79}" type="presParOf" srcId="{190F96A2-9D3B-4D43-A595-CB16E2C941AC}" destId="{2E594481-AE09-4914-8B75-20A8F14BD512}" srcOrd="7" destOrd="0" presId="urn:microsoft.com/office/officeart/2008/layout/LinedList"/>
    <dgm:cxn modelId="{3A800346-8CC1-4A0A-9FEA-275105826796}" type="presParOf" srcId="{2E594481-AE09-4914-8B75-20A8F14BD512}" destId="{FC849FFF-1E61-4697-B512-4E3DED453C10}" srcOrd="0" destOrd="0" presId="urn:microsoft.com/office/officeart/2008/layout/LinedList"/>
    <dgm:cxn modelId="{C4F6EA24-2DC1-484D-A9C2-416F3F24F3A8}" type="presParOf" srcId="{2E594481-AE09-4914-8B75-20A8F14BD512}" destId="{A8149A0A-232D-4B7F-8D2B-AFFB3962C0A9}" srcOrd="1" destOrd="0" presId="urn:microsoft.com/office/officeart/2008/layout/LinedList"/>
    <dgm:cxn modelId="{FEDAF833-1510-48DB-A430-AB67B795FB0E}" type="presParOf" srcId="{190F96A2-9D3B-4D43-A595-CB16E2C941AC}" destId="{D4E1F984-4A34-4899-8D03-359628B47070}" srcOrd="8" destOrd="0" presId="urn:microsoft.com/office/officeart/2008/layout/LinedList"/>
    <dgm:cxn modelId="{D0F19189-20CE-429C-905B-B51CD6144B96}" type="presParOf" srcId="{190F96A2-9D3B-4D43-A595-CB16E2C941AC}" destId="{44CE9464-9B58-47D5-90F4-BCC516F2C9C0}" srcOrd="9" destOrd="0" presId="urn:microsoft.com/office/officeart/2008/layout/LinedList"/>
    <dgm:cxn modelId="{A341401C-4372-47D6-9FCA-ED54ACB0277A}" type="presParOf" srcId="{44CE9464-9B58-47D5-90F4-BCC516F2C9C0}" destId="{32878F11-C702-4163-AA98-B86115082168}" srcOrd="0" destOrd="0" presId="urn:microsoft.com/office/officeart/2008/layout/LinedList"/>
    <dgm:cxn modelId="{E95C5E7C-CC40-4C76-AF64-80650B1A44E6}" type="presParOf" srcId="{44CE9464-9B58-47D5-90F4-BCC516F2C9C0}" destId="{FB5E8C6D-9F0A-4499-90A6-93D354197123}" srcOrd="1" destOrd="0" presId="urn:microsoft.com/office/officeart/2008/layout/LinedList"/>
    <dgm:cxn modelId="{4265608F-CA61-4CC8-8F93-E3560FF3CE63}" type="presParOf" srcId="{190F96A2-9D3B-4D43-A595-CB16E2C941AC}" destId="{57416113-4D5D-41DA-99F3-74CBAF7E9C64}" srcOrd="10" destOrd="0" presId="urn:microsoft.com/office/officeart/2008/layout/LinedList"/>
    <dgm:cxn modelId="{91E7F61F-5462-4BE3-BCC3-A62AF68E5A73}" type="presParOf" srcId="{190F96A2-9D3B-4D43-A595-CB16E2C941AC}" destId="{0521CC74-87DD-4E85-A908-82E11292CFB7}" srcOrd="11" destOrd="0" presId="urn:microsoft.com/office/officeart/2008/layout/LinedList"/>
    <dgm:cxn modelId="{861E59DC-13CD-406C-8714-1B91827072F6}" type="presParOf" srcId="{0521CC74-87DD-4E85-A908-82E11292CFB7}" destId="{6042F232-25C1-4894-B003-3DEC613BA481}" srcOrd="0" destOrd="0" presId="urn:microsoft.com/office/officeart/2008/layout/LinedList"/>
    <dgm:cxn modelId="{7D67A4EC-ED3F-475D-928E-555952A64B1D}" type="presParOf" srcId="{0521CC74-87DD-4E85-A908-82E11292CFB7}" destId="{AB1FE159-2D74-4D3E-AE18-694CCBCEBBBE}" srcOrd="1" destOrd="0" presId="urn:microsoft.com/office/officeart/2008/layout/LinedList"/>
    <dgm:cxn modelId="{EE7415DB-8218-4979-A081-4146A94B7BA5}" type="presParOf" srcId="{190F96A2-9D3B-4D43-A595-CB16E2C941AC}" destId="{65CF21BF-75AE-46CD-9A9C-160188A94FA3}" srcOrd="12" destOrd="0" presId="urn:microsoft.com/office/officeart/2008/layout/LinedList"/>
    <dgm:cxn modelId="{2393C5F3-6DAA-47C1-B585-8DE9E3FDD51A}" type="presParOf" srcId="{190F96A2-9D3B-4D43-A595-CB16E2C941AC}" destId="{C656D29C-C893-4C15-88D4-F46314B590AC}" srcOrd="13" destOrd="0" presId="urn:microsoft.com/office/officeart/2008/layout/LinedList"/>
    <dgm:cxn modelId="{495986B6-83BC-4578-B038-3AFE90DC36AC}" type="presParOf" srcId="{C656D29C-C893-4C15-88D4-F46314B590AC}" destId="{F439B899-4431-457D-B468-9589EF117A9F}" srcOrd="0" destOrd="0" presId="urn:microsoft.com/office/officeart/2008/layout/LinedList"/>
    <dgm:cxn modelId="{F225E8F7-93D6-4070-A184-0EB85DA07279}" type="presParOf" srcId="{C656D29C-C893-4C15-88D4-F46314B590AC}" destId="{C6440D8D-C358-476C-9E7F-C10AC808EFE8}" srcOrd="1" destOrd="0" presId="urn:microsoft.com/office/officeart/2008/layout/LinedList"/>
    <dgm:cxn modelId="{1FED4BEE-3AE1-4AEB-9C3C-F40EE1527B9B}" type="presParOf" srcId="{190F96A2-9D3B-4D43-A595-CB16E2C941AC}" destId="{78440385-5D2E-4CF6-97D5-76FB96C5A649}" srcOrd="14" destOrd="0" presId="urn:microsoft.com/office/officeart/2008/layout/LinedList"/>
    <dgm:cxn modelId="{0C32BA39-4702-4506-863F-95F5F85CB2A6}" type="presParOf" srcId="{190F96A2-9D3B-4D43-A595-CB16E2C941AC}" destId="{EA5791F7-A3DA-440E-9C9D-3A211888E00F}" srcOrd="15" destOrd="0" presId="urn:microsoft.com/office/officeart/2008/layout/LinedList"/>
    <dgm:cxn modelId="{D02FC8DB-1823-4C00-83C0-9F58D91498AE}" type="presParOf" srcId="{EA5791F7-A3DA-440E-9C9D-3A211888E00F}" destId="{043B8050-8570-4724-B1D1-D927E38D33F4}" srcOrd="0" destOrd="0" presId="urn:microsoft.com/office/officeart/2008/layout/LinedList"/>
    <dgm:cxn modelId="{EF49AC74-8BFA-45D3-9501-82026A2381F7}" type="presParOf" srcId="{EA5791F7-A3DA-440E-9C9D-3A211888E00F}" destId="{683C4BDD-35F0-414C-915A-69ED6C79D8AD}" srcOrd="1" destOrd="0" presId="urn:microsoft.com/office/officeart/2008/layout/LinedList"/>
    <dgm:cxn modelId="{50DF459F-1892-4EF3-AF33-76F82B3521E2}" type="presParOf" srcId="{190F96A2-9D3B-4D43-A595-CB16E2C941AC}" destId="{DEE29603-CFAD-414D-816A-E8DDBDC22F68}" srcOrd="16" destOrd="0" presId="urn:microsoft.com/office/officeart/2008/layout/LinedList"/>
    <dgm:cxn modelId="{608A376B-9977-4E8B-B0A0-830901C49BF5}" type="presParOf" srcId="{190F96A2-9D3B-4D43-A595-CB16E2C941AC}" destId="{53B9B8FD-DDF8-489B-8F8B-77110E811E4D}" srcOrd="17" destOrd="0" presId="urn:microsoft.com/office/officeart/2008/layout/LinedList"/>
    <dgm:cxn modelId="{6D3EF8D6-1F8A-41B3-B27C-1484CAEF2561}" type="presParOf" srcId="{53B9B8FD-DDF8-489B-8F8B-77110E811E4D}" destId="{20CC3038-D593-4AC4-B678-5E28BD4227E1}" srcOrd="0" destOrd="0" presId="urn:microsoft.com/office/officeart/2008/layout/LinedList"/>
    <dgm:cxn modelId="{D6419D6E-A229-4BF6-B66E-FEE4E3FC5F05}" type="presParOf" srcId="{53B9B8FD-DDF8-489B-8F8B-77110E811E4D}" destId="{56C9BB7E-E51F-4480-8F71-1726C047CACD}" srcOrd="1" destOrd="0" presId="urn:microsoft.com/office/officeart/2008/layout/LinedList"/>
    <dgm:cxn modelId="{D3DC82E8-DFAF-48FD-B46F-97E65BED2578}" type="presParOf" srcId="{190F96A2-9D3B-4D43-A595-CB16E2C941AC}" destId="{3B972B6D-46B1-49DB-9476-612F084342B7}" srcOrd="18" destOrd="0" presId="urn:microsoft.com/office/officeart/2008/layout/LinedList"/>
    <dgm:cxn modelId="{EDDCF9DE-316A-49A7-8D3D-1E054FB0A146}" type="presParOf" srcId="{190F96A2-9D3B-4D43-A595-CB16E2C941AC}" destId="{BE5ABFAD-A1F6-44B7-ACEF-829D865F9486}" srcOrd="19" destOrd="0" presId="urn:microsoft.com/office/officeart/2008/layout/LinedList"/>
    <dgm:cxn modelId="{45F52D32-9685-4E79-BC62-F6FD09F5FA38}" type="presParOf" srcId="{BE5ABFAD-A1F6-44B7-ACEF-829D865F9486}" destId="{AD774B1C-6F40-4E26-8CE5-66D8C0FC99CD}" srcOrd="0" destOrd="0" presId="urn:microsoft.com/office/officeart/2008/layout/LinedList"/>
    <dgm:cxn modelId="{0EB79CD4-CAD4-44A1-939A-28D909B156B8}" type="presParOf" srcId="{BE5ABFAD-A1F6-44B7-ACEF-829D865F9486}" destId="{F4ACD4ED-069D-4444-B4B0-3FF2B5A8FEA1}" srcOrd="1" destOrd="0" presId="urn:microsoft.com/office/officeart/2008/layout/LinedList"/>
    <dgm:cxn modelId="{661F621B-8DCD-4A96-8FC8-66EA436605EF}" type="presParOf" srcId="{190F96A2-9D3B-4D43-A595-CB16E2C941AC}" destId="{08F4F43D-CA12-4C7A-A97E-1918E81D091F}" srcOrd="20" destOrd="0" presId="urn:microsoft.com/office/officeart/2008/layout/LinedList"/>
    <dgm:cxn modelId="{F257FF2B-8F74-4C18-B0CB-20249FABF443}" type="presParOf" srcId="{190F96A2-9D3B-4D43-A595-CB16E2C941AC}" destId="{9325979F-EFD1-4E44-926E-869C8AD7D04C}" srcOrd="21" destOrd="0" presId="urn:microsoft.com/office/officeart/2008/layout/LinedList"/>
    <dgm:cxn modelId="{4F0BEF09-3338-4CB7-8D05-511B0F5BE179}" type="presParOf" srcId="{9325979F-EFD1-4E44-926E-869C8AD7D04C}" destId="{E4D9314D-6223-4496-8B64-D3078E7C3A31}" srcOrd="0" destOrd="0" presId="urn:microsoft.com/office/officeart/2008/layout/LinedList"/>
    <dgm:cxn modelId="{6F6EE0BC-BE64-4C25-885D-D68BC9D8CACA}" type="presParOf" srcId="{9325979F-EFD1-4E44-926E-869C8AD7D04C}" destId="{8C35DFE5-08A4-41F3-BB39-0087A1BB9D5E}"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00933E-0B0A-4974-8E90-9AB07E9A390C}">
      <dsp:nvSpPr>
        <dsp:cNvPr id="0" name=""/>
        <dsp:cNvSpPr/>
      </dsp:nvSpPr>
      <dsp:spPr>
        <a:xfrm>
          <a:off x="0" y="2129"/>
          <a:ext cx="8868239"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2A5CF71D-ED3F-441C-8E0E-01E4727A4F17}">
      <dsp:nvSpPr>
        <dsp:cNvPr id="0" name=""/>
        <dsp:cNvSpPr/>
      </dsp:nvSpPr>
      <dsp:spPr>
        <a:xfrm>
          <a:off x="0" y="2129"/>
          <a:ext cx="8868239" cy="39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pl-PL" sz="1800" b="1" kern="1200"/>
            <a:t>Wywóz i zagospodarowanie odpadów, </a:t>
          </a:r>
        </a:p>
      </dsp:txBody>
      <dsp:txXfrm>
        <a:off x="0" y="2129"/>
        <a:ext cx="8868239" cy="396100"/>
      </dsp:txXfrm>
    </dsp:sp>
    <dsp:sp modelId="{267F2244-BBFF-4E4A-8A32-9EB7A3488055}">
      <dsp:nvSpPr>
        <dsp:cNvPr id="0" name=""/>
        <dsp:cNvSpPr/>
      </dsp:nvSpPr>
      <dsp:spPr>
        <a:xfrm>
          <a:off x="0" y="398230"/>
          <a:ext cx="8868239" cy="0"/>
        </a:xfrm>
        <a:prstGeom prst="line">
          <a:avLst/>
        </a:prstGeom>
        <a:solidFill>
          <a:schemeClr val="accent2">
            <a:hueOff val="636646"/>
            <a:satOff val="1080"/>
            <a:lumOff val="-39"/>
            <a:alphaOff val="0"/>
          </a:schemeClr>
        </a:solidFill>
        <a:ln w="12700" cap="flat" cmpd="sng" algn="ctr">
          <a:solidFill>
            <a:schemeClr val="accent2">
              <a:hueOff val="636646"/>
              <a:satOff val="1080"/>
              <a:lumOff val="-39"/>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AC801119-4936-48A3-B9E4-5470CF347665}">
      <dsp:nvSpPr>
        <dsp:cNvPr id="0" name=""/>
        <dsp:cNvSpPr/>
      </dsp:nvSpPr>
      <dsp:spPr>
        <a:xfrm>
          <a:off x="0" y="398230"/>
          <a:ext cx="8868239" cy="39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pl-PL" sz="1800" b="1" kern="1200"/>
            <a:t>Całoroczne oczyszczanie chodników, ulic i placów, </a:t>
          </a:r>
        </a:p>
      </dsp:txBody>
      <dsp:txXfrm>
        <a:off x="0" y="398230"/>
        <a:ext cx="8868239" cy="396100"/>
      </dsp:txXfrm>
    </dsp:sp>
    <dsp:sp modelId="{FDC814B0-EE1D-439C-9E2D-1B8A4E5C86F1}">
      <dsp:nvSpPr>
        <dsp:cNvPr id="0" name=""/>
        <dsp:cNvSpPr/>
      </dsp:nvSpPr>
      <dsp:spPr>
        <a:xfrm>
          <a:off x="0" y="794330"/>
          <a:ext cx="8868239" cy="0"/>
        </a:xfrm>
        <a:prstGeom prst="line">
          <a:avLst/>
        </a:prstGeom>
        <a:solidFill>
          <a:schemeClr val="accent2">
            <a:hueOff val="1273292"/>
            <a:satOff val="2160"/>
            <a:lumOff val="-78"/>
            <a:alphaOff val="0"/>
          </a:schemeClr>
        </a:solidFill>
        <a:ln w="12700" cap="flat" cmpd="sng" algn="ctr">
          <a:solidFill>
            <a:schemeClr val="accent2">
              <a:hueOff val="1273292"/>
              <a:satOff val="2160"/>
              <a:lumOff val="-78"/>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8C55A65D-56DA-489F-B2E6-3F1287A7CDB3}">
      <dsp:nvSpPr>
        <dsp:cNvPr id="0" name=""/>
        <dsp:cNvSpPr/>
      </dsp:nvSpPr>
      <dsp:spPr>
        <a:xfrm>
          <a:off x="0" y="794330"/>
          <a:ext cx="8868239" cy="39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pl-PL" sz="1800" b="1" kern="1200"/>
            <a:t>Świadczenie usług transportowo-sprzętowych, </a:t>
          </a:r>
        </a:p>
      </dsp:txBody>
      <dsp:txXfrm>
        <a:off x="0" y="794330"/>
        <a:ext cx="8868239" cy="396100"/>
      </dsp:txXfrm>
    </dsp:sp>
    <dsp:sp modelId="{0D27883F-9312-4220-8177-7D1BED0279E7}">
      <dsp:nvSpPr>
        <dsp:cNvPr id="0" name=""/>
        <dsp:cNvSpPr/>
      </dsp:nvSpPr>
      <dsp:spPr>
        <a:xfrm>
          <a:off x="0" y="1190431"/>
          <a:ext cx="8868239" cy="0"/>
        </a:xfrm>
        <a:prstGeom prst="line">
          <a:avLst/>
        </a:prstGeom>
        <a:solidFill>
          <a:schemeClr val="accent2">
            <a:hueOff val="1909938"/>
            <a:satOff val="3240"/>
            <a:lumOff val="-118"/>
            <a:alphaOff val="0"/>
          </a:schemeClr>
        </a:solidFill>
        <a:ln w="12700" cap="flat" cmpd="sng" algn="ctr">
          <a:solidFill>
            <a:schemeClr val="accent2">
              <a:hueOff val="1909938"/>
              <a:satOff val="3240"/>
              <a:lumOff val="-118"/>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FC849FFF-1E61-4697-B512-4E3DED453C10}">
      <dsp:nvSpPr>
        <dsp:cNvPr id="0" name=""/>
        <dsp:cNvSpPr/>
      </dsp:nvSpPr>
      <dsp:spPr>
        <a:xfrm>
          <a:off x="0" y="1190431"/>
          <a:ext cx="8868239" cy="39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pl-PL" sz="1800" b="1" kern="1200"/>
            <a:t>Remonty, modernizacje, budowy dróg, placów, chodników, </a:t>
          </a:r>
        </a:p>
      </dsp:txBody>
      <dsp:txXfrm>
        <a:off x="0" y="1190431"/>
        <a:ext cx="8868239" cy="396100"/>
      </dsp:txXfrm>
    </dsp:sp>
    <dsp:sp modelId="{D4E1F984-4A34-4899-8D03-359628B47070}">
      <dsp:nvSpPr>
        <dsp:cNvPr id="0" name=""/>
        <dsp:cNvSpPr/>
      </dsp:nvSpPr>
      <dsp:spPr>
        <a:xfrm>
          <a:off x="0" y="1586532"/>
          <a:ext cx="8868239" cy="0"/>
        </a:xfrm>
        <a:prstGeom prst="line">
          <a:avLst/>
        </a:prstGeom>
        <a:solidFill>
          <a:schemeClr val="accent2">
            <a:hueOff val="2546585"/>
            <a:satOff val="4320"/>
            <a:lumOff val="-157"/>
            <a:alphaOff val="0"/>
          </a:schemeClr>
        </a:solidFill>
        <a:ln w="12700" cap="flat" cmpd="sng" algn="ctr">
          <a:solidFill>
            <a:schemeClr val="accent2">
              <a:hueOff val="2546585"/>
              <a:satOff val="4320"/>
              <a:lumOff val="-157"/>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32878F11-C702-4163-AA98-B86115082168}">
      <dsp:nvSpPr>
        <dsp:cNvPr id="0" name=""/>
        <dsp:cNvSpPr/>
      </dsp:nvSpPr>
      <dsp:spPr>
        <a:xfrm>
          <a:off x="0" y="1586532"/>
          <a:ext cx="8868239" cy="39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pl-PL" sz="1800" b="1" kern="1200"/>
            <a:t>Utrzymanie terenów zielonych i komunalnych, </a:t>
          </a:r>
        </a:p>
      </dsp:txBody>
      <dsp:txXfrm>
        <a:off x="0" y="1586532"/>
        <a:ext cx="8868239" cy="396100"/>
      </dsp:txXfrm>
    </dsp:sp>
    <dsp:sp modelId="{57416113-4D5D-41DA-99F3-74CBAF7E9C64}">
      <dsp:nvSpPr>
        <dsp:cNvPr id="0" name=""/>
        <dsp:cNvSpPr/>
      </dsp:nvSpPr>
      <dsp:spPr>
        <a:xfrm>
          <a:off x="0" y="1982632"/>
          <a:ext cx="8868239" cy="0"/>
        </a:xfrm>
        <a:prstGeom prst="line">
          <a:avLst/>
        </a:prstGeom>
        <a:solidFill>
          <a:schemeClr val="accent2">
            <a:hueOff val="3183231"/>
            <a:satOff val="5400"/>
            <a:lumOff val="-196"/>
            <a:alphaOff val="0"/>
          </a:schemeClr>
        </a:solidFill>
        <a:ln w="12700" cap="flat" cmpd="sng" algn="ctr">
          <a:solidFill>
            <a:schemeClr val="accent2">
              <a:hueOff val="3183231"/>
              <a:satOff val="5400"/>
              <a:lumOff val="-196"/>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6042F232-25C1-4894-B003-3DEC613BA481}">
      <dsp:nvSpPr>
        <dsp:cNvPr id="0" name=""/>
        <dsp:cNvSpPr/>
      </dsp:nvSpPr>
      <dsp:spPr>
        <a:xfrm>
          <a:off x="0" y="1982632"/>
          <a:ext cx="8868239" cy="39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pl-PL" sz="1800" b="1" kern="1200"/>
            <a:t>Zarządzanie cmentarzami komunalnymi, </a:t>
          </a:r>
        </a:p>
      </dsp:txBody>
      <dsp:txXfrm>
        <a:off x="0" y="1982632"/>
        <a:ext cx="8868239" cy="396100"/>
      </dsp:txXfrm>
    </dsp:sp>
    <dsp:sp modelId="{65CF21BF-75AE-46CD-9A9C-160188A94FA3}">
      <dsp:nvSpPr>
        <dsp:cNvPr id="0" name=""/>
        <dsp:cNvSpPr/>
      </dsp:nvSpPr>
      <dsp:spPr>
        <a:xfrm>
          <a:off x="0" y="2378733"/>
          <a:ext cx="8868239" cy="0"/>
        </a:xfrm>
        <a:prstGeom prst="line">
          <a:avLst/>
        </a:prstGeom>
        <a:solidFill>
          <a:schemeClr val="accent2">
            <a:hueOff val="3819877"/>
            <a:satOff val="6480"/>
            <a:lumOff val="-235"/>
            <a:alphaOff val="0"/>
          </a:schemeClr>
        </a:solidFill>
        <a:ln w="12700" cap="flat" cmpd="sng" algn="ctr">
          <a:solidFill>
            <a:schemeClr val="accent2">
              <a:hueOff val="3819877"/>
              <a:satOff val="6480"/>
              <a:lumOff val="-235"/>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F439B899-4431-457D-B468-9589EF117A9F}">
      <dsp:nvSpPr>
        <dsp:cNvPr id="0" name=""/>
        <dsp:cNvSpPr/>
      </dsp:nvSpPr>
      <dsp:spPr>
        <a:xfrm>
          <a:off x="0" y="2378733"/>
          <a:ext cx="8868239" cy="39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rtl="0">
            <a:lnSpc>
              <a:spcPct val="90000"/>
            </a:lnSpc>
            <a:spcBef>
              <a:spcPct val="0"/>
            </a:spcBef>
            <a:spcAft>
              <a:spcPct val="35000"/>
            </a:spcAft>
            <a:buNone/>
          </a:pPr>
          <a:r>
            <a:rPr lang="pl-PL" sz="1800" b="1" kern="1200"/>
            <a:t>Prowadzenie</a:t>
          </a:r>
          <a:r>
            <a:rPr lang="pl-PL" sz="1800" b="1" kern="1200">
              <a:latin typeface="Calibri Light" panose="020F0302020204030204"/>
            </a:rPr>
            <a:t> </a:t>
          </a:r>
          <a:r>
            <a:rPr lang="pl-PL" sz="1800" b="1" kern="1200">
              <a:latin typeface="+mn-lt"/>
            </a:rPr>
            <a:t>domu</a:t>
          </a:r>
          <a:r>
            <a:rPr lang="pl-PL" sz="1800" b="1" kern="1200">
              <a:latin typeface="Calibri Light" panose="020F0302020204030204"/>
            </a:rPr>
            <a:t> </a:t>
          </a:r>
          <a:r>
            <a:rPr lang="pl-PL" sz="1800" b="1" kern="1200">
              <a:latin typeface="+mn-lt"/>
            </a:rPr>
            <a:t>pogrzebowego</a:t>
          </a:r>
          <a:r>
            <a:rPr lang="pl-PL" sz="1800" b="1" kern="1200"/>
            <a:t>, </a:t>
          </a:r>
        </a:p>
      </dsp:txBody>
      <dsp:txXfrm>
        <a:off x="0" y="2378733"/>
        <a:ext cx="8868239" cy="396100"/>
      </dsp:txXfrm>
    </dsp:sp>
    <dsp:sp modelId="{78440385-5D2E-4CF6-97D5-76FB96C5A649}">
      <dsp:nvSpPr>
        <dsp:cNvPr id="0" name=""/>
        <dsp:cNvSpPr/>
      </dsp:nvSpPr>
      <dsp:spPr>
        <a:xfrm>
          <a:off x="0" y="2774833"/>
          <a:ext cx="8868239" cy="0"/>
        </a:xfrm>
        <a:prstGeom prst="line">
          <a:avLst/>
        </a:prstGeom>
        <a:solidFill>
          <a:schemeClr val="accent2">
            <a:hueOff val="4456523"/>
            <a:satOff val="7560"/>
            <a:lumOff val="-274"/>
            <a:alphaOff val="0"/>
          </a:schemeClr>
        </a:solidFill>
        <a:ln w="12700" cap="flat" cmpd="sng" algn="ctr">
          <a:solidFill>
            <a:schemeClr val="accent2">
              <a:hueOff val="4456523"/>
              <a:satOff val="7560"/>
              <a:lumOff val="-274"/>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043B8050-8570-4724-B1D1-D927E38D33F4}">
      <dsp:nvSpPr>
        <dsp:cNvPr id="0" name=""/>
        <dsp:cNvSpPr/>
      </dsp:nvSpPr>
      <dsp:spPr>
        <a:xfrm>
          <a:off x="0" y="2774833"/>
          <a:ext cx="8868239" cy="39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pl-PL" sz="1800" b="1" kern="1200"/>
            <a:t>Świadczenie usług cmentarnych, </a:t>
          </a:r>
        </a:p>
      </dsp:txBody>
      <dsp:txXfrm>
        <a:off x="0" y="2774833"/>
        <a:ext cx="8868239" cy="396100"/>
      </dsp:txXfrm>
    </dsp:sp>
    <dsp:sp modelId="{DEE29603-CFAD-414D-816A-E8DDBDC22F68}">
      <dsp:nvSpPr>
        <dsp:cNvPr id="0" name=""/>
        <dsp:cNvSpPr/>
      </dsp:nvSpPr>
      <dsp:spPr>
        <a:xfrm>
          <a:off x="0" y="3170934"/>
          <a:ext cx="8868239" cy="0"/>
        </a:xfrm>
        <a:prstGeom prst="line">
          <a:avLst/>
        </a:prstGeom>
        <a:solidFill>
          <a:schemeClr val="accent2">
            <a:hueOff val="5093169"/>
            <a:satOff val="8640"/>
            <a:lumOff val="-314"/>
            <a:alphaOff val="0"/>
          </a:schemeClr>
        </a:solidFill>
        <a:ln w="12700" cap="flat" cmpd="sng" algn="ctr">
          <a:solidFill>
            <a:schemeClr val="accent2">
              <a:hueOff val="5093169"/>
              <a:satOff val="8640"/>
              <a:lumOff val="-314"/>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20CC3038-D593-4AC4-B678-5E28BD4227E1}">
      <dsp:nvSpPr>
        <dsp:cNvPr id="0" name=""/>
        <dsp:cNvSpPr/>
      </dsp:nvSpPr>
      <dsp:spPr>
        <a:xfrm>
          <a:off x="0" y="3170934"/>
          <a:ext cx="8868239" cy="39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pl-PL" sz="1800" b="1" kern="1200"/>
            <a:t>Transport pasażerski miejski, </a:t>
          </a:r>
        </a:p>
      </dsp:txBody>
      <dsp:txXfrm>
        <a:off x="0" y="3170934"/>
        <a:ext cx="8868239" cy="396100"/>
      </dsp:txXfrm>
    </dsp:sp>
    <dsp:sp modelId="{3B972B6D-46B1-49DB-9476-612F084342B7}">
      <dsp:nvSpPr>
        <dsp:cNvPr id="0" name=""/>
        <dsp:cNvSpPr/>
      </dsp:nvSpPr>
      <dsp:spPr>
        <a:xfrm>
          <a:off x="0" y="3567035"/>
          <a:ext cx="8868239" cy="0"/>
        </a:xfrm>
        <a:prstGeom prst="line">
          <a:avLst/>
        </a:prstGeom>
        <a:solidFill>
          <a:schemeClr val="accent2">
            <a:hueOff val="5729815"/>
            <a:satOff val="9720"/>
            <a:lumOff val="-353"/>
            <a:alphaOff val="0"/>
          </a:schemeClr>
        </a:solidFill>
        <a:ln w="12700" cap="flat" cmpd="sng" algn="ctr">
          <a:solidFill>
            <a:schemeClr val="accent2">
              <a:hueOff val="5729815"/>
              <a:satOff val="9720"/>
              <a:lumOff val="-353"/>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AD774B1C-6F40-4E26-8CE5-66D8C0FC99CD}">
      <dsp:nvSpPr>
        <dsp:cNvPr id="0" name=""/>
        <dsp:cNvSpPr/>
      </dsp:nvSpPr>
      <dsp:spPr>
        <a:xfrm>
          <a:off x="0" y="3567035"/>
          <a:ext cx="8868239" cy="39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pl-PL" sz="1800" b="1" kern="1200"/>
            <a:t>Prowadzenie schroniska dla bezdomnych zwierząt,       </a:t>
          </a:r>
        </a:p>
      </dsp:txBody>
      <dsp:txXfrm>
        <a:off x="0" y="3567035"/>
        <a:ext cx="8868239" cy="396100"/>
      </dsp:txXfrm>
    </dsp:sp>
    <dsp:sp modelId="{08F4F43D-CA12-4C7A-A97E-1918E81D091F}">
      <dsp:nvSpPr>
        <dsp:cNvPr id="0" name=""/>
        <dsp:cNvSpPr/>
      </dsp:nvSpPr>
      <dsp:spPr>
        <a:xfrm>
          <a:off x="0" y="3963135"/>
          <a:ext cx="8868239" cy="0"/>
        </a:xfrm>
        <a:prstGeom prst="line">
          <a:avLst/>
        </a:prstGeom>
        <a:solidFill>
          <a:schemeClr val="accent2">
            <a:hueOff val="6366461"/>
            <a:satOff val="10800"/>
            <a:lumOff val="-392"/>
            <a:alphaOff val="0"/>
          </a:schemeClr>
        </a:solidFill>
        <a:ln w="12700" cap="flat" cmpd="sng" algn="ctr">
          <a:solidFill>
            <a:schemeClr val="accent2">
              <a:hueOff val="6366461"/>
              <a:satOff val="10800"/>
              <a:lumOff val="-392"/>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E4D9314D-6223-4496-8B64-D3078E7C3A31}">
      <dsp:nvSpPr>
        <dsp:cNvPr id="0" name=""/>
        <dsp:cNvSpPr/>
      </dsp:nvSpPr>
      <dsp:spPr>
        <a:xfrm>
          <a:off x="0" y="3963135"/>
          <a:ext cx="8868239" cy="39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pl-PL" sz="1800" b="1" kern="1200"/>
            <a:t>Pozostała sprzedaż detaliczna poza siecią sklepową. </a:t>
          </a:r>
        </a:p>
      </dsp:txBody>
      <dsp:txXfrm>
        <a:off x="0" y="3963135"/>
        <a:ext cx="8868239" cy="39610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C897BE-D038-4161-A9A2-B213B29A84AE}" type="datetimeFigureOut">
              <a:rPr lang="pl-PL" smtClean="0"/>
              <a:pPr/>
              <a:t>15.04.2026</a:t>
            </a:fld>
            <a:endParaRPr lang="pl-PL"/>
          </a:p>
        </p:txBody>
      </p:sp>
      <p:sp>
        <p:nvSpPr>
          <p:cNvPr id="4" name="Symbol zastępczy obrazu slajd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FD7329-F223-4F28-B7D8-CA996BA892F7}" type="slidenum">
              <a:rPr lang="pl-PL" smtClean="0"/>
              <a:pPr/>
              <a:t>‹#›</a:t>
            </a:fld>
            <a:endParaRPr lang="pl-P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fld id="{F0FD7329-F223-4F28-B7D8-CA996BA892F7}" type="slidenum">
              <a:rPr lang="pl-PL" smtClean="0"/>
              <a:pPr/>
              <a:t>10</a:t>
            </a:fld>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pPr/>
              <a:t>4/15/2026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a:p>
        </p:txBody>
      </p:sp>
    </p:spTree>
    <p:extLst>
      <p:ext uri="{BB962C8B-B14F-4D97-AF65-F5344CB8AC3E}">
        <p14:creationId xmlns:p14="http://schemas.microsoft.com/office/powerpoint/2010/main" val="3690767158"/>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pPr/>
              <a:t>4/15/2026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a:p>
        </p:txBody>
      </p:sp>
    </p:spTree>
    <p:extLst>
      <p:ext uri="{BB962C8B-B14F-4D97-AF65-F5344CB8AC3E}">
        <p14:creationId xmlns:p14="http://schemas.microsoft.com/office/powerpoint/2010/main" val="2601849204"/>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pPr/>
              <a:t>4/15/2026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a:p>
        </p:txBody>
      </p:sp>
    </p:spTree>
    <p:extLst>
      <p:ext uri="{BB962C8B-B14F-4D97-AF65-F5344CB8AC3E}">
        <p14:creationId xmlns:p14="http://schemas.microsoft.com/office/powerpoint/2010/main" val="3734196527"/>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pPr/>
              <a:t>4/15/2026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a:p>
        </p:txBody>
      </p:sp>
    </p:spTree>
    <p:extLst>
      <p:ext uri="{BB962C8B-B14F-4D97-AF65-F5344CB8AC3E}">
        <p14:creationId xmlns:p14="http://schemas.microsoft.com/office/powerpoint/2010/main" val="4197774155"/>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pPr/>
              <a:t>4/15/2026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a:p>
        </p:txBody>
      </p:sp>
    </p:spTree>
    <p:extLst>
      <p:ext uri="{BB962C8B-B14F-4D97-AF65-F5344CB8AC3E}">
        <p14:creationId xmlns:p14="http://schemas.microsoft.com/office/powerpoint/2010/main" val="3007993758"/>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pPr/>
              <a:t>4/15/2026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a:p>
        </p:txBody>
      </p:sp>
    </p:spTree>
    <p:extLst>
      <p:ext uri="{BB962C8B-B14F-4D97-AF65-F5344CB8AC3E}">
        <p14:creationId xmlns:p14="http://schemas.microsoft.com/office/powerpoint/2010/main" val="1642331585"/>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pPr/>
              <a:t>4/15/2026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pPr/>
              <a:t>‹#›</a:t>
            </a:fld>
            <a:endParaRPr lang="en-US"/>
          </a:p>
        </p:txBody>
      </p:sp>
    </p:spTree>
    <p:extLst>
      <p:ext uri="{BB962C8B-B14F-4D97-AF65-F5344CB8AC3E}">
        <p14:creationId xmlns:p14="http://schemas.microsoft.com/office/powerpoint/2010/main" val="4034024742"/>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pPr/>
              <a:t>4/15/2026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pPr/>
              <a:t>‹#›</a:t>
            </a:fld>
            <a:endParaRPr lang="en-US"/>
          </a:p>
        </p:txBody>
      </p:sp>
    </p:spTree>
    <p:extLst>
      <p:ext uri="{BB962C8B-B14F-4D97-AF65-F5344CB8AC3E}">
        <p14:creationId xmlns:p14="http://schemas.microsoft.com/office/powerpoint/2010/main" val="3968826645"/>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pPr/>
              <a:t>4/15/2026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pPr/>
              <a:t>‹#›</a:t>
            </a:fld>
            <a:endParaRPr lang="en-US"/>
          </a:p>
        </p:txBody>
      </p:sp>
    </p:spTree>
    <p:extLst>
      <p:ext uri="{BB962C8B-B14F-4D97-AF65-F5344CB8AC3E}">
        <p14:creationId xmlns:p14="http://schemas.microsoft.com/office/powerpoint/2010/main" val="3305431117"/>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pPr/>
              <a:t>4/15/2026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a:p>
        </p:txBody>
      </p:sp>
    </p:spTree>
    <p:extLst>
      <p:ext uri="{BB962C8B-B14F-4D97-AF65-F5344CB8AC3E}">
        <p14:creationId xmlns:p14="http://schemas.microsoft.com/office/powerpoint/2010/main" val="3814558592"/>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pPr/>
              <a:t>4/15/2026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a:p>
        </p:txBody>
      </p:sp>
    </p:spTree>
    <p:extLst>
      <p:ext uri="{BB962C8B-B14F-4D97-AF65-F5344CB8AC3E}">
        <p14:creationId xmlns:p14="http://schemas.microsoft.com/office/powerpoint/2010/main" val="1429268334"/>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pPr/>
              <a:t>4/15/2026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pPr/>
              <a:t>‹#›</a:t>
            </a:fld>
            <a:endParaRPr lang="en-US"/>
          </a:p>
        </p:txBody>
      </p:sp>
    </p:spTree>
    <p:extLst>
      <p:ext uri="{BB962C8B-B14F-4D97-AF65-F5344CB8AC3E}">
        <p14:creationId xmlns:p14="http://schemas.microsoft.com/office/powerpoint/2010/main" val="3996402729"/>
      </p:ext>
    </p:extLst>
  </p:cSld>
  <p:clrMap bg1="lt1" tx1="dk1" bg2="lt2" tx2="dk2" accent1="accent1" accent2="accent2" accent3="accent3" accent4="accent4" accent5="accent5" accent6="accent6" hlink="hlink" folHlink="folHlink"/>
  <p:sldLayoutIdLst>
    <p:sldLayoutId id="2147483900" r:id="rId1"/>
    <p:sldLayoutId id="2147483901" r:id="rId2"/>
    <p:sldLayoutId id="2147483902" r:id="rId3"/>
    <p:sldLayoutId id="2147483903" r:id="rId4"/>
    <p:sldLayoutId id="2147483904" r:id="rId5"/>
    <p:sldLayoutId id="2147483905" r:id="rId6"/>
    <p:sldLayoutId id="2147483906" r:id="rId7"/>
    <p:sldLayoutId id="2147483907" r:id="rId8"/>
    <p:sldLayoutId id="2147483908" r:id="rId9"/>
    <p:sldLayoutId id="2147483909" r:id="rId10"/>
    <p:sldLayoutId id="2147483910" r:id="rId11"/>
  </p:sldLayoutIdLst>
  <p:transition spd="slow">
    <p:wip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3B908D7B-0B6C-4D69-37DA-21135C29BAA3}"/>
              </a:ext>
            </a:extLst>
          </p:cNvPr>
          <p:cNvSpPr>
            <a:spLocks noGrp="1"/>
          </p:cNvSpPr>
          <p:nvPr>
            <p:ph type="title"/>
          </p:nvPr>
        </p:nvSpPr>
        <p:spPr>
          <a:xfrm>
            <a:off x="870724" y="2013729"/>
            <a:ext cx="2907680" cy="2547257"/>
          </a:xfrm>
          <a:noFill/>
        </p:spPr>
        <p:txBody>
          <a:bodyPr vert="horz" lIns="91440" tIns="45720" rIns="91440" bIns="45720" rtlCol="0" anchor="ctr">
            <a:normAutofit/>
          </a:bodyPr>
          <a:lstStyle/>
          <a:p>
            <a:pPr algn="ctr"/>
            <a:r>
              <a:rPr lang="pl-PL" sz="2500" b="1" kern="1200">
                <a:solidFill>
                  <a:srgbClr val="FFFFFF"/>
                </a:solidFill>
                <a:latin typeface="+mj-lt"/>
                <a:ea typeface="+mj-ea"/>
                <a:cs typeface="+mj-cs"/>
              </a:rPr>
              <a:t>Informacja dotycząca funkcjonowania Spółki Komunalnej "</a:t>
            </a:r>
            <a:r>
              <a:rPr lang="pl-PL" sz="2500" b="1" kern="1200" err="1">
                <a:solidFill>
                  <a:srgbClr val="FFFFFF"/>
                </a:solidFill>
                <a:latin typeface="+mj-lt"/>
                <a:ea typeface="+mj-ea"/>
                <a:cs typeface="+mj-cs"/>
              </a:rPr>
              <a:t>Komunalnik</a:t>
            </a:r>
            <a:r>
              <a:rPr lang="pl-PL" sz="2500" b="1" kern="1200">
                <a:solidFill>
                  <a:srgbClr val="FFFFFF"/>
                </a:solidFill>
                <a:latin typeface="+mj-lt"/>
                <a:ea typeface="+mj-ea"/>
                <a:cs typeface="+mj-cs"/>
              </a:rPr>
              <a:t>" w Kętrzynie</a:t>
            </a:r>
            <a:endParaRPr lang="pl-PL" sz="2500" b="1" kern="1200">
              <a:solidFill>
                <a:srgbClr val="FFFFFF"/>
              </a:solidFill>
              <a:latin typeface="+mj-lt"/>
              <a:cs typeface="Calibri Light"/>
            </a:endParaRPr>
          </a:p>
          <a:p>
            <a:pPr algn="ctr"/>
            <a:r>
              <a:rPr lang="pl-PL" sz="2500" b="1" kern="1200">
                <a:solidFill>
                  <a:srgbClr val="FFFFFF"/>
                </a:solidFill>
                <a:latin typeface="+mj-lt"/>
                <a:ea typeface="+mj-ea"/>
                <a:cs typeface="+mj-cs"/>
              </a:rPr>
              <a:t>Dane za rok 2025</a:t>
            </a:r>
            <a:endParaRPr lang="pl-PL" sz="2500" b="1" kern="1200">
              <a:solidFill>
                <a:srgbClr val="FFFFFF"/>
              </a:solidFill>
              <a:latin typeface="+mj-lt"/>
              <a:cs typeface="Calibri Light"/>
            </a:endParaRPr>
          </a:p>
        </p:txBody>
      </p:sp>
      <p:pic>
        <p:nvPicPr>
          <p:cNvPr id="4" name="Grafika 4">
            <a:extLst>
              <a:ext uri="{FF2B5EF4-FFF2-40B4-BE49-F238E27FC236}">
                <a16:creationId xmlns:a16="http://schemas.microsoft.com/office/drawing/2014/main" id="{8B5BE6C7-52EB-0363-7F56-71D378C395AE}"/>
              </a:ext>
            </a:extLst>
          </p:cNvPr>
          <p:cNvPicPr>
            <a:picLocks noChangeAspect="1"/>
          </p:cNvPicPr>
          <p:nvPr/>
        </p:nvPicPr>
        <p:blipFill>
          <a:blip cstate="print">
            <a:extLst>
              <a:ext uri="{96DAC541-7B7A-43D3-8B79-37D633B846F1}">
                <asvg:svgBlip xmlns:asvg="http://schemas.microsoft.com/office/drawing/2016/SVG/main" r:embed="rId2"/>
              </a:ext>
            </a:extLst>
          </a:blip>
          <a:stretch>
            <a:fillRect/>
          </a:stretch>
        </p:blipFill>
        <p:spPr>
          <a:xfrm>
            <a:off x="4777316" y="1476897"/>
            <a:ext cx="6780700" cy="3901876"/>
          </a:xfrm>
          <a:prstGeom prst="rect">
            <a:avLst/>
          </a:prstGeom>
        </p:spPr>
      </p:pic>
    </p:spTree>
    <p:extLst>
      <p:ext uri="{BB962C8B-B14F-4D97-AF65-F5344CB8AC3E}">
        <p14:creationId xmlns:p14="http://schemas.microsoft.com/office/powerpoint/2010/main" val="3161262612"/>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708FED4-BEB6-0CD3-9593-3ED019D3B83B}"/>
              </a:ext>
            </a:extLst>
          </p:cNvPr>
          <p:cNvSpPr>
            <a:spLocks noGrp="1"/>
          </p:cNvSpPr>
          <p:nvPr>
            <p:ph type="title"/>
          </p:nvPr>
        </p:nvSpPr>
        <p:spPr>
          <a:xfrm>
            <a:off x="790509" y="397"/>
            <a:ext cx="10606750" cy="850124"/>
          </a:xfrm>
        </p:spPr>
        <p:txBody>
          <a:bodyPr vert="horz" lIns="68580" tIns="34290" rIns="68580" bIns="34290" rtlCol="0">
            <a:noAutofit/>
          </a:bodyPr>
          <a:lstStyle/>
          <a:p>
            <a:pPr algn="ctr"/>
            <a:r>
              <a:rPr lang="pl-PL" sz="2800" b="1"/>
              <a:t>8</a:t>
            </a:r>
            <a:r>
              <a:rPr lang="pl-PL" sz="2800" b="1" kern="1200">
                <a:latin typeface="+mj-lt"/>
                <a:ea typeface="+mj-ea"/>
                <a:cs typeface="+mj-cs"/>
              </a:rPr>
              <a:t>. </a:t>
            </a:r>
            <a:r>
              <a:rPr lang="pl-PL" sz="2800" b="1"/>
              <a:t>Wybrane pozycje Rachunku zysków </a:t>
            </a:r>
            <a:r>
              <a:rPr lang="pl-PL" sz="2800" b="1" kern="1200">
                <a:latin typeface="+mj-lt"/>
                <a:ea typeface="+mj-ea"/>
                <a:cs typeface="+mj-cs"/>
              </a:rPr>
              <a:t>i </a:t>
            </a:r>
            <a:r>
              <a:rPr lang="pl-PL" sz="2800" b="1"/>
              <a:t>strat za lata 2024 – 2025</a:t>
            </a:r>
            <a:endParaRPr lang="pl-PL" sz="2800">
              <a:ea typeface="+mj-ea"/>
              <a:cs typeface="+mj-cs"/>
            </a:endParaRPr>
          </a:p>
        </p:txBody>
      </p:sp>
      <p:graphicFrame>
        <p:nvGraphicFramePr>
          <p:cNvPr id="8" name="Symbol zastępczy zawartości 7">
            <a:extLst>
              <a:ext uri="{FF2B5EF4-FFF2-40B4-BE49-F238E27FC236}">
                <a16:creationId xmlns:a16="http://schemas.microsoft.com/office/drawing/2014/main" id="{9BA04575-2468-AA59-C3A1-ADD34DA7D487}"/>
              </a:ext>
            </a:extLst>
          </p:cNvPr>
          <p:cNvGraphicFramePr>
            <a:graphicFrameLocks noGrp="1"/>
          </p:cNvGraphicFramePr>
          <p:nvPr>
            <p:ph idx="1"/>
            <p:extLst>
              <p:ext uri="{D42A27DB-BD31-4B8C-83A1-F6EECF244321}">
                <p14:modId xmlns:p14="http://schemas.microsoft.com/office/powerpoint/2010/main" val="3057380479"/>
              </p:ext>
            </p:extLst>
          </p:nvPr>
        </p:nvGraphicFramePr>
        <p:xfrm>
          <a:off x="46463" y="853208"/>
          <a:ext cx="12096482" cy="5268334"/>
        </p:xfrm>
        <a:graphic>
          <a:graphicData uri="http://schemas.openxmlformats.org/drawingml/2006/table">
            <a:tbl>
              <a:tblPr firstRow="1" bandRow="1">
                <a:tableStyleId>{5202B0CA-FC54-4496-8BCA-5EF66A818D29}</a:tableStyleId>
              </a:tblPr>
              <a:tblGrid>
                <a:gridCol w="688931">
                  <a:extLst>
                    <a:ext uri="{9D8B030D-6E8A-4147-A177-3AD203B41FA5}">
                      <a16:colId xmlns:a16="http://schemas.microsoft.com/office/drawing/2014/main" val="3391007398"/>
                    </a:ext>
                  </a:extLst>
                </a:gridCol>
                <a:gridCol w="5396242">
                  <a:extLst>
                    <a:ext uri="{9D8B030D-6E8A-4147-A177-3AD203B41FA5}">
                      <a16:colId xmlns:a16="http://schemas.microsoft.com/office/drawing/2014/main" val="1122425297"/>
                    </a:ext>
                  </a:extLst>
                </a:gridCol>
                <a:gridCol w="1880913">
                  <a:extLst>
                    <a:ext uri="{9D8B030D-6E8A-4147-A177-3AD203B41FA5}">
                      <a16:colId xmlns:a16="http://schemas.microsoft.com/office/drawing/2014/main" val="3512789945"/>
                    </a:ext>
                  </a:extLst>
                </a:gridCol>
                <a:gridCol w="1942571">
                  <a:extLst>
                    <a:ext uri="{9D8B030D-6E8A-4147-A177-3AD203B41FA5}">
                      <a16:colId xmlns:a16="http://schemas.microsoft.com/office/drawing/2014/main" val="1453607923"/>
                    </a:ext>
                  </a:extLst>
                </a:gridCol>
                <a:gridCol w="2187825">
                  <a:extLst>
                    <a:ext uri="{9D8B030D-6E8A-4147-A177-3AD203B41FA5}">
                      <a16:colId xmlns:a16="http://schemas.microsoft.com/office/drawing/2014/main" val="330277933"/>
                    </a:ext>
                  </a:extLst>
                </a:gridCol>
              </a:tblGrid>
              <a:tr h="350348">
                <a:tc>
                  <a:txBody>
                    <a:bodyPr/>
                    <a:lstStyle/>
                    <a:p>
                      <a:pPr algn="ctr" rtl="0" fontAlgn="base"/>
                      <a:r>
                        <a:rPr lang="pl-PL" sz="2000" b="1">
                          <a:effectLst/>
                        </a:rPr>
                        <a:t>L.p. ​</a:t>
                      </a:r>
                    </a:p>
                  </a:txBody>
                  <a:tcPr marL="44608" marR="44608" marT="22304" marB="22304">
                    <a:lnR w="12700">
                      <a:solidFill>
                        <a:schemeClr val="bg1"/>
                      </a:solidFill>
                    </a:lnR>
                    <a:lnB w="12700">
                      <a:solidFill>
                        <a:schemeClr val="bg1"/>
                      </a:solidFill>
                    </a:lnB>
                  </a:tcPr>
                </a:tc>
                <a:tc>
                  <a:txBody>
                    <a:bodyPr/>
                    <a:lstStyle/>
                    <a:p>
                      <a:pPr algn="ctr" rtl="0" fontAlgn="base"/>
                      <a:r>
                        <a:rPr lang="pl-PL" sz="2000" b="1">
                          <a:effectLst/>
                        </a:rPr>
                        <a:t>Wyszczególnienie ​</a:t>
                      </a:r>
                    </a:p>
                  </a:txBody>
                  <a:tcPr marL="44608" marR="44608" marT="22304" marB="22304">
                    <a:lnL w="12700">
                      <a:solidFill>
                        <a:schemeClr val="bg1"/>
                      </a:solidFill>
                    </a:lnL>
                    <a:lnR w="12700">
                      <a:solidFill>
                        <a:schemeClr val="bg1"/>
                      </a:solidFill>
                    </a:lnR>
                    <a:lnB w="12700">
                      <a:solidFill>
                        <a:schemeClr val="bg1"/>
                      </a:solidFill>
                    </a:lnB>
                  </a:tcPr>
                </a:tc>
                <a:tc>
                  <a:txBody>
                    <a:bodyPr/>
                    <a:lstStyle/>
                    <a:p>
                      <a:pPr algn="ctr" rtl="0" fontAlgn="base"/>
                      <a:r>
                        <a:rPr lang="pl-PL" sz="2000" b="1">
                          <a:effectLst/>
                        </a:rPr>
                        <a:t>2024 rok ​</a:t>
                      </a:r>
                    </a:p>
                  </a:txBody>
                  <a:tcPr marL="44608" marR="44608" marT="22304" marB="22304">
                    <a:lnL w="12700">
                      <a:solidFill>
                        <a:schemeClr val="bg1"/>
                      </a:solidFill>
                    </a:lnL>
                    <a:lnR w="12700">
                      <a:solidFill>
                        <a:schemeClr val="bg1"/>
                      </a:solidFill>
                    </a:lnR>
                    <a:lnB w="12700">
                      <a:solidFill>
                        <a:schemeClr val="bg1"/>
                      </a:solidFill>
                    </a:lnB>
                  </a:tcPr>
                </a:tc>
                <a:tc>
                  <a:txBody>
                    <a:bodyPr/>
                    <a:lstStyle/>
                    <a:p>
                      <a:pPr algn="ctr" rtl="0" fontAlgn="base"/>
                      <a:r>
                        <a:rPr lang="pl-PL" sz="2000" b="1">
                          <a:effectLst/>
                        </a:rPr>
                        <a:t>2025 rok ​</a:t>
                      </a:r>
                    </a:p>
                  </a:txBody>
                  <a:tcPr marL="44608" marR="44608" marT="22304" marB="22304">
                    <a:lnL w="12700">
                      <a:solidFill>
                        <a:schemeClr val="bg1"/>
                      </a:solidFill>
                    </a:lnL>
                    <a:lnR w="12700">
                      <a:solidFill>
                        <a:schemeClr val="bg1"/>
                      </a:solidFill>
                    </a:lnR>
                    <a:lnB w="12700">
                      <a:solidFill>
                        <a:schemeClr val="bg1"/>
                      </a:solidFill>
                    </a:lnB>
                  </a:tcPr>
                </a:tc>
                <a:tc>
                  <a:txBody>
                    <a:bodyPr/>
                    <a:lstStyle/>
                    <a:p>
                      <a:pPr algn="ctr" rtl="0" fontAlgn="base"/>
                      <a:r>
                        <a:rPr lang="pl-PL" sz="2000" b="1">
                          <a:effectLst/>
                        </a:rPr>
                        <a:t>Wzrost / spadek  ​</a:t>
                      </a:r>
                    </a:p>
                  </a:txBody>
                  <a:tcPr marL="44608" marR="44608" marT="22304" marB="22304">
                    <a:lnL w="12700">
                      <a:solidFill>
                        <a:schemeClr val="bg1"/>
                      </a:solidFill>
                    </a:lnL>
                    <a:lnB w="12700">
                      <a:solidFill>
                        <a:schemeClr val="bg1"/>
                      </a:solidFill>
                    </a:lnB>
                  </a:tcPr>
                </a:tc>
                <a:extLst>
                  <a:ext uri="{0D108BD9-81ED-4DB2-BD59-A6C34878D82A}">
                    <a16:rowId xmlns:a16="http://schemas.microsoft.com/office/drawing/2014/main" val="721078002"/>
                  </a:ext>
                </a:extLst>
              </a:tr>
              <a:tr h="344465">
                <a:tc>
                  <a:txBody>
                    <a:bodyPr/>
                    <a:lstStyle/>
                    <a:p>
                      <a:pPr algn="ctr" rtl="0" fontAlgn="base"/>
                      <a:r>
                        <a:rPr lang="pl-PL" sz="2000" b="1">
                          <a:effectLst/>
                        </a:rPr>
                        <a:t>1.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2000" b="1">
                          <a:effectLst/>
                        </a:rPr>
                        <a:t>Przychody netto ze sprzedaży i zrównane z nimi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​20 066 072,42</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rPr>
                        <a:t>20 882 369,80</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rPr>
                        <a:t>+ 816 297,38</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298141692"/>
                  </a:ext>
                </a:extLst>
              </a:tr>
              <a:tr h="350348">
                <a:tc>
                  <a:txBody>
                    <a:bodyPr/>
                    <a:lstStyle/>
                    <a:p>
                      <a:pPr algn="ctr" rtl="0" fontAlgn="base"/>
                      <a:r>
                        <a:rPr lang="pl-PL" sz="2000" b="1">
                          <a:effectLst/>
                        </a:rPr>
                        <a:t>a.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2000" b="1">
                          <a:effectLst/>
                        </a:rPr>
                        <a:t>przychody netto sprzedaży produktów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19 960 732,76</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20 803 518,53</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+ 842 785,77</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432999800"/>
                  </a:ext>
                </a:extLst>
              </a:tr>
              <a:tr h="350348">
                <a:tc>
                  <a:txBody>
                    <a:bodyPr/>
                    <a:lstStyle/>
                    <a:p>
                      <a:pPr algn="ctr" rtl="0" fontAlgn="base"/>
                      <a:r>
                        <a:rPr lang="pl-PL" sz="2000" b="1">
                          <a:effectLst/>
                        </a:rPr>
                        <a:t>2.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2000" b="1">
                          <a:effectLst/>
                        </a:rPr>
                        <a:t>Koszty działalności operacyjnej, w tym :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19 983 255,17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21 653 176,40</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+1 669 921,23</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577929885"/>
                  </a:ext>
                </a:extLst>
              </a:tr>
              <a:tr h="350348">
                <a:tc>
                  <a:txBody>
                    <a:bodyPr/>
                    <a:lstStyle/>
                    <a:p>
                      <a:pPr algn="ctr" rtl="0" fontAlgn="base"/>
                      <a:r>
                        <a:rPr lang="pl-PL" sz="2000" b="1">
                          <a:effectLst/>
                        </a:rPr>
                        <a:t>a.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2000" b="1">
                          <a:effectLst/>
                        </a:rPr>
                        <a:t>amortyzacja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433 421,10</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417 984,85</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-15 436,25</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3326168209"/>
                  </a:ext>
                </a:extLst>
              </a:tr>
              <a:tr h="341365">
                <a:tc>
                  <a:txBody>
                    <a:bodyPr/>
                    <a:lstStyle/>
                    <a:p>
                      <a:pPr algn="ctr" rtl="0" fontAlgn="base"/>
                      <a:r>
                        <a:rPr lang="pl-PL" sz="2000" b="1">
                          <a:effectLst/>
                        </a:rPr>
                        <a:t>b.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2000" b="1">
                          <a:effectLst/>
                        </a:rPr>
                        <a:t>usługi obce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7 224 580,73</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8 588 996,03</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+1 364 415,30</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3918008227"/>
                  </a:ext>
                </a:extLst>
              </a:tr>
              <a:tr h="350348">
                <a:tc>
                  <a:txBody>
                    <a:bodyPr/>
                    <a:lstStyle/>
                    <a:p>
                      <a:pPr algn="ctr" rtl="0" fontAlgn="base"/>
                      <a:r>
                        <a:rPr lang="pl-PL" sz="2000" b="1">
                          <a:effectLst/>
                        </a:rPr>
                        <a:t>c.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2000" b="1">
                          <a:effectLst/>
                        </a:rPr>
                        <a:t>wynagrodzenia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7 962 257,99</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8 168 209,33</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+205 951,34</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248907817"/>
                  </a:ext>
                </a:extLst>
              </a:tr>
              <a:tr h="350348">
                <a:tc>
                  <a:txBody>
                    <a:bodyPr/>
                    <a:lstStyle/>
                    <a:p>
                      <a:pPr algn="ctr" rtl="0" fontAlgn="base"/>
                      <a:r>
                        <a:rPr lang="pl-PL" sz="2000" b="1">
                          <a:effectLst/>
                        </a:rPr>
                        <a:t>3.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2000" b="1">
                          <a:effectLst/>
                        </a:rPr>
                        <a:t>Zysk (strata) z sprzedaży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+82 817,25</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-770 806,60</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-853 623,85</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2429213790"/>
                  </a:ext>
                </a:extLst>
              </a:tr>
              <a:tr h="365342">
                <a:tc>
                  <a:txBody>
                    <a:bodyPr/>
                    <a:lstStyle/>
                    <a:p>
                      <a:pPr algn="ctr" rtl="0" fontAlgn="base"/>
                      <a:r>
                        <a:rPr lang="pl-PL" sz="2000" b="1">
                          <a:effectLst/>
                        </a:rPr>
                        <a:t>4.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2000" b="1">
                          <a:effectLst/>
                        </a:rPr>
                        <a:t>Pozostałe przychody operacyjne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499 451,25</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412 701,14</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-86 750,11</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191956639"/>
                  </a:ext>
                </a:extLst>
              </a:tr>
              <a:tr h="350348">
                <a:tc>
                  <a:txBody>
                    <a:bodyPr/>
                    <a:lstStyle/>
                    <a:p>
                      <a:pPr algn="ctr" rtl="0" fontAlgn="base"/>
                      <a:endParaRPr lang="pl-PL" sz="2000" b="1">
                        <a:effectLst/>
                      </a:endParaRP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2000" b="1">
                          <a:effectLst/>
                        </a:rPr>
                        <a:t>Pozostałe koszty operacyjne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220 558,06</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166 567,33</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- 53 990,73</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208046742"/>
                  </a:ext>
                </a:extLst>
              </a:tr>
              <a:tr h="350348">
                <a:tc>
                  <a:txBody>
                    <a:bodyPr/>
                    <a:lstStyle/>
                    <a:p>
                      <a:pPr algn="ctr" rtl="0" fontAlgn="base"/>
                      <a:r>
                        <a:rPr lang="pl-PL" sz="2000" b="1">
                          <a:effectLst/>
                        </a:rPr>
                        <a:t>6.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2000" b="1">
                          <a:effectLst/>
                        </a:rPr>
                        <a:t>Zysk (strata) z działalności operacyjnej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+361 710,44</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-524 672,79</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-886 383,23</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3264158147"/>
                  </a:ext>
                </a:extLst>
              </a:tr>
              <a:tr h="350348">
                <a:tc>
                  <a:txBody>
                    <a:bodyPr/>
                    <a:lstStyle/>
                    <a:p>
                      <a:pPr algn="ctr" rtl="0" fontAlgn="base"/>
                      <a:r>
                        <a:rPr lang="pl-PL" sz="2000" b="1">
                          <a:effectLst/>
                        </a:rPr>
                        <a:t>7.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2000" b="1">
                          <a:effectLst/>
                        </a:rPr>
                        <a:t>Przychody finansowe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marL="0" marR="0" indent="0" algn="r" defTabSz="914400" rtl="0" eaLnBrk="1" fontAlgn="base" latinLnBrk="0" hangingPunct="1">
                        <a:lnSpc>
                          <a:spcPct val="100000"/>
                        </a:lnSpc>
                        <a:spcBef>
                          <a:spcPts val="0"/>
                        </a:spcBef>
                        <a:spcAft>
                          <a:spcPts val="0"/>
                        </a:spcAft>
                        <a:buClrTx/>
                        <a:buSzTx/>
                        <a:buFontTx/>
                        <a:buNone/>
                        <a:tabLst/>
                        <a:defRPr/>
                      </a:pPr>
                      <a:r>
                        <a:rPr lang="pl-PL" sz="2000" b="1">
                          <a:solidFill>
                            <a:schemeClr val="tx1"/>
                          </a:solidFill>
                          <a:effectLst/>
                        </a:rPr>
                        <a:t>1 988,78</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2 732,50</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+743,72</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3436706466"/>
                  </a:ext>
                </a:extLst>
              </a:tr>
              <a:tr h="350348">
                <a:tc>
                  <a:txBody>
                    <a:bodyPr/>
                    <a:lstStyle/>
                    <a:p>
                      <a:pPr algn="ctr" rtl="0" fontAlgn="base"/>
                      <a:r>
                        <a:rPr lang="pl-PL" sz="2000" b="1">
                          <a:effectLst/>
                        </a:rPr>
                        <a:t>8.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2000" b="1">
                          <a:effectLst/>
                        </a:rPr>
                        <a:t>Koszty finansowe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1 349,55</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1 007,38</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- 342,17</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2039117797"/>
                  </a:ext>
                </a:extLst>
              </a:tr>
              <a:tr h="350348">
                <a:tc>
                  <a:txBody>
                    <a:bodyPr/>
                    <a:lstStyle/>
                    <a:p>
                      <a:pPr algn="ctr" rtl="0" fontAlgn="base"/>
                      <a:r>
                        <a:rPr lang="pl-PL" sz="2000" b="1">
                          <a:effectLst/>
                        </a:rPr>
                        <a:t>9.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2000" b="1">
                          <a:effectLst/>
                        </a:rPr>
                        <a:t>Zysk (strata) brutto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+362 349,67</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-522 947,67</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solidFill>
                            <a:schemeClr val="tx1"/>
                          </a:solidFill>
                          <a:effectLst/>
                        </a:rPr>
                        <a:t>-885 297,34</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602053829"/>
                  </a:ext>
                </a:extLst>
              </a:tr>
              <a:tr h="350348">
                <a:tc>
                  <a:txBody>
                    <a:bodyPr/>
                    <a:lstStyle/>
                    <a:p>
                      <a:pPr algn="ctr" rtl="0" fontAlgn="base"/>
                      <a:r>
                        <a:rPr lang="pl-PL" sz="2000" b="1">
                          <a:effectLst/>
                        </a:rPr>
                        <a:t>10. ​</a:t>
                      </a:r>
                    </a:p>
                  </a:txBody>
                  <a:tcPr marL="44608" marR="44608" marT="22304" marB="22304">
                    <a:lnR w="12700">
                      <a:solidFill>
                        <a:schemeClr val="bg1"/>
                      </a:solidFill>
                    </a:lnR>
                    <a:lnT w="12700">
                      <a:solidFill>
                        <a:schemeClr val="bg1"/>
                      </a:solidFill>
                    </a:lnT>
                  </a:tcPr>
                </a:tc>
                <a:tc>
                  <a:txBody>
                    <a:bodyPr/>
                    <a:lstStyle/>
                    <a:p>
                      <a:pPr algn="l" rtl="0" fontAlgn="base"/>
                      <a:r>
                        <a:rPr lang="pl-PL" sz="2000" b="1">
                          <a:effectLst/>
                        </a:rPr>
                        <a:t>Zysk (strata) netto ​</a:t>
                      </a:r>
                    </a:p>
                  </a:txBody>
                  <a:tcPr marL="44608" marR="44608" marT="22304" marB="22304">
                    <a:lnL w="12700">
                      <a:solidFill>
                        <a:schemeClr val="bg1"/>
                      </a:solidFill>
                    </a:lnL>
                    <a:lnR w="12700">
                      <a:solidFill>
                        <a:schemeClr val="bg1"/>
                      </a:solidFill>
                    </a:lnR>
                    <a:lnT w="12700">
                      <a:solidFill>
                        <a:schemeClr val="bg1"/>
                      </a:solidFill>
                    </a:lnT>
                  </a:tcPr>
                </a:tc>
                <a:tc>
                  <a:txBody>
                    <a:bodyPr/>
                    <a:lstStyle/>
                    <a:p>
                      <a:pPr algn="r" rtl="0" fontAlgn="base"/>
                      <a:r>
                        <a:rPr lang="pl-PL" sz="2000" b="1">
                          <a:solidFill>
                            <a:schemeClr val="tx1"/>
                          </a:solidFill>
                          <a:effectLst/>
                        </a:rPr>
                        <a:t>+255 073,67</a:t>
                      </a:r>
                    </a:p>
                  </a:txBody>
                  <a:tcPr marL="44608" marR="44608" marT="22304" marB="22304">
                    <a:lnL w="12700">
                      <a:solidFill>
                        <a:schemeClr val="bg1"/>
                      </a:solidFill>
                    </a:lnL>
                    <a:lnR w="12700">
                      <a:solidFill>
                        <a:schemeClr val="bg1"/>
                      </a:solidFill>
                    </a:lnR>
                    <a:lnT w="12700">
                      <a:solidFill>
                        <a:schemeClr val="bg1"/>
                      </a:solidFill>
                    </a:lnT>
                  </a:tcPr>
                </a:tc>
                <a:tc>
                  <a:txBody>
                    <a:bodyPr/>
                    <a:lstStyle/>
                    <a:p>
                      <a:pPr algn="r" rtl="0" fontAlgn="base"/>
                      <a:r>
                        <a:rPr lang="pl-PL" sz="2000" b="1">
                          <a:solidFill>
                            <a:schemeClr val="tx1"/>
                          </a:solidFill>
                          <a:effectLst/>
                        </a:rPr>
                        <a:t>-522 947,67</a:t>
                      </a:r>
                    </a:p>
                  </a:txBody>
                  <a:tcPr marL="44608" marR="44608" marT="22304" marB="22304">
                    <a:lnL w="12700">
                      <a:solidFill>
                        <a:schemeClr val="bg1"/>
                      </a:solidFill>
                    </a:lnL>
                    <a:lnR w="12700">
                      <a:solidFill>
                        <a:schemeClr val="bg1"/>
                      </a:solidFill>
                    </a:lnR>
                    <a:lnT w="12700">
                      <a:solidFill>
                        <a:schemeClr val="bg1"/>
                      </a:solidFill>
                    </a:lnT>
                  </a:tcPr>
                </a:tc>
                <a:tc>
                  <a:txBody>
                    <a:bodyPr/>
                    <a:lstStyle/>
                    <a:p>
                      <a:pPr algn="r" rtl="0" fontAlgn="base"/>
                      <a:r>
                        <a:rPr lang="pl-PL" sz="2000" b="1">
                          <a:solidFill>
                            <a:schemeClr val="tx1"/>
                          </a:solidFill>
                          <a:effectLst/>
                        </a:rPr>
                        <a:t>-778 021,34</a:t>
                      </a:r>
                    </a:p>
                  </a:txBody>
                  <a:tcPr marL="44608" marR="44608" marT="22304" marB="22304">
                    <a:lnL w="12700">
                      <a:solidFill>
                        <a:schemeClr val="bg1"/>
                      </a:solidFill>
                    </a:lnL>
                    <a:lnT w="12700">
                      <a:solidFill>
                        <a:schemeClr val="bg1"/>
                      </a:solidFill>
                    </a:lnT>
                  </a:tcPr>
                </a:tc>
                <a:extLst>
                  <a:ext uri="{0D108BD9-81ED-4DB2-BD59-A6C34878D82A}">
                    <a16:rowId xmlns:a16="http://schemas.microsoft.com/office/drawing/2014/main" val="640270600"/>
                  </a:ext>
                </a:extLst>
              </a:tr>
            </a:tbl>
          </a:graphicData>
        </a:graphic>
      </p:graphicFrame>
    </p:spTree>
    <p:extLst>
      <p:ext uri="{BB962C8B-B14F-4D97-AF65-F5344CB8AC3E}">
        <p14:creationId xmlns:p14="http://schemas.microsoft.com/office/powerpoint/2010/main" val="2020303314"/>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708FED4-BEB6-0CD3-9593-3ED019D3B83B}"/>
              </a:ext>
            </a:extLst>
          </p:cNvPr>
          <p:cNvSpPr>
            <a:spLocks noGrp="1"/>
          </p:cNvSpPr>
          <p:nvPr>
            <p:ph type="title"/>
          </p:nvPr>
        </p:nvSpPr>
        <p:spPr>
          <a:xfrm>
            <a:off x="-575" y="4077"/>
            <a:ext cx="12189982" cy="1369379"/>
          </a:xfrm>
        </p:spPr>
        <p:txBody>
          <a:bodyPr vert="horz" lIns="68580" tIns="34290" rIns="68580" bIns="34290" rtlCol="0">
            <a:normAutofit/>
          </a:bodyPr>
          <a:lstStyle/>
          <a:p>
            <a:pPr algn="ctr"/>
            <a:r>
              <a:rPr lang="pl-PL" sz="4000" b="1"/>
              <a:t>9</a:t>
            </a:r>
            <a:r>
              <a:rPr lang="pl-PL" sz="4000" b="1" kern="1200">
                <a:latin typeface="+mj-lt"/>
                <a:ea typeface="+mj-ea"/>
                <a:cs typeface="+mj-cs"/>
              </a:rPr>
              <a:t>. </a:t>
            </a:r>
            <a:r>
              <a:rPr lang="pl-PL" sz="4000" b="1"/>
              <a:t>Wyjaśnienia do wybranych pozycji Rachunku zysków </a:t>
            </a:r>
            <a:r>
              <a:rPr lang="pl-PL" sz="4000" b="1" kern="1200">
                <a:latin typeface="+mj-lt"/>
                <a:ea typeface="+mj-ea"/>
                <a:cs typeface="+mj-cs"/>
              </a:rPr>
              <a:t>i </a:t>
            </a:r>
            <a:r>
              <a:rPr lang="pl-PL" sz="4000" b="1"/>
              <a:t>strat za rok 2025</a:t>
            </a:r>
            <a:endParaRPr lang="pl-PL" sz="4000">
              <a:cs typeface="Calibri Light" panose="020F0302020204030204"/>
            </a:endParaRPr>
          </a:p>
        </p:txBody>
      </p:sp>
      <p:sp>
        <p:nvSpPr>
          <p:cNvPr id="4" name="Symbol zastępczy zawartości 3">
            <a:extLst>
              <a:ext uri="{FF2B5EF4-FFF2-40B4-BE49-F238E27FC236}">
                <a16:creationId xmlns:a16="http://schemas.microsoft.com/office/drawing/2014/main" id="{D0DE13FF-145C-2BD6-B734-04F6B88652CB}"/>
              </a:ext>
            </a:extLst>
          </p:cNvPr>
          <p:cNvSpPr>
            <a:spLocks noGrp="1"/>
          </p:cNvSpPr>
          <p:nvPr>
            <p:ph idx="1"/>
          </p:nvPr>
        </p:nvSpPr>
        <p:spPr>
          <a:xfrm>
            <a:off x="0" y="1238519"/>
            <a:ext cx="12077896" cy="4579575"/>
          </a:xfrm>
        </p:spPr>
        <p:txBody>
          <a:bodyPr vert="horz" lIns="68580" tIns="34290" rIns="68580" bIns="34290" rtlCol="0" anchor="t">
            <a:noAutofit/>
          </a:bodyPr>
          <a:lstStyle/>
          <a:p>
            <a:pPr marL="137160" indent="-137160" algn="just">
              <a:lnSpc>
                <a:spcPct val="100000"/>
              </a:lnSpc>
              <a:spcBef>
                <a:spcPts val="0"/>
              </a:spcBef>
              <a:buFont typeface="Wingdings" panose="020B0604020202020204" pitchFamily="34" charset="0"/>
              <a:buChar char="Ø"/>
            </a:pPr>
            <a:r>
              <a:rPr lang="pl-PL" sz="2000" b="1">
                <a:cs typeface="Calibri"/>
              </a:rPr>
              <a:t>  Stabilizacja przychodów w całym roku obrotowym w zakresie odbioru i zagospodarowania odpadów - Umowa  z Gminą Miejską Kętrzyn, która była następstwem rozstrzygniętego przetargu oraz umów z podmiotami gospodarczymi prowadzącymi działalność na terenie miasta Kętrzyn. </a:t>
            </a:r>
          </a:p>
          <a:p>
            <a:pPr marL="137160" indent="-137160" algn="just">
              <a:lnSpc>
                <a:spcPct val="100000"/>
              </a:lnSpc>
              <a:spcBef>
                <a:spcPts val="0"/>
              </a:spcBef>
              <a:buFont typeface="Wingdings" panose="020B0604020202020204" pitchFamily="34" charset="0"/>
              <a:buChar char="Ø"/>
            </a:pPr>
            <a:r>
              <a:rPr lang="pl-PL" sz="2000" b="1">
                <a:ea typeface="+mn-lt"/>
                <a:cs typeface="Calibri"/>
              </a:rPr>
              <a:t> Realizacja umów w roku obrotowym zawartych z Gminą Miejską Kętrzyn w zakresie oczyszczania letniego i zimowego ulic i chodników, administrowanie cmentarzami komunalnymi, które były następstwem rozstrzygniętych przetargów. </a:t>
            </a:r>
            <a:endParaRPr lang="en-US" sz="2000" b="1">
              <a:ea typeface="+mn-lt"/>
              <a:cs typeface="+mn-lt"/>
            </a:endParaRPr>
          </a:p>
          <a:p>
            <a:pPr algn="just">
              <a:lnSpc>
                <a:spcPct val="100000"/>
              </a:lnSpc>
              <a:buFont typeface="Wingdings" pitchFamily="2" charset="2"/>
              <a:buChar char="Ø"/>
            </a:pPr>
            <a:r>
              <a:rPr lang="pl-PL" sz="2000" b="1"/>
              <a:t>Wykonywanie robót w zakresie remontów cząstkowych dróg, chodników na zlecenie Gminy Miejskiej Kętrzyn, </a:t>
            </a:r>
          </a:p>
          <a:p>
            <a:pPr algn="just">
              <a:lnSpc>
                <a:spcPct val="100000"/>
              </a:lnSpc>
              <a:buNone/>
            </a:pPr>
            <a:r>
              <a:rPr lang="pl-PL" sz="2000" b="1"/>
              <a:t>    MWiK Sp. z o. o. w Kętrzynie, Spółdzielni Mieszkaniowej Pionier w Kętrzynie oraz osób prywatnych. </a:t>
            </a:r>
          </a:p>
          <a:p>
            <a:pPr algn="just">
              <a:lnSpc>
                <a:spcPct val="100000"/>
              </a:lnSpc>
              <a:buFont typeface="Wingdings" pitchFamily="2" charset="2"/>
              <a:buChar char="Ø"/>
            </a:pPr>
            <a:r>
              <a:rPr lang="pl-PL" sz="2000" b="1"/>
              <a:t>Realizacja umowy na rzecz Gminy Miejskiej Kętrzyn „Wykonanie oznakowania poziomego cienkowarstwowego na drogach gminnych w Kętrzynie”. </a:t>
            </a:r>
          </a:p>
          <a:p>
            <a:pPr algn="just">
              <a:lnSpc>
                <a:spcPct val="100000"/>
              </a:lnSpc>
              <a:buFont typeface="Wingdings" pitchFamily="2" charset="2"/>
              <a:buChar char="Ø"/>
            </a:pPr>
            <a:r>
              <a:rPr lang="pl-PL" sz="2000" b="1"/>
              <a:t> Realizacja zadania wykonanego w ramach umowy zawartej z Gminą Miejską Kętrzyn pt. „Aktywne Place Zabaw 2025- doposażenie placu zabaw przy Żłobku miejskim w Kętrzynie- utworzenie ogródka warzywnego, ścieżki sensorycznej i wykonanie nasadzeń”</a:t>
            </a:r>
          </a:p>
          <a:p>
            <a:pPr>
              <a:lnSpc>
                <a:spcPct val="100000"/>
              </a:lnSpc>
              <a:buFont typeface="Wingdings" pitchFamily="2" charset="2"/>
              <a:buChar char="Ø"/>
            </a:pPr>
            <a:endParaRPr lang="pl-PL" sz="2000" b="1"/>
          </a:p>
          <a:p>
            <a:pPr>
              <a:lnSpc>
                <a:spcPct val="100000"/>
              </a:lnSpc>
              <a:buFont typeface="Wingdings" pitchFamily="2" charset="2"/>
              <a:buChar char="Ø"/>
            </a:pPr>
            <a:endParaRPr lang="pl-PL" sz="2000" b="1"/>
          </a:p>
          <a:p>
            <a:pPr>
              <a:lnSpc>
                <a:spcPct val="100000"/>
              </a:lnSpc>
              <a:buFont typeface="Wingdings" pitchFamily="2" charset="2"/>
              <a:buChar char="Ø"/>
            </a:pPr>
            <a:endParaRPr lang="pl-PL" sz="2000" b="1"/>
          </a:p>
          <a:p>
            <a:pPr algn="just">
              <a:lnSpc>
                <a:spcPct val="150000"/>
              </a:lnSpc>
              <a:spcBef>
                <a:spcPts val="0"/>
              </a:spcBef>
              <a:buNone/>
            </a:pPr>
            <a:endParaRPr lang="pl-PL" sz="2000" b="1">
              <a:cs typeface="Calibri"/>
            </a:endParaRPr>
          </a:p>
        </p:txBody>
      </p:sp>
    </p:spTree>
    <p:extLst>
      <p:ext uri="{BB962C8B-B14F-4D97-AF65-F5344CB8AC3E}">
        <p14:creationId xmlns:p14="http://schemas.microsoft.com/office/powerpoint/2010/main" val="455502506"/>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vert="horz" lIns="91440" tIns="45720" rIns="91440" bIns="45720" rtlCol="0" anchor="t">
            <a:normAutofit lnSpcReduction="10000"/>
          </a:bodyPr>
          <a:lstStyle/>
          <a:p>
            <a:pPr algn="just">
              <a:lnSpc>
                <a:spcPct val="100000"/>
              </a:lnSpc>
              <a:buFont typeface="Wingdings" pitchFamily="2" charset="2"/>
              <a:buChar char="Ø"/>
            </a:pPr>
            <a:r>
              <a:rPr lang="pl-PL" b="1"/>
              <a:t>Wykonanie miejsc parkingowych przy ul. Poznańskiej w Kętrzynie w ramach umowy zawartej z Gminą Miejską Kętrzyn,</a:t>
            </a:r>
          </a:p>
          <a:p>
            <a:pPr algn="just">
              <a:lnSpc>
                <a:spcPct val="100000"/>
              </a:lnSpc>
              <a:buFont typeface="Wingdings" pitchFamily="2" charset="2"/>
              <a:buChar char="Ø"/>
            </a:pPr>
            <a:r>
              <a:rPr lang="pl-PL" b="1"/>
              <a:t>Wykonanie zadania „Przebudowa drogi dojazdowej do budynku mieszkalnego oraz parkingu przy ul. Obr. Westerplatte 24 w Kętrzynie”, zadanie na rzecz Gminy Miejskiej Kętrzyn wykonane na podstawie wygranego przetargu,</a:t>
            </a:r>
            <a:endParaRPr lang="pl-PL" b="1">
              <a:ea typeface="Calibri"/>
              <a:cs typeface="Calibri"/>
            </a:endParaRPr>
          </a:p>
          <a:p>
            <a:pPr algn="just">
              <a:lnSpc>
                <a:spcPct val="100000"/>
              </a:lnSpc>
              <a:buFont typeface="Wingdings" pitchFamily="2" charset="2"/>
              <a:buChar char="Ø"/>
            </a:pPr>
            <a:r>
              <a:rPr lang="pl-PL" b="1"/>
              <a:t>Realizacja zadania, „Utwardzenie działki z odwodnianiem, teren przylegający do budynków Mielczarskiego 9 i Daszyńskiego 16” zadanie wykonane na podstawie umowy z Gminą Miejską Kętrzyn w ramach wygranego przetargu.   </a:t>
            </a:r>
            <a:endParaRPr lang="pl-PL" b="1">
              <a:cs typeface="Calibri"/>
            </a:endParaRPr>
          </a:p>
          <a:p>
            <a:endParaRPr lang="pl-PL"/>
          </a:p>
        </p:txBody>
      </p:sp>
    </p:spTree>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708FED4-BEB6-0CD3-9593-3ED019D3B83B}"/>
              </a:ext>
            </a:extLst>
          </p:cNvPr>
          <p:cNvSpPr>
            <a:spLocks noGrp="1"/>
          </p:cNvSpPr>
          <p:nvPr>
            <p:ph type="title"/>
          </p:nvPr>
        </p:nvSpPr>
        <p:spPr>
          <a:xfrm>
            <a:off x="-575" y="115589"/>
            <a:ext cx="12189983" cy="941916"/>
          </a:xfrm>
        </p:spPr>
        <p:txBody>
          <a:bodyPr vert="horz" lIns="68580" tIns="34290" rIns="68580" bIns="34290" rtlCol="0">
            <a:normAutofit/>
          </a:bodyPr>
          <a:lstStyle/>
          <a:p>
            <a:pPr algn="ctr"/>
            <a:r>
              <a:rPr lang="pl-PL" sz="4000" b="1"/>
              <a:t>10</a:t>
            </a:r>
            <a:r>
              <a:rPr lang="pl-PL" sz="4000" b="1" kern="1200">
                <a:latin typeface="+mj-lt"/>
                <a:ea typeface="+mj-ea"/>
                <a:cs typeface="+mj-cs"/>
              </a:rPr>
              <a:t>. </a:t>
            </a:r>
            <a:r>
              <a:rPr lang="pl-PL" sz="4000" b="1"/>
              <a:t>Wyzwania / cele na rok 2026</a:t>
            </a:r>
            <a:endParaRPr lang="pl-PL" sz="4000">
              <a:cs typeface="Calibri Light"/>
            </a:endParaRPr>
          </a:p>
        </p:txBody>
      </p:sp>
      <p:sp>
        <p:nvSpPr>
          <p:cNvPr id="4" name="Symbol zastępczy zawartości 3">
            <a:extLst>
              <a:ext uri="{FF2B5EF4-FFF2-40B4-BE49-F238E27FC236}">
                <a16:creationId xmlns:a16="http://schemas.microsoft.com/office/drawing/2014/main" id="{D0DE13FF-145C-2BD6-B734-04F6B88652CB}"/>
              </a:ext>
            </a:extLst>
          </p:cNvPr>
          <p:cNvSpPr>
            <a:spLocks noGrp="1"/>
          </p:cNvSpPr>
          <p:nvPr>
            <p:ph idx="1"/>
          </p:nvPr>
        </p:nvSpPr>
        <p:spPr>
          <a:xfrm>
            <a:off x="-575" y="1600934"/>
            <a:ext cx="12106348" cy="4528154"/>
          </a:xfrm>
        </p:spPr>
        <p:txBody>
          <a:bodyPr vert="horz" lIns="68580" tIns="34290" rIns="68580" bIns="34290" rtlCol="0" anchor="t">
            <a:normAutofit fontScale="47500" lnSpcReduction="20000"/>
          </a:bodyPr>
          <a:lstStyle/>
          <a:p>
            <a:pPr>
              <a:lnSpc>
                <a:spcPct val="150000"/>
              </a:lnSpc>
            </a:pPr>
            <a:r>
              <a:rPr lang="pl-PL" sz="3200" b="1">
                <a:cs typeface="Calibri"/>
              </a:rPr>
              <a:t>  Kontynuacja prac związanych z przebudową budynku socjalnego męskiego,  w ramach realizacji inwestycji zaplanowano: </a:t>
            </a:r>
            <a:endParaRPr lang="en-US" sz="3200" b="1">
              <a:ea typeface="+mn-lt"/>
              <a:cs typeface="+mn-lt"/>
            </a:endParaRPr>
          </a:p>
          <a:p>
            <a:pPr>
              <a:lnSpc>
                <a:spcPct val="150000"/>
              </a:lnSpc>
              <a:buFont typeface="Wingdings" pitchFamily="2" charset="2"/>
              <a:buChar char="ü"/>
            </a:pPr>
            <a:r>
              <a:rPr lang="pl-PL" sz="3200" b="1">
                <a:cs typeface="Calibri"/>
              </a:rPr>
              <a:t>Wykonanie prac wykończeniowych wewnątrz budynku m.in.;</a:t>
            </a:r>
          </a:p>
          <a:p>
            <a:pPr>
              <a:lnSpc>
                <a:spcPct val="150000"/>
              </a:lnSpc>
              <a:buNone/>
            </a:pPr>
            <a:r>
              <a:rPr lang="pl-PL" sz="3200" b="1">
                <a:cs typeface="Calibri"/>
              </a:rPr>
              <a:t>-wylanie posadzek,</a:t>
            </a:r>
          </a:p>
          <a:p>
            <a:pPr>
              <a:lnSpc>
                <a:spcPct val="150000"/>
              </a:lnSpc>
              <a:buNone/>
            </a:pPr>
            <a:r>
              <a:rPr lang="pl-PL" sz="3200" b="1">
                <a:cs typeface="Calibri"/>
              </a:rPr>
              <a:t>-ustawienie ścianek działowych,</a:t>
            </a:r>
          </a:p>
          <a:p>
            <a:pPr>
              <a:lnSpc>
                <a:spcPct val="150000"/>
              </a:lnSpc>
              <a:buNone/>
            </a:pPr>
            <a:r>
              <a:rPr lang="pl-PL" sz="3200" b="1">
                <a:cs typeface="Calibri"/>
              </a:rPr>
              <a:t>-położenie tynków i gładzi,</a:t>
            </a:r>
          </a:p>
          <a:p>
            <a:pPr>
              <a:lnSpc>
                <a:spcPct val="150000"/>
              </a:lnSpc>
              <a:buNone/>
            </a:pPr>
            <a:r>
              <a:rPr lang="pl-PL" sz="3200" b="1">
                <a:cs typeface="Calibri"/>
              </a:rPr>
              <a:t>-wykonanie instalacji elektrycznej,</a:t>
            </a:r>
          </a:p>
          <a:p>
            <a:pPr>
              <a:lnSpc>
                <a:spcPct val="150000"/>
              </a:lnSpc>
              <a:buNone/>
            </a:pPr>
            <a:r>
              <a:rPr lang="pl-PL" sz="3200" b="1">
                <a:cs typeface="Calibri"/>
              </a:rPr>
              <a:t>- wykonanie instalacji sanitarnej.</a:t>
            </a:r>
          </a:p>
          <a:p>
            <a:pPr>
              <a:lnSpc>
                <a:spcPct val="150000"/>
              </a:lnSpc>
            </a:pPr>
            <a:r>
              <a:rPr lang="pl-PL" sz="3200" b="1">
                <a:cs typeface="Calibri"/>
              </a:rPr>
              <a:t>   Wykonanie odwodnienia liniowego zbierającego wody opadowe z boksów na odpady oraz z PSZOK.</a:t>
            </a:r>
          </a:p>
          <a:p>
            <a:pPr>
              <a:lnSpc>
                <a:spcPct val="150000"/>
              </a:lnSpc>
            </a:pPr>
            <a:r>
              <a:rPr lang="pl-PL" sz="3200" b="1">
                <a:ea typeface="+mn-lt"/>
                <a:cs typeface="Calibri"/>
              </a:rPr>
              <a:t>Wykonanie instalacji zbierającej odcieki ropopochodne z parkingów bazy, montaż separatorów.</a:t>
            </a:r>
          </a:p>
          <a:p>
            <a:pPr>
              <a:lnSpc>
                <a:spcPct val="150000"/>
              </a:lnSpc>
            </a:pPr>
            <a:r>
              <a:rPr lang="pl-PL" sz="3200" b="1">
                <a:ea typeface="+mn-lt"/>
                <a:cs typeface="Calibri"/>
              </a:rPr>
              <a:t> Utrzymanie równowagi przychodowo kosztowej.</a:t>
            </a:r>
            <a:endParaRPr lang="en-US" sz="3200" b="1">
              <a:ea typeface="+mn-lt"/>
              <a:cs typeface="+mn-lt"/>
            </a:endParaRPr>
          </a:p>
          <a:p>
            <a:pPr>
              <a:lnSpc>
                <a:spcPct val="150000"/>
              </a:lnSpc>
              <a:buNone/>
            </a:pPr>
            <a:endParaRPr lang="pl-PL" sz="2000" b="1">
              <a:cs typeface="Calibri" panose="020F0502020204030204"/>
            </a:endParaRPr>
          </a:p>
        </p:txBody>
      </p:sp>
    </p:spTree>
    <p:extLst>
      <p:ext uri="{BB962C8B-B14F-4D97-AF65-F5344CB8AC3E}">
        <p14:creationId xmlns:p14="http://schemas.microsoft.com/office/powerpoint/2010/main" val="408969389"/>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708FED4-BEB6-0CD3-9593-3ED019D3B83B}"/>
              </a:ext>
            </a:extLst>
          </p:cNvPr>
          <p:cNvSpPr>
            <a:spLocks noGrp="1"/>
          </p:cNvSpPr>
          <p:nvPr>
            <p:ph type="title"/>
          </p:nvPr>
        </p:nvSpPr>
        <p:spPr>
          <a:xfrm>
            <a:off x="-575" y="4077"/>
            <a:ext cx="12189982" cy="1155647"/>
          </a:xfrm>
        </p:spPr>
        <p:txBody>
          <a:bodyPr vert="horz" lIns="68580" tIns="34290" rIns="68580" bIns="34290" rtlCol="0">
            <a:normAutofit/>
          </a:bodyPr>
          <a:lstStyle/>
          <a:p>
            <a:pPr algn="ctr"/>
            <a:r>
              <a:rPr lang="pl-PL" sz="4000" b="1"/>
              <a:t>11</a:t>
            </a:r>
            <a:r>
              <a:rPr lang="pl-PL" sz="4000" b="1" kern="1200">
                <a:latin typeface="+mj-lt"/>
                <a:ea typeface="+mj-ea"/>
                <a:cs typeface="+mj-cs"/>
              </a:rPr>
              <a:t>.</a:t>
            </a:r>
            <a:r>
              <a:rPr lang="pl-PL" sz="4000" b="1"/>
              <a:t> Ryzyka</a:t>
            </a:r>
            <a:endParaRPr lang="pl-PL" sz="4000">
              <a:cs typeface="Calibri Light" panose="020F0302020204030204"/>
            </a:endParaRPr>
          </a:p>
        </p:txBody>
      </p:sp>
      <p:sp>
        <p:nvSpPr>
          <p:cNvPr id="4" name="Symbol zastępczy zawartości 3">
            <a:extLst>
              <a:ext uri="{FF2B5EF4-FFF2-40B4-BE49-F238E27FC236}">
                <a16:creationId xmlns:a16="http://schemas.microsoft.com/office/drawing/2014/main" id="{D0DE13FF-145C-2BD6-B734-04F6B88652CB}"/>
              </a:ext>
            </a:extLst>
          </p:cNvPr>
          <p:cNvSpPr>
            <a:spLocks noGrp="1"/>
          </p:cNvSpPr>
          <p:nvPr>
            <p:ph idx="1"/>
          </p:nvPr>
        </p:nvSpPr>
        <p:spPr>
          <a:xfrm>
            <a:off x="36596" y="903983"/>
            <a:ext cx="12106348" cy="6033568"/>
          </a:xfrm>
        </p:spPr>
        <p:txBody>
          <a:bodyPr vert="horz" lIns="68580" tIns="34290" rIns="68580" bIns="34290" rtlCol="0" anchor="t">
            <a:normAutofit fontScale="92500" lnSpcReduction="10000"/>
          </a:bodyPr>
          <a:lstStyle/>
          <a:p>
            <a:pPr algn="just">
              <a:lnSpc>
                <a:spcPct val="150000"/>
              </a:lnSpc>
              <a:spcBef>
                <a:spcPts val="0"/>
              </a:spcBef>
              <a:spcAft>
                <a:spcPts val="600"/>
              </a:spcAft>
              <a:buFont typeface="Wingdings" panose="020B0604020202020204" pitchFamily="34" charset="0"/>
              <a:buChar char="Ø"/>
            </a:pPr>
            <a:r>
              <a:rPr lang="pl-PL" sz="2000" b="1">
                <a:cs typeface="Calibri"/>
              </a:rPr>
              <a:t>  Ryzyko związane z konkurencją:  </a:t>
            </a:r>
            <a:endParaRPr lang="en-US" sz="2000" b="1">
              <a:ea typeface="+mn-lt"/>
              <a:cs typeface="+mn-lt"/>
            </a:endParaRPr>
          </a:p>
          <a:p>
            <a:pPr marL="205740" indent="0" algn="just">
              <a:lnSpc>
                <a:spcPct val="150000"/>
              </a:lnSpc>
              <a:spcBef>
                <a:spcPts val="0"/>
              </a:spcBef>
              <a:spcAft>
                <a:spcPts val="600"/>
              </a:spcAft>
              <a:buNone/>
            </a:pPr>
            <a:r>
              <a:rPr lang="pl-PL" sz="2000" b="1">
                <a:cs typeface="Calibri"/>
              </a:rPr>
              <a:t>Spółka działa na bardzo konkurencyjnym rynku w branży komunalnej i budowlanej. Z tego powodu narażona jest na ryzyko działań konkurentów zmierzających do pozyskania klientów Spółki. Tam, gdzie obowiązuje ustawa (Prawo Zamówień Publicznych) decydują przetargi, w innych przypadkach klienta pozyskuje ten, kto oferuje najniższe ceny przy najwyższej jakości świadczonych usług. Konkurencja wymaga od Spółki stałego poprawiania swojej oferty pod względem cenowym i jakościowym. Zarząd nie ma bezpośredniego wpływu na działania swoich konkurentów, ale dzięki przemyślanej i konsekwentnie realizowanej strategii oraz ciągłej analizie i elastycznemu reagowaniu na działania konkurencji jest w stanie skutecznie rywalizować i uzyskiwać nad nimi przewagę. </a:t>
            </a:r>
            <a:endParaRPr lang="en-US" sz="2000" b="1">
              <a:ea typeface="+mn-lt"/>
              <a:cs typeface="+mn-lt"/>
            </a:endParaRPr>
          </a:p>
          <a:p>
            <a:pPr algn="just">
              <a:lnSpc>
                <a:spcPct val="150000"/>
              </a:lnSpc>
              <a:spcBef>
                <a:spcPts val="0"/>
              </a:spcBef>
              <a:spcAft>
                <a:spcPts val="600"/>
              </a:spcAft>
              <a:buFont typeface="Wingdings" panose="020B0604020202020204" pitchFamily="34" charset="0"/>
              <a:buChar char="Ø"/>
            </a:pPr>
            <a:r>
              <a:rPr lang="pl-PL" sz="2000" b="1">
                <a:cs typeface="Calibri"/>
              </a:rPr>
              <a:t>  Ryzyko niekorzystnych zmian przepisów podatkowych:</a:t>
            </a:r>
            <a:endParaRPr lang="en-US" sz="2000" b="1">
              <a:cs typeface="Calibri"/>
            </a:endParaRPr>
          </a:p>
          <a:p>
            <a:pPr marL="205740" indent="0" algn="just">
              <a:lnSpc>
                <a:spcPct val="150000"/>
              </a:lnSpc>
              <a:spcBef>
                <a:spcPts val="0"/>
              </a:spcBef>
              <a:spcAft>
                <a:spcPts val="600"/>
              </a:spcAft>
              <a:buNone/>
            </a:pPr>
            <a:r>
              <a:rPr lang="pl-PL" sz="2000" b="1">
                <a:cs typeface="Calibri" panose="020F0502020204030204"/>
              </a:rPr>
              <a:t>Niestabilność i nieprzejrzystość  systemu podatkowego w naszym kraju, niespójne interpretacje prawa podatkowego, wysoki stopień sformalizowania regulacji podatkowych oraz rygorystyczne sankcje mogą powodować  niepewność w zakresie  podejmowanych przez Zarząd  decyzji biznesowych. Zarząd  poprzez swoje służby  na bieżąco monitoruje  zmiany  przepisów  i sposób ich interpretacji, starając się z odpowiednim wyprzedzeniem dostosować strategię Spółki do występujących zmian.</a:t>
            </a:r>
          </a:p>
        </p:txBody>
      </p:sp>
    </p:spTree>
    <p:extLst>
      <p:ext uri="{BB962C8B-B14F-4D97-AF65-F5344CB8AC3E}">
        <p14:creationId xmlns:p14="http://schemas.microsoft.com/office/powerpoint/2010/main" val="795460168"/>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708FED4-BEB6-0CD3-9593-3ED019D3B83B}"/>
              </a:ext>
            </a:extLst>
          </p:cNvPr>
          <p:cNvSpPr>
            <a:spLocks noGrp="1"/>
          </p:cNvSpPr>
          <p:nvPr>
            <p:ph type="title"/>
          </p:nvPr>
        </p:nvSpPr>
        <p:spPr>
          <a:xfrm>
            <a:off x="-575" y="4077"/>
            <a:ext cx="12189982" cy="68404"/>
          </a:xfrm>
        </p:spPr>
        <p:txBody>
          <a:bodyPr vert="horz" lIns="68580" tIns="34290" rIns="68580" bIns="34290" rtlCol="0">
            <a:normAutofit fontScale="90000"/>
          </a:bodyPr>
          <a:lstStyle/>
          <a:p>
            <a:pPr algn="ctr"/>
            <a:endParaRPr lang="pl-PL" sz="4000" b="1">
              <a:cs typeface="Calibri Light" panose="020F0302020204030204"/>
            </a:endParaRPr>
          </a:p>
        </p:txBody>
      </p:sp>
      <p:sp>
        <p:nvSpPr>
          <p:cNvPr id="4" name="Symbol zastępczy zawartości 3">
            <a:extLst>
              <a:ext uri="{FF2B5EF4-FFF2-40B4-BE49-F238E27FC236}">
                <a16:creationId xmlns:a16="http://schemas.microsoft.com/office/drawing/2014/main" id="{D0DE13FF-145C-2BD6-B734-04F6B88652CB}"/>
              </a:ext>
            </a:extLst>
          </p:cNvPr>
          <p:cNvSpPr>
            <a:spLocks noGrp="1"/>
          </p:cNvSpPr>
          <p:nvPr>
            <p:ph idx="1"/>
          </p:nvPr>
        </p:nvSpPr>
        <p:spPr>
          <a:xfrm>
            <a:off x="36596" y="39764"/>
            <a:ext cx="12106348" cy="6897787"/>
          </a:xfrm>
        </p:spPr>
        <p:txBody>
          <a:bodyPr vert="horz" lIns="68580" tIns="34290" rIns="68580" bIns="34290" rtlCol="0" anchor="t">
            <a:normAutofit fontScale="85000" lnSpcReduction="20000"/>
          </a:bodyPr>
          <a:lstStyle/>
          <a:p>
            <a:pPr algn="just">
              <a:lnSpc>
                <a:spcPct val="170000"/>
              </a:lnSpc>
              <a:spcBef>
                <a:spcPts val="0"/>
              </a:spcBef>
              <a:buFont typeface="Wingdings" pitchFamily="2" charset="2"/>
              <a:buChar char="Ø"/>
            </a:pPr>
            <a:r>
              <a:rPr lang="pl-PL" sz="2000" b="1">
                <a:cs typeface="Calibri"/>
              </a:rPr>
              <a:t>  Ryzyko związane z nieściągalnością należności od odbiorców:</a:t>
            </a:r>
            <a:endParaRPr lang="en-US" sz="2000" b="1">
              <a:ea typeface="+mn-lt"/>
              <a:cs typeface="+mn-lt"/>
            </a:endParaRPr>
          </a:p>
          <a:p>
            <a:pPr lvl="1" algn="just">
              <a:lnSpc>
                <a:spcPct val="170000"/>
              </a:lnSpc>
              <a:spcBef>
                <a:spcPts val="0"/>
              </a:spcBef>
              <a:buFont typeface="Wingdings" pitchFamily="2" charset="2"/>
              <a:buChar char="Ø"/>
            </a:pPr>
            <a:r>
              <a:rPr lang="pl-PL" sz="2000" b="1">
                <a:cs typeface="Calibri"/>
              </a:rPr>
              <a:t>Działalność Spółki jest obarczona nieznacznym ryzykiem związanym z nieściągalnością należności. Spółka stara się przeciwdziałać powyższemu ryzyku poprzez bieżącą analizę należności i reagowania w sposób zdecydowany na sytuacje budzące zagrożenie nieściągalności. </a:t>
            </a:r>
            <a:endParaRPr lang="en-US" sz="2000" b="1">
              <a:ea typeface="+mn-lt"/>
              <a:cs typeface="+mn-lt"/>
            </a:endParaRPr>
          </a:p>
          <a:p>
            <a:pPr algn="just">
              <a:lnSpc>
                <a:spcPct val="170000"/>
              </a:lnSpc>
              <a:spcBef>
                <a:spcPts val="0"/>
              </a:spcBef>
              <a:buFont typeface="Wingdings" pitchFamily="2" charset="2"/>
              <a:buChar char="Ø"/>
            </a:pPr>
            <a:r>
              <a:rPr lang="pl-PL" sz="2000" b="1">
                <a:cs typeface="Calibri"/>
              </a:rPr>
              <a:t>  Ryzyko utraty zaufania odbiorców wobec Spółki:</a:t>
            </a:r>
            <a:endParaRPr lang="en-US" sz="2000" b="1">
              <a:ea typeface="+mn-lt"/>
              <a:cs typeface="+mn-lt"/>
            </a:endParaRPr>
          </a:p>
          <a:p>
            <a:pPr lvl="1" algn="just">
              <a:lnSpc>
                <a:spcPct val="170000"/>
              </a:lnSpc>
              <a:spcBef>
                <a:spcPts val="0"/>
              </a:spcBef>
            </a:pPr>
            <a:r>
              <a:rPr lang="pl-PL" sz="2000" b="1">
                <a:cs typeface="Calibri"/>
              </a:rPr>
              <a:t>W każdej działalności gospodarczej występuje ryzyko utraty zaufania odbiorców z różnych przyczyn, często niezależnych od Spółki. Może to prowadzić do spadku liczby zamówień. Minimalizowanie  tego ryzyka jest dla Spółki zadaniem priorytetowym. Spółka opiera rozwój swojej działalności na  pogłębianiu zaufania, które owocuje  wieloletnią   współpracą z  odbiorcami . W zakresie budowania zaufania Spółka szczególną uwagę zwraca na jakość oferowanych usług, ich dostępność, terminowość wykonania, sposób obsługi klientów i poziom cen.</a:t>
            </a:r>
            <a:endParaRPr lang="en-US" sz="2000" b="1">
              <a:ea typeface="+mn-lt"/>
              <a:cs typeface="+mn-lt"/>
            </a:endParaRPr>
          </a:p>
          <a:p>
            <a:pPr algn="just">
              <a:lnSpc>
                <a:spcPct val="170000"/>
              </a:lnSpc>
              <a:spcBef>
                <a:spcPts val="0"/>
              </a:spcBef>
              <a:buFont typeface="Wingdings" pitchFamily="2" charset="2"/>
              <a:buChar char="Ø"/>
            </a:pPr>
            <a:r>
              <a:rPr lang="pl-PL" sz="2000" b="1">
                <a:cs typeface="Calibri"/>
              </a:rPr>
              <a:t>  Ryzyko zmiany cen w instalacjach odbierających odpady komunalne.</a:t>
            </a:r>
            <a:endParaRPr lang="en-US" sz="2000" b="1">
              <a:ea typeface="+mn-lt"/>
              <a:cs typeface="+mn-lt"/>
            </a:endParaRPr>
          </a:p>
          <a:p>
            <a:pPr lvl="1" algn="just">
              <a:lnSpc>
                <a:spcPct val="170000"/>
              </a:lnSpc>
              <a:spcBef>
                <a:spcPts val="0"/>
              </a:spcBef>
            </a:pPr>
            <a:r>
              <a:rPr lang="pl-PL" sz="2000" b="1">
                <a:cs typeface="Calibri"/>
              </a:rPr>
              <a:t>Spółka nie ma wpływu na kształtowanie cen w instalacjach komunalnych.</a:t>
            </a:r>
            <a:endParaRPr lang="en-US" sz="2000" b="1">
              <a:ea typeface="+mn-lt"/>
              <a:cs typeface="+mn-lt"/>
            </a:endParaRPr>
          </a:p>
          <a:p>
            <a:pPr algn="just">
              <a:lnSpc>
                <a:spcPct val="170000"/>
              </a:lnSpc>
              <a:spcBef>
                <a:spcPts val="0"/>
              </a:spcBef>
              <a:buFont typeface="Wingdings" pitchFamily="2" charset="2"/>
              <a:buChar char="Ø"/>
            </a:pPr>
            <a:r>
              <a:rPr lang="pl-PL" sz="2000" b="1">
                <a:cs typeface="Calibri"/>
              </a:rPr>
              <a:t>  Ryzyko związane z inflacją.</a:t>
            </a:r>
            <a:endParaRPr lang="en-US" sz="2000" b="1">
              <a:ea typeface="+mn-lt"/>
              <a:cs typeface="+mn-lt"/>
            </a:endParaRPr>
          </a:p>
          <a:p>
            <a:pPr lvl="1" algn="just">
              <a:lnSpc>
                <a:spcPct val="170000"/>
              </a:lnSpc>
              <a:spcBef>
                <a:spcPts val="0"/>
              </a:spcBef>
            </a:pPr>
            <a:r>
              <a:rPr lang="pl-PL" sz="2000" b="1">
                <a:cs typeface="Calibri"/>
              </a:rPr>
              <a:t> W związku z rosnącymi cenami towarów i usług spowodowanymi inflacją, Spółka dokonuje wszelkich starań aby nie wprowadzać dezorientacji wśród klientów częstymi zmianami cen oferowanych usług, jednakże nie zawsze jest to możliwe. Dużą trudnością związaną z inflacją są różnice pomiędzy planowanymi, a rzeczywistymi kosztami firmy i wynikającymi z tego tytułu stratami.</a:t>
            </a:r>
          </a:p>
        </p:txBody>
      </p:sp>
    </p:spTree>
    <p:extLst>
      <p:ext uri="{BB962C8B-B14F-4D97-AF65-F5344CB8AC3E}">
        <p14:creationId xmlns:p14="http://schemas.microsoft.com/office/powerpoint/2010/main" val="2904940201"/>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9" name="Picture 18" descr="Przerzucanie pustej plastikowej butelki do kosza">
            <a:extLst>
              <a:ext uri="{FF2B5EF4-FFF2-40B4-BE49-F238E27FC236}">
                <a16:creationId xmlns:a16="http://schemas.microsoft.com/office/drawing/2014/main" id="{C5CCCE88-1D8C-AF20-4D08-DF2AE373BC7C}"/>
              </a:ext>
            </a:extLst>
          </p:cNvPr>
          <p:cNvPicPr>
            <a:picLocks noChangeAspect="1"/>
          </p:cNvPicPr>
          <p:nvPr/>
        </p:nvPicPr>
        <p:blipFill rotWithShape="1">
          <a:blip r:embed="rId2" cstate="print">
            <a:alphaModFix amt="35000"/>
          </a:blip>
          <a:srcRect t="15730"/>
          <a:stretch/>
        </p:blipFill>
        <p:spPr>
          <a:xfrm>
            <a:off x="1524016" y="857258"/>
            <a:ext cx="9143985" cy="5143493"/>
          </a:xfrm>
          <a:prstGeom prst="rect">
            <a:avLst/>
          </a:prstGeom>
        </p:spPr>
      </p:pic>
      <p:sp>
        <p:nvSpPr>
          <p:cNvPr id="2" name="Tytuł 1"/>
          <p:cNvSpPr>
            <a:spLocks noGrp="1"/>
          </p:cNvSpPr>
          <p:nvPr>
            <p:ph type="title" idx="4294967295"/>
          </p:nvPr>
        </p:nvSpPr>
        <p:spPr>
          <a:xfrm>
            <a:off x="0" y="-1588"/>
            <a:ext cx="12194168" cy="1065213"/>
          </a:xfrm>
        </p:spPr>
        <p:txBody>
          <a:bodyPr vert="horz" lIns="68580" tIns="34290" rIns="68580" bIns="34290" rtlCol="0" anchor="ctr">
            <a:normAutofit/>
          </a:bodyPr>
          <a:lstStyle/>
          <a:p>
            <a:pPr algn="ctr"/>
            <a:r>
              <a:rPr lang="pl-PL" sz="4000" b="1">
                <a:solidFill>
                  <a:srgbClr val="FFFFFF"/>
                </a:solidFill>
              </a:rPr>
              <a:t>1. Podstawowy zakres działalności Spółki</a:t>
            </a:r>
            <a:r>
              <a:rPr lang="pl-PL" sz="3000" b="1">
                <a:solidFill>
                  <a:srgbClr val="FFFFFF"/>
                </a:solidFill>
              </a:rPr>
              <a:t> </a:t>
            </a:r>
            <a:endParaRPr lang="pl-PL" sz="3000">
              <a:solidFill>
                <a:srgbClr val="FFFFFF"/>
              </a:solidFill>
              <a:cs typeface="Calibri Light" panose="020F0302020204030204"/>
            </a:endParaRPr>
          </a:p>
        </p:txBody>
      </p:sp>
      <p:graphicFrame>
        <p:nvGraphicFramePr>
          <p:cNvPr id="32" name="pole tekstowe 3">
            <a:extLst>
              <a:ext uri="{FF2B5EF4-FFF2-40B4-BE49-F238E27FC236}">
                <a16:creationId xmlns:a16="http://schemas.microsoft.com/office/drawing/2014/main" id="{8C50F6C5-AEDE-14AB-49F1-771B85BC4FC5}"/>
              </a:ext>
            </a:extLst>
          </p:cNvPr>
          <p:cNvGraphicFramePr/>
          <p:nvPr>
            <p:extLst>
              <p:ext uri="{D42A27DB-BD31-4B8C-83A1-F6EECF244321}">
                <p14:modId xmlns:p14="http://schemas.microsoft.com/office/powerpoint/2010/main" val="2930641798"/>
              </p:ext>
            </p:extLst>
          </p:nvPr>
        </p:nvGraphicFramePr>
        <p:xfrm>
          <a:off x="1710087" y="1515414"/>
          <a:ext cx="8868239" cy="43613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50317164"/>
      </p:ext>
    </p:extLst>
  </p:cSld>
  <p:clrMapOvr>
    <a:overrideClrMapping bg1="dk1" tx1="lt1" bg2="dk2" tx2="lt2" accent1="accent1" accent2="accent2" accent3="accent3" accent4="accent4" accent5="accent5" accent6="accent6" hlink="hlink" folHlink="folHlink"/>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title" idx="4294967295"/>
          </p:nvPr>
        </p:nvSpPr>
        <p:spPr>
          <a:xfrm>
            <a:off x="-36286" y="-4308"/>
            <a:ext cx="12188825" cy="798512"/>
          </a:xfrm>
        </p:spPr>
        <p:txBody>
          <a:bodyPr vert="horz" lIns="91440" tIns="45720" rIns="91440" bIns="45720" rtlCol="0" anchor="ctr">
            <a:normAutofit/>
          </a:bodyPr>
          <a:lstStyle/>
          <a:p>
            <a:pPr algn="ctr"/>
            <a:r>
              <a:rPr lang="en-US" sz="4000" b="1" kern="1200">
                <a:latin typeface="+mj-lt"/>
                <a:ea typeface="+mj-ea"/>
                <a:cs typeface="+mj-cs"/>
              </a:rPr>
              <a:t>2. </a:t>
            </a:r>
            <a:r>
              <a:rPr lang="en-US" sz="4000" b="1" kern="1200" err="1">
                <a:latin typeface="+mj-lt"/>
                <a:ea typeface="+mj-ea"/>
                <a:cs typeface="+mj-cs"/>
              </a:rPr>
              <a:t>Kapitał</a:t>
            </a:r>
            <a:r>
              <a:rPr lang="en-US" sz="4000" b="1" kern="1200">
                <a:latin typeface="+mj-lt"/>
                <a:ea typeface="+mj-ea"/>
                <a:cs typeface="+mj-cs"/>
              </a:rPr>
              <a:t> </a:t>
            </a:r>
            <a:r>
              <a:rPr lang="en-US" sz="4000" b="1" kern="1200" err="1">
                <a:latin typeface="+mj-lt"/>
                <a:ea typeface="+mj-ea"/>
                <a:cs typeface="+mj-cs"/>
              </a:rPr>
              <a:t>własny</a:t>
            </a:r>
            <a:r>
              <a:rPr lang="en-US" sz="4000" b="1" kern="1200">
                <a:latin typeface="+mj-lt"/>
                <a:ea typeface="+mj-ea"/>
                <a:cs typeface="+mj-cs"/>
              </a:rPr>
              <a:t> </a:t>
            </a:r>
            <a:r>
              <a:rPr lang="en-US" sz="4000" b="1" kern="1200" err="1">
                <a:latin typeface="+mj-lt"/>
                <a:ea typeface="+mj-ea"/>
                <a:cs typeface="+mj-cs"/>
              </a:rPr>
              <a:t>Spółki</a:t>
            </a:r>
            <a:r>
              <a:rPr lang="en-US" sz="4000" b="1" kern="1200">
                <a:latin typeface="+mj-lt"/>
                <a:ea typeface="+mj-ea"/>
                <a:cs typeface="+mj-cs"/>
              </a:rPr>
              <a:t> </a:t>
            </a:r>
            <a:endParaRPr lang="en-US" sz="2800" kern="1200">
              <a:latin typeface="+mj-lt"/>
              <a:cs typeface="Calibri Light" panose="020F0302020204030204"/>
            </a:endParaRPr>
          </a:p>
        </p:txBody>
      </p:sp>
      <p:graphicFrame>
        <p:nvGraphicFramePr>
          <p:cNvPr id="62" name="Symbol zastępczy zawartości 61">
            <a:extLst>
              <a:ext uri="{FF2B5EF4-FFF2-40B4-BE49-F238E27FC236}">
                <a16:creationId xmlns:a16="http://schemas.microsoft.com/office/drawing/2014/main" id="{4E81E924-0FFD-5E19-E948-3EE5FA54D0A8}"/>
              </a:ext>
            </a:extLst>
          </p:cNvPr>
          <p:cNvGraphicFramePr>
            <a:graphicFrameLocks noGrp="1"/>
          </p:cNvGraphicFramePr>
          <p:nvPr>
            <p:ph idx="4294967295"/>
            <p:extLst>
              <p:ext uri="{D42A27DB-BD31-4B8C-83A1-F6EECF244321}">
                <p14:modId xmlns:p14="http://schemas.microsoft.com/office/powerpoint/2010/main" val="1043975415"/>
              </p:ext>
            </p:extLst>
          </p:nvPr>
        </p:nvGraphicFramePr>
        <p:xfrm>
          <a:off x="959757" y="2037670"/>
          <a:ext cx="10515602" cy="3946704"/>
        </p:xfrm>
        <a:graphic>
          <a:graphicData uri="http://schemas.openxmlformats.org/drawingml/2006/table">
            <a:tbl>
              <a:tblPr firstRow="1" bandRow="1">
                <a:tableStyleId>{5202B0CA-FC54-4496-8BCA-5EF66A818D29}</a:tableStyleId>
              </a:tblPr>
              <a:tblGrid>
                <a:gridCol w="931134">
                  <a:extLst>
                    <a:ext uri="{9D8B030D-6E8A-4147-A177-3AD203B41FA5}">
                      <a16:colId xmlns:a16="http://schemas.microsoft.com/office/drawing/2014/main" val="3545454190"/>
                    </a:ext>
                  </a:extLst>
                </a:gridCol>
                <a:gridCol w="3648439">
                  <a:extLst>
                    <a:ext uri="{9D8B030D-6E8A-4147-A177-3AD203B41FA5}">
                      <a16:colId xmlns:a16="http://schemas.microsoft.com/office/drawing/2014/main" val="2169508650"/>
                    </a:ext>
                  </a:extLst>
                </a:gridCol>
                <a:gridCol w="1888326">
                  <a:extLst>
                    <a:ext uri="{9D8B030D-6E8A-4147-A177-3AD203B41FA5}">
                      <a16:colId xmlns:a16="http://schemas.microsoft.com/office/drawing/2014/main" val="1528876617"/>
                    </a:ext>
                  </a:extLst>
                </a:gridCol>
                <a:gridCol w="1977824">
                  <a:extLst>
                    <a:ext uri="{9D8B030D-6E8A-4147-A177-3AD203B41FA5}">
                      <a16:colId xmlns:a16="http://schemas.microsoft.com/office/drawing/2014/main" val="668126249"/>
                    </a:ext>
                  </a:extLst>
                </a:gridCol>
                <a:gridCol w="2069879">
                  <a:extLst>
                    <a:ext uri="{9D8B030D-6E8A-4147-A177-3AD203B41FA5}">
                      <a16:colId xmlns:a16="http://schemas.microsoft.com/office/drawing/2014/main" val="3254508991"/>
                    </a:ext>
                  </a:extLst>
                </a:gridCol>
              </a:tblGrid>
              <a:tr h="493338">
                <a:tc>
                  <a:txBody>
                    <a:bodyPr/>
                    <a:lstStyle/>
                    <a:p>
                      <a:pPr algn="r" rtl="0" fontAlgn="base"/>
                      <a:r>
                        <a:rPr lang="pl-PL" sz="2000" b="1" cap="all" spc="60">
                          <a:effectLst/>
                        </a:rPr>
                        <a:t>L.p. </a:t>
                      </a:r>
                    </a:p>
                  </a:txBody>
                  <a:tcPr marL="114495" marR="68697" marT="68697" marB="68697" anchor="ctr">
                    <a:lnR w="12700">
                      <a:solidFill>
                        <a:schemeClr val="bg1"/>
                      </a:solidFill>
                    </a:lnR>
                    <a:lnB w="12700">
                      <a:solidFill>
                        <a:schemeClr val="bg1"/>
                      </a:solidFill>
                    </a:lnB>
                  </a:tcPr>
                </a:tc>
                <a:tc>
                  <a:txBody>
                    <a:bodyPr/>
                    <a:lstStyle/>
                    <a:p>
                      <a:pPr algn="r" rtl="0" fontAlgn="base"/>
                      <a:r>
                        <a:rPr lang="pl-PL" sz="2000" b="1" cap="all" spc="60">
                          <a:effectLst/>
                        </a:rPr>
                        <a:t>Wyszczególnienie </a:t>
                      </a:r>
                    </a:p>
                  </a:txBody>
                  <a:tcPr marL="114495" marR="68697" marT="68697" marB="68697" anchor="ctr">
                    <a:lnL w="12700">
                      <a:solidFill>
                        <a:schemeClr val="bg1"/>
                      </a:solidFill>
                    </a:lnL>
                    <a:lnR w="12700">
                      <a:solidFill>
                        <a:schemeClr val="bg1"/>
                      </a:solidFill>
                    </a:lnR>
                    <a:lnB w="12700">
                      <a:solidFill>
                        <a:schemeClr val="bg1"/>
                      </a:solidFill>
                    </a:lnB>
                  </a:tcPr>
                </a:tc>
                <a:tc>
                  <a:txBody>
                    <a:bodyPr/>
                    <a:lstStyle/>
                    <a:p>
                      <a:pPr algn="r" rtl="0" fontAlgn="base"/>
                      <a:r>
                        <a:rPr lang="pl-PL" sz="2000" b="1" cap="all" spc="60" err="1">
                          <a:effectLst/>
                        </a:rPr>
                        <a:t>2024r</a:t>
                      </a:r>
                      <a:r>
                        <a:rPr lang="pl-PL" sz="2000" b="1" cap="all" spc="60">
                          <a:effectLst/>
                        </a:rPr>
                        <a:t>. </a:t>
                      </a:r>
                    </a:p>
                  </a:txBody>
                  <a:tcPr marL="114495" marR="68697" marT="68697" marB="68697" anchor="ctr">
                    <a:lnL w="12700">
                      <a:solidFill>
                        <a:schemeClr val="bg1"/>
                      </a:solidFill>
                    </a:lnL>
                    <a:lnR w="12700">
                      <a:solidFill>
                        <a:schemeClr val="bg1"/>
                      </a:solidFill>
                    </a:lnR>
                    <a:lnB w="12700">
                      <a:solidFill>
                        <a:schemeClr val="bg1"/>
                      </a:solidFill>
                    </a:lnB>
                  </a:tcPr>
                </a:tc>
                <a:tc>
                  <a:txBody>
                    <a:bodyPr/>
                    <a:lstStyle/>
                    <a:p>
                      <a:pPr algn="r" rtl="0" fontAlgn="base"/>
                      <a:r>
                        <a:rPr lang="pl-PL" sz="2000" b="1" cap="all" spc="60" err="1">
                          <a:effectLst/>
                        </a:rPr>
                        <a:t>2025r</a:t>
                      </a:r>
                      <a:r>
                        <a:rPr lang="pl-PL" sz="2000" b="1" cap="all" spc="60">
                          <a:effectLst/>
                        </a:rPr>
                        <a:t>. </a:t>
                      </a:r>
                    </a:p>
                  </a:txBody>
                  <a:tcPr marL="114495" marR="68697" marT="68697" marB="68697" anchor="ctr">
                    <a:lnL w="12700">
                      <a:solidFill>
                        <a:schemeClr val="bg1"/>
                      </a:solidFill>
                    </a:lnL>
                    <a:lnR w="12700">
                      <a:solidFill>
                        <a:schemeClr val="bg1"/>
                      </a:solidFill>
                    </a:lnR>
                    <a:lnB w="12700">
                      <a:solidFill>
                        <a:schemeClr val="bg1"/>
                      </a:solidFill>
                    </a:lnB>
                  </a:tcPr>
                </a:tc>
                <a:tc>
                  <a:txBody>
                    <a:bodyPr/>
                    <a:lstStyle/>
                    <a:p>
                      <a:pPr algn="r" rtl="0" fontAlgn="base"/>
                      <a:r>
                        <a:rPr lang="pl-PL" sz="2000" b="1" cap="all" spc="60">
                          <a:effectLst/>
                        </a:rPr>
                        <a:t>Zmiana (+/-) </a:t>
                      </a:r>
                    </a:p>
                  </a:txBody>
                  <a:tcPr marL="114495" marR="68697" marT="68697" marB="68697" anchor="ctr">
                    <a:lnL w="12700">
                      <a:solidFill>
                        <a:schemeClr val="bg1"/>
                      </a:solidFill>
                    </a:lnL>
                    <a:lnB w="12700">
                      <a:solidFill>
                        <a:schemeClr val="bg1"/>
                      </a:solidFill>
                    </a:lnB>
                  </a:tcPr>
                </a:tc>
                <a:extLst>
                  <a:ext uri="{0D108BD9-81ED-4DB2-BD59-A6C34878D82A}">
                    <a16:rowId xmlns:a16="http://schemas.microsoft.com/office/drawing/2014/main" val="4094352130"/>
                  </a:ext>
                </a:extLst>
              </a:tr>
              <a:tr h="493338">
                <a:tc>
                  <a:txBody>
                    <a:bodyPr/>
                    <a:lstStyle/>
                    <a:p>
                      <a:pPr algn="r" rtl="0" fontAlgn="base"/>
                      <a:r>
                        <a:rPr lang="pl-PL" sz="2000" b="1" cap="none" spc="0">
                          <a:effectLst/>
                        </a:rPr>
                        <a:t>1. </a:t>
                      </a:r>
                    </a:p>
                  </a:txBody>
                  <a:tcPr marL="114495" marR="68697" marT="68697" marB="68697" anchor="ctr">
                    <a:lnR w="12700">
                      <a:solidFill>
                        <a:schemeClr val="bg1"/>
                      </a:solidFill>
                    </a:lnR>
                    <a:lnT w="12700">
                      <a:solidFill>
                        <a:schemeClr val="bg1"/>
                      </a:solidFill>
                    </a:lnT>
                    <a:lnB w="12700">
                      <a:solidFill>
                        <a:schemeClr val="bg1"/>
                      </a:solidFill>
                    </a:lnB>
                  </a:tcPr>
                </a:tc>
                <a:tc>
                  <a:txBody>
                    <a:bodyPr/>
                    <a:lstStyle/>
                    <a:p>
                      <a:pPr algn="l" rtl="0" fontAlgn="base"/>
                      <a:r>
                        <a:rPr lang="pl-PL" sz="2000" b="1" cap="none" spc="0">
                          <a:effectLst/>
                        </a:rPr>
                        <a:t>Kapitał podstawowy </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a:effectLst/>
                        </a:rPr>
                        <a:t>3 968 500,00</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a:effectLst/>
                        </a:rPr>
                        <a:t>3 968 500,00</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a:effectLst/>
                        </a:rPr>
                        <a:t>0,00 </a:t>
                      </a:r>
                    </a:p>
                  </a:txBody>
                  <a:tcPr marL="114495" marR="68697" marT="68697" marB="68697"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768896587"/>
                  </a:ext>
                </a:extLst>
              </a:tr>
              <a:tr h="493338">
                <a:tc>
                  <a:txBody>
                    <a:bodyPr/>
                    <a:lstStyle/>
                    <a:p>
                      <a:pPr algn="r" rtl="0" fontAlgn="base"/>
                      <a:r>
                        <a:rPr lang="pl-PL" sz="2000" b="1" cap="none" spc="0">
                          <a:effectLst/>
                        </a:rPr>
                        <a:t>2. </a:t>
                      </a:r>
                    </a:p>
                  </a:txBody>
                  <a:tcPr marL="114495" marR="68697" marT="68697" marB="68697" anchor="ctr">
                    <a:lnR w="12700">
                      <a:solidFill>
                        <a:schemeClr val="bg1"/>
                      </a:solidFill>
                    </a:lnR>
                    <a:lnT w="12700">
                      <a:solidFill>
                        <a:schemeClr val="bg1"/>
                      </a:solidFill>
                    </a:lnT>
                    <a:lnB w="12700">
                      <a:solidFill>
                        <a:schemeClr val="bg1"/>
                      </a:solidFill>
                    </a:lnB>
                  </a:tcPr>
                </a:tc>
                <a:tc>
                  <a:txBody>
                    <a:bodyPr/>
                    <a:lstStyle/>
                    <a:p>
                      <a:pPr algn="l" rtl="0" fontAlgn="base"/>
                      <a:r>
                        <a:rPr lang="pl-PL" sz="2000" b="1" cap="none" spc="0">
                          <a:effectLst/>
                        </a:rPr>
                        <a:t>Kapitał zapasowy </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a:effectLst/>
                        </a:rPr>
                        <a:t>1 763 427,35</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a:effectLst/>
                        </a:rPr>
                        <a:t>1 968 501,02 </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a:effectLst/>
                        </a:rPr>
                        <a:t>+ 205 073,67 </a:t>
                      </a:r>
                    </a:p>
                  </a:txBody>
                  <a:tcPr marL="114495" marR="68697" marT="68697" marB="68697"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846778696"/>
                  </a:ext>
                </a:extLst>
              </a:tr>
              <a:tr h="493338">
                <a:tc>
                  <a:txBody>
                    <a:bodyPr/>
                    <a:lstStyle/>
                    <a:p>
                      <a:pPr algn="r" rtl="0" fontAlgn="base"/>
                      <a:r>
                        <a:rPr lang="pl-PL" sz="2000" b="1" cap="none" spc="0">
                          <a:effectLst/>
                        </a:rPr>
                        <a:t>3. </a:t>
                      </a:r>
                    </a:p>
                  </a:txBody>
                  <a:tcPr marL="114495" marR="68697" marT="68697" marB="68697" anchor="ctr">
                    <a:lnR w="12700">
                      <a:solidFill>
                        <a:schemeClr val="bg1"/>
                      </a:solidFill>
                    </a:lnR>
                    <a:lnT w="12700">
                      <a:solidFill>
                        <a:schemeClr val="bg1"/>
                      </a:solidFill>
                    </a:lnT>
                    <a:lnB w="12700">
                      <a:solidFill>
                        <a:schemeClr val="bg1"/>
                      </a:solidFill>
                    </a:lnB>
                  </a:tcPr>
                </a:tc>
                <a:tc>
                  <a:txBody>
                    <a:bodyPr/>
                    <a:lstStyle/>
                    <a:p>
                      <a:pPr algn="l" rtl="0" fontAlgn="base"/>
                      <a:r>
                        <a:rPr lang="pl-PL" sz="2000" b="1" cap="none" spc="0">
                          <a:effectLst/>
                        </a:rPr>
                        <a:t>Kapitał z aktualizacji wyceny </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a:effectLst/>
                        </a:rPr>
                        <a:t>193 345,29</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a:effectLst/>
                        </a:rPr>
                        <a:t>193 345,29</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a:effectLst/>
                        </a:rPr>
                        <a:t>0,00 </a:t>
                      </a:r>
                    </a:p>
                  </a:txBody>
                  <a:tcPr marL="114495" marR="68697" marT="68697" marB="68697"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194491592"/>
                  </a:ext>
                </a:extLst>
              </a:tr>
              <a:tr h="493338">
                <a:tc>
                  <a:txBody>
                    <a:bodyPr/>
                    <a:lstStyle/>
                    <a:p>
                      <a:pPr algn="r" rtl="0" fontAlgn="base"/>
                      <a:r>
                        <a:rPr lang="pl-PL" sz="2000" b="1" cap="none" spc="0">
                          <a:effectLst/>
                        </a:rPr>
                        <a:t>4. </a:t>
                      </a:r>
                    </a:p>
                  </a:txBody>
                  <a:tcPr marL="114495" marR="68697" marT="68697" marB="68697" anchor="ctr">
                    <a:lnR w="12700">
                      <a:solidFill>
                        <a:schemeClr val="bg1"/>
                      </a:solidFill>
                    </a:lnR>
                    <a:lnT w="12700">
                      <a:solidFill>
                        <a:schemeClr val="bg1"/>
                      </a:solidFill>
                    </a:lnT>
                    <a:lnB w="12700">
                      <a:solidFill>
                        <a:schemeClr val="bg1"/>
                      </a:solidFill>
                    </a:lnB>
                  </a:tcPr>
                </a:tc>
                <a:tc>
                  <a:txBody>
                    <a:bodyPr/>
                    <a:lstStyle/>
                    <a:p>
                      <a:pPr algn="l" rtl="0" fontAlgn="base"/>
                      <a:r>
                        <a:rPr lang="pl-PL" sz="2000" b="1" cap="none" spc="0">
                          <a:effectLst/>
                        </a:rPr>
                        <a:t>Kapitał rezerwowy </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a:effectLst/>
                        </a:rPr>
                        <a:t>65 000,00</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a:effectLst/>
                        </a:rPr>
                        <a:t>65 000,00  </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a:effectLst/>
                        </a:rPr>
                        <a:t>0,00 </a:t>
                      </a:r>
                    </a:p>
                  </a:txBody>
                  <a:tcPr marL="114495" marR="68697" marT="68697" marB="68697"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954870310"/>
                  </a:ext>
                </a:extLst>
              </a:tr>
              <a:tr h="493338">
                <a:tc>
                  <a:txBody>
                    <a:bodyPr/>
                    <a:lstStyle/>
                    <a:p>
                      <a:pPr algn="r" rtl="0" fontAlgn="base"/>
                      <a:r>
                        <a:rPr lang="pl-PL" sz="2000" b="1" cap="none" spc="0">
                          <a:effectLst/>
                        </a:rPr>
                        <a:t>5. </a:t>
                      </a:r>
                    </a:p>
                  </a:txBody>
                  <a:tcPr marL="114495" marR="68697" marT="68697" marB="68697" anchor="ctr">
                    <a:lnR w="12700">
                      <a:solidFill>
                        <a:schemeClr val="bg1"/>
                      </a:solidFill>
                    </a:lnR>
                    <a:lnT w="12700">
                      <a:solidFill>
                        <a:schemeClr val="bg1"/>
                      </a:solidFill>
                    </a:lnT>
                    <a:lnB w="12700">
                      <a:solidFill>
                        <a:schemeClr val="bg1"/>
                      </a:solidFill>
                    </a:lnB>
                  </a:tcPr>
                </a:tc>
                <a:tc>
                  <a:txBody>
                    <a:bodyPr/>
                    <a:lstStyle/>
                    <a:p>
                      <a:pPr algn="l" rtl="0" fontAlgn="base"/>
                      <a:r>
                        <a:rPr lang="pl-PL" sz="2000" b="1" cap="none" spc="0">
                          <a:effectLst/>
                        </a:rPr>
                        <a:t>Zysk (strata) z lat ubiegłych </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t>0,00</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a:t>0,00</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a:effectLst/>
                        </a:rPr>
                        <a:t>0,00 </a:t>
                      </a:r>
                      <a:endParaRPr lang="pl-PL" sz="2000" b="1"/>
                    </a:p>
                  </a:txBody>
                  <a:tcPr marL="114495" marR="68697" marT="68697" marB="68697"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311035912"/>
                  </a:ext>
                </a:extLst>
              </a:tr>
              <a:tr h="493338">
                <a:tc>
                  <a:txBody>
                    <a:bodyPr/>
                    <a:lstStyle/>
                    <a:p>
                      <a:pPr algn="r" rtl="0" fontAlgn="base"/>
                      <a:r>
                        <a:rPr lang="pl-PL" sz="2000" b="1" cap="none" spc="0">
                          <a:effectLst/>
                        </a:rPr>
                        <a:t>6. </a:t>
                      </a:r>
                    </a:p>
                  </a:txBody>
                  <a:tcPr marL="114495" marR="68697" marT="68697" marB="68697" anchor="ctr">
                    <a:lnR w="12700">
                      <a:solidFill>
                        <a:schemeClr val="bg1"/>
                      </a:solidFill>
                    </a:lnR>
                    <a:lnT w="12700">
                      <a:solidFill>
                        <a:schemeClr val="bg1"/>
                      </a:solidFill>
                    </a:lnT>
                    <a:lnB w="12700">
                      <a:solidFill>
                        <a:schemeClr val="bg1"/>
                      </a:solidFill>
                    </a:lnB>
                  </a:tcPr>
                </a:tc>
                <a:tc>
                  <a:txBody>
                    <a:bodyPr/>
                    <a:lstStyle/>
                    <a:p>
                      <a:pPr algn="l" rtl="0" fontAlgn="base"/>
                      <a:r>
                        <a:rPr lang="pl-PL" sz="2000" b="1" cap="none" spc="0">
                          <a:effectLst/>
                        </a:rPr>
                        <a:t>Zysk (strata) netto </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a:effectLst/>
                        </a:rPr>
                        <a:t>+255 073,67</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a:effectLst/>
                        </a:rPr>
                        <a:t>- 522 947,67 </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a:solidFill>
                            <a:schemeClr val="tx1"/>
                          </a:solidFill>
                          <a:effectLst/>
                        </a:rPr>
                        <a:t>- 778 021,34 </a:t>
                      </a:r>
                      <a:endParaRPr lang="pl-PL" sz="2000" b="1" cap="none" spc="0">
                        <a:solidFill>
                          <a:srgbClr val="FF0000"/>
                        </a:solidFill>
                        <a:effectLst/>
                      </a:endParaRPr>
                    </a:p>
                  </a:txBody>
                  <a:tcPr marL="114495" marR="68697" marT="68697" marB="68697"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605591115"/>
                  </a:ext>
                </a:extLst>
              </a:tr>
              <a:tr h="493338">
                <a:tc gridSpan="2">
                  <a:txBody>
                    <a:bodyPr/>
                    <a:lstStyle/>
                    <a:p>
                      <a:pPr algn="l" rtl="0" fontAlgn="base"/>
                      <a:r>
                        <a:rPr lang="pl-PL" sz="2000" b="1" cap="none" spc="0">
                          <a:effectLst/>
                        </a:rPr>
                        <a:t>Razem : </a:t>
                      </a:r>
                    </a:p>
                  </a:txBody>
                  <a:tcPr marL="0" marR="0" marT="0" marB="0" anchor="ctr">
                    <a:lnR w="12700">
                      <a:solidFill>
                        <a:schemeClr val="bg1"/>
                      </a:solidFill>
                    </a:lnR>
                    <a:lnT w="12700">
                      <a:solidFill>
                        <a:schemeClr val="bg1"/>
                      </a:solidFill>
                    </a:lnT>
                  </a:tcPr>
                </a:tc>
                <a:tc hMerge="1">
                  <a:txBody>
                    <a:bodyPr/>
                    <a:lstStyle/>
                    <a:p>
                      <a:endParaRPr lang="pl-PL"/>
                    </a:p>
                  </a:txBody>
                  <a:tcPr marL="0" marR="0" marT="0" marB="0" horzOverflow="overflow"/>
                </a:tc>
                <a:tc>
                  <a:txBody>
                    <a:bodyPr/>
                    <a:lstStyle/>
                    <a:p>
                      <a:pPr algn="r" rtl="0" fontAlgn="base"/>
                      <a:r>
                        <a:rPr lang="pl-PL" sz="2000" b="1" cap="none" spc="0">
                          <a:effectLst/>
                        </a:rPr>
                        <a:t>6 245 346,31</a:t>
                      </a:r>
                    </a:p>
                  </a:txBody>
                  <a:tcPr marL="114495" marR="68697" marT="68697" marB="68697" anchor="ctr">
                    <a:lnL w="12700">
                      <a:solidFill>
                        <a:schemeClr val="bg1"/>
                      </a:solidFill>
                    </a:lnL>
                    <a:lnR w="12700">
                      <a:solidFill>
                        <a:schemeClr val="bg1"/>
                      </a:solidFill>
                    </a:lnR>
                    <a:lnT w="12700">
                      <a:solidFill>
                        <a:schemeClr val="bg1"/>
                      </a:solidFill>
                    </a:lnT>
                  </a:tcPr>
                </a:tc>
                <a:tc>
                  <a:txBody>
                    <a:bodyPr/>
                    <a:lstStyle/>
                    <a:p>
                      <a:pPr algn="r" rtl="0" fontAlgn="base"/>
                      <a:r>
                        <a:rPr lang="pl-PL" sz="2000" b="1" cap="none" spc="0">
                          <a:effectLst/>
                        </a:rPr>
                        <a:t>5 672 398,64 </a:t>
                      </a:r>
                    </a:p>
                  </a:txBody>
                  <a:tcPr marL="114495" marR="68697" marT="68697" marB="68697" anchor="ctr">
                    <a:lnL w="12700">
                      <a:solidFill>
                        <a:schemeClr val="bg1"/>
                      </a:solidFill>
                    </a:lnL>
                    <a:lnR w="12700">
                      <a:solidFill>
                        <a:schemeClr val="bg1"/>
                      </a:solidFill>
                    </a:lnR>
                    <a:lnT w="12700">
                      <a:solidFill>
                        <a:schemeClr val="bg1"/>
                      </a:solidFill>
                    </a:lnT>
                  </a:tcPr>
                </a:tc>
                <a:tc>
                  <a:txBody>
                    <a:bodyPr/>
                    <a:lstStyle/>
                    <a:p>
                      <a:pPr algn="r" rtl="0" fontAlgn="base"/>
                      <a:r>
                        <a:rPr lang="pl-PL" sz="2000" b="1" cap="none" spc="0">
                          <a:solidFill>
                            <a:schemeClr val="tx1"/>
                          </a:solidFill>
                          <a:effectLst/>
                        </a:rPr>
                        <a:t>- 572 947,67 </a:t>
                      </a:r>
                    </a:p>
                  </a:txBody>
                  <a:tcPr marL="114495" marR="68697" marT="68697" marB="68697" anchor="ctr">
                    <a:lnL w="12700">
                      <a:solidFill>
                        <a:schemeClr val="bg1"/>
                      </a:solidFill>
                    </a:lnL>
                    <a:lnT w="12700">
                      <a:solidFill>
                        <a:schemeClr val="bg1"/>
                      </a:solidFill>
                    </a:lnT>
                  </a:tcPr>
                </a:tc>
                <a:extLst>
                  <a:ext uri="{0D108BD9-81ED-4DB2-BD59-A6C34878D82A}">
                    <a16:rowId xmlns:a16="http://schemas.microsoft.com/office/drawing/2014/main" val="1179805693"/>
                  </a:ext>
                </a:extLst>
              </a:tr>
            </a:tbl>
          </a:graphicData>
        </a:graphic>
      </p:graphicFrame>
    </p:spTree>
    <p:extLst>
      <p:ext uri="{BB962C8B-B14F-4D97-AF65-F5344CB8AC3E}">
        <p14:creationId xmlns:p14="http://schemas.microsoft.com/office/powerpoint/2010/main" val="2940638717"/>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7A41921-E07B-3336-4CCA-0A083528A9FF}"/>
              </a:ext>
            </a:extLst>
          </p:cNvPr>
          <p:cNvSpPr>
            <a:spLocks noGrp="1"/>
          </p:cNvSpPr>
          <p:nvPr>
            <p:ph type="title"/>
          </p:nvPr>
        </p:nvSpPr>
        <p:spPr>
          <a:xfrm>
            <a:off x="-3252" y="1900"/>
            <a:ext cx="12198504" cy="1342782"/>
          </a:xfrm>
        </p:spPr>
        <p:txBody>
          <a:bodyPr vert="horz" lIns="68580" tIns="34290" rIns="68580" bIns="34290" rtlCol="0">
            <a:noAutofit/>
          </a:bodyPr>
          <a:lstStyle/>
          <a:p>
            <a:pPr algn="ctr"/>
            <a:r>
              <a:rPr lang="pl-PL" sz="4000" b="1" kern="1200">
                <a:latin typeface="+mj-lt"/>
                <a:ea typeface="+mj-ea"/>
                <a:cs typeface="+mj-cs"/>
              </a:rPr>
              <a:t>3. Wynik finansowy za 2025 rok oraz porównanie do lat 2023-2024</a:t>
            </a:r>
            <a:endParaRPr lang="pl-PL" sz="4000" kern="1200">
              <a:latin typeface="+mj-lt"/>
              <a:ea typeface="+mj-ea"/>
              <a:cs typeface="+mj-cs"/>
            </a:endParaRPr>
          </a:p>
        </p:txBody>
      </p:sp>
      <p:graphicFrame>
        <p:nvGraphicFramePr>
          <p:cNvPr id="5" name="Symbol zastępczy zawartości 4">
            <a:extLst>
              <a:ext uri="{FF2B5EF4-FFF2-40B4-BE49-F238E27FC236}">
                <a16:creationId xmlns:a16="http://schemas.microsoft.com/office/drawing/2014/main" id="{B331C3CB-811C-3F56-5515-372BFF5C4F10}"/>
              </a:ext>
            </a:extLst>
          </p:cNvPr>
          <p:cNvGraphicFramePr>
            <a:graphicFrameLocks noGrp="1"/>
          </p:cNvGraphicFramePr>
          <p:nvPr>
            <p:ph idx="1"/>
            <p:extLst>
              <p:ext uri="{D42A27DB-BD31-4B8C-83A1-F6EECF244321}">
                <p14:modId xmlns:p14="http://schemas.microsoft.com/office/powerpoint/2010/main" val="411977989"/>
              </p:ext>
            </p:extLst>
          </p:nvPr>
        </p:nvGraphicFramePr>
        <p:xfrm>
          <a:off x="2155894" y="2228851"/>
          <a:ext cx="7880214" cy="3417288"/>
        </p:xfrm>
        <a:graphic>
          <a:graphicData uri="http://schemas.openxmlformats.org/drawingml/2006/table">
            <a:tbl>
              <a:tblPr firstRow="1" bandRow="1">
                <a:tableStyleId>{5202B0CA-FC54-4496-8BCA-5EF66A818D29}</a:tableStyleId>
              </a:tblPr>
              <a:tblGrid>
                <a:gridCol w="1138205">
                  <a:extLst>
                    <a:ext uri="{9D8B030D-6E8A-4147-A177-3AD203B41FA5}">
                      <a16:colId xmlns:a16="http://schemas.microsoft.com/office/drawing/2014/main" val="1678813973"/>
                    </a:ext>
                  </a:extLst>
                </a:gridCol>
                <a:gridCol w="2043414">
                  <a:extLst>
                    <a:ext uri="{9D8B030D-6E8A-4147-A177-3AD203B41FA5}">
                      <a16:colId xmlns:a16="http://schemas.microsoft.com/office/drawing/2014/main" val="2942537691"/>
                    </a:ext>
                  </a:extLst>
                </a:gridCol>
                <a:gridCol w="2433971">
                  <a:extLst>
                    <a:ext uri="{9D8B030D-6E8A-4147-A177-3AD203B41FA5}">
                      <a16:colId xmlns:a16="http://schemas.microsoft.com/office/drawing/2014/main" val="35272461"/>
                    </a:ext>
                  </a:extLst>
                </a:gridCol>
                <a:gridCol w="2264624">
                  <a:extLst>
                    <a:ext uri="{9D8B030D-6E8A-4147-A177-3AD203B41FA5}">
                      <a16:colId xmlns:a16="http://schemas.microsoft.com/office/drawing/2014/main" val="1692127995"/>
                    </a:ext>
                  </a:extLst>
                </a:gridCol>
              </a:tblGrid>
              <a:tr h="1416935">
                <a:tc>
                  <a:txBody>
                    <a:bodyPr/>
                    <a:lstStyle/>
                    <a:p>
                      <a:pPr algn="ctr" rtl="0" fontAlgn="base"/>
                      <a:r>
                        <a:rPr lang="pl-PL" sz="2000" b="1" cap="all" spc="60">
                          <a:effectLst/>
                        </a:rPr>
                        <a:t>Rok </a:t>
                      </a:r>
                    </a:p>
                  </a:txBody>
                  <a:tcPr marL="267436" marR="160461" marT="160461" marB="160461" anchor="ctr">
                    <a:lnR w="12700">
                      <a:solidFill>
                        <a:schemeClr val="bg1"/>
                      </a:solidFill>
                    </a:lnR>
                    <a:lnB w="12700">
                      <a:solidFill>
                        <a:schemeClr val="bg1"/>
                      </a:solidFill>
                    </a:lnB>
                  </a:tcPr>
                </a:tc>
                <a:tc>
                  <a:txBody>
                    <a:bodyPr/>
                    <a:lstStyle/>
                    <a:p>
                      <a:pPr algn="ctr" rtl="0" fontAlgn="base"/>
                      <a:r>
                        <a:rPr lang="pl-PL" sz="2000" b="1" cap="all" spc="60">
                          <a:effectLst/>
                        </a:rPr>
                        <a:t>Przychody ogółem  </a:t>
                      </a:r>
                    </a:p>
                  </a:txBody>
                  <a:tcPr marL="267436" marR="160461" marT="160461" marB="160461" anchor="ctr">
                    <a:lnL w="12700">
                      <a:solidFill>
                        <a:schemeClr val="bg1"/>
                      </a:solidFill>
                    </a:lnL>
                    <a:lnR w="12700">
                      <a:solidFill>
                        <a:schemeClr val="bg1"/>
                      </a:solidFill>
                    </a:lnR>
                    <a:lnB w="12700">
                      <a:solidFill>
                        <a:schemeClr val="bg1"/>
                      </a:solidFill>
                    </a:lnB>
                  </a:tcPr>
                </a:tc>
                <a:tc>
                  <a:txBody>
                    <a:bodyPr/>
                    <a:lstStyle/>
                    <a:p>
                      <a:pPr algn="ctr" rtl="0" fontAlgn="base"/>
                      <a:r>
                        <a:rPr lang="pl-PL" sz="2000" b="1" cap="all" spc="60">
                          <a:effectLst/>
                        </a:rPr>
                        <a:t>Koszty  ogółem </a:t>
                      </a:r>
                    </a:p>
                  </a:txBody>
                  <a:tcPr marL="267436" marR="160461" marT="160461" marB="160461" anchor="ctr">
                    <a:lnL w="12700">
                      <a:solidFill>
                        <a:schemeClr val="bg1"/>
                      </a:solidFill>
                    </a:lnL>
                    <a:lnR w="12700">
                      <a:solidFill>
                        <a:schemeClr val="bg1"/>
                      </a:solidFill>
                    </a:lnR>
                    <a:lnB w="12700">
                      <a:solidFill>
                        <a:schemeClr val="bg1"/>
                      </a:solidFill>
                    </a:lnB>
                  </a:tcPr>
                </a:tc>
                <a:tc>
                  <a:txBody>
                    <a:bodyPr/>
                    <a:lstStyle/>
                    <a:p>
                      <a:pPr algn="ctr" rtl="0" fontAlgn="base"/>
                      <a:r>
                        <a:rPr lang="pl-PL" sz="2000" b="1" cap="all" spc="60">
                          <a:effectLst/>
                        </a:rPr>
                        <a:t>Wynik finansowy (zysk/strata brutto) </a:t>
                      </a:r>
                    </a:p>
                  </a:txBody>
                  <a:tcPr marL="267436" marR="160461" marT="160461" marB="160461" anchor="ctr">
                    <a:lnL w="12700">
                      <a:solidFill>
                        <a:schemeClr val="bg1"/>
                      </a:solidFill>
                    </a:lnL>
                    <a:lnB w="12700">
                      <a:solidFill>
                        <a:schemeClr val="bg1"/>
                      </a:solidFill>
                    </a:lnB>
                  </a:tcPr>
                </a:tc>
                <a:extLst>
                  <a:ext uri="{0D108BD9-81ED-4DB2-BD59-A6C34878D82A}">
                    <a16:rowId xmlns:a16="http://schemas.microsoft.com/office/drawing/2014/main" val="160855930"/>
                  </a:ext>
                </a:extLst>
              </a:tr>
              <a:tr h="615825">
                <a:tc>
                  <a:txBody>
                    <a:bodyPr/>
                    <a:lstStyle/>
                    <a:p>
                      <a:pPr algn="r" rtl="0" fontAlgn="base"/>
                      <a:r>
                        <a:rPr lang="pl-PL" sz="2000" b="1" cap="none" spc="0">
                          <a:effectLst/>
                        </a:rPr>
                        <a:t>2025 </a:t>
                      </a:r>
                    </a:p>
                  </a:txBody>
                  <a:tcPr marL="267436" marR="160461" marT="160461" marB="160461" anchor="ctr">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a:effectLst/>
                        </a:rPr>
                        <a:t>21</a:t>
                      </a:r>
                      <a:r>
                        <a:rPr lang="pl-PL" sz="2000" b="1" cap="none" spc="0" baseline="0">
                          <a:effectLst/>
                        </a:rPr>
                        <a:t> 309 056,25</a:t>
                      </a:r>
                      <a:r>
                        <a:rPr lang="pl-PL" sz="2000" b="1" cap="none" spc="0">
                          <a:effectLst/>
                        </a:rPr>
                        <a:t> </a:t>
                      </a:r>
                    </a:p>
                  </a:txBody>
                  <a:tcPr marL="267436" marR="160461" marT="160461" marB="160461"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a:effectLst/>
                        </a:rPr>
                        <a:t>21 832 003,92  </a:t>
                      </a:r>
                    </a:p>
                  </a:txBody>
                  <a:tcPr marL="267436" marR="160461" marT="160461" marB="160461"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a:effectLst/>
                        </a:rPr>
                        <a:t>-522 947,67 </a:t>
                      </a:r>
                    </a:p>
                  </a:txBody>
                  <a:tcPr marL="267436" marR="160461" marT="160461" marB="160461"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588262176"/>
                  </a:ext>
                </a:extLst>
              </a:tr>
              <a:tr h="615825">
                <a:tc>
                  <a:txBody>
                    <a:bodyPr/>
                    <a:lstStyle/>
                    <a:p>
                      <a:pPr algn="r" rtl="0" fontAlgn="base"/>
                      <a:r>
                        <a:rPr lang="pl-PL" sz="2000" b="1" cap="none" spc="0">
                          <a:effectLst/>
                        </a:rPr>
                        <a:t>2024 </a:t>
                      </a:r>
                    </a:p>
                  </a:txBody>
                  <a:tcPr marL="267436" marR="160461" marT="160461" marB="160461" anchor="ctr">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a:effectLst/>
                        </a:rPr>
                        <a:t>20 567 512,45</a:t>
                      </a:r>
                    </a:p>
                  </a:txBody>
                  <a:tcPr marL="267436" marR="160461" marT="160461" marB="160461"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a:effectLst/>
                        </a:rPr>
                        <a:t>20</a:t>
                      </a:r>
                      <a:r>
                        <a:rPr lang="pl-PL" sz="2000" b="1" cap="none" spc="0" baseline="0">
                          <a:effectLst/>
                        </a:rPr>
                        <a:t> 205 162,78</a:t>
                      </a:r>
                      <a:endParaRPr lang="pl-PL" sz="2000" b="1" cap="none" spc="0">
                        <a:effectLst/>
                      </a:endParaRPr>
                    </a:p>
                  </a:txBody>
                  <a:tcPr marL="267436" marR="160461" marT="160461" marB="160461"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a:effectLst/>
                        </a:rPr>
                        <a:t>+362 349,67</a:t>
                      </a:r>
                    </a:p>
                  </a:txBody>
                  <a:tcPr marL="267436" marR="160461" marT="160461" marB="160461"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053817608"/>
                  </a:ext>
                </a:extLst>
              </a:tr>
              <a:tr h="615825">
                <a:tc>
                  <a:txBody>
                    <a:bodyPr/>
                    <a:lstStyle/>
                    <a:p>
                      <a:pPr algn="r" rtl="0" fontAlgn="base"/>
                      <a:r>
                        <a:rPr lang="pl-PL" sz="2000" b="1" cap="none" spc="0">
                          <a:effectLst/>
                        </a:rPr>
                        <a:t>2023 </a:t>
                      </a:r>
                    </a:p>
                  </a:txBody>
                  <a:tcPr marL="267436" marR="160461" marT="160461" marB="160461" anchor="ctr">
                    <a:lnR w="12700">
                      <a:solidFill>
                        <a:schemeClr val="bg1"/>
                      </a:solidFill>
                    </a:lnR>
                    <a:lnT w="12700">
                      <a:solidFill>
                        <a:schemeClr val="bg1"/>
                      </a:solidFill>
                    </a:lnT>
                  </a:tcPr>
                </a:tc>
                <a:tc>
                  <a:txBody>
                    <a:bodyPr/>
                    <a:lstStyle/>
                    <a:p>
                      <a:pPr algn="r" rtl="0" fontAlgn="base"/>
                      <a:r>
                        <a:rPr lang="pl-PL" sz="2000" b="1" cap="none" spc="0">
                          <a:effectLst/>
                        </a:rPr>
                        <a:t>19 264</a:t>
                      </a:r>
                      <a:r>
                        <a:rPr lang="pl-PL" sz="2000" b="1" cap="none" spc="0" baseline="0">
                          <a:effectLst/>
                        </a:rPr>
                        <a:t> 636,80</a:t>
                      </a:r>
                      <a:endParaRPr lang="pl-PL" sz="2000" b="1" cap="none" spc="0">
                        <a:effectLst/>
                      </a:endParaRPr>
                    </a:p>
                  </a:txBody>
                  <a:tcPr marL="267436" marR="160461" marT="160461" marB="160461" anchor="ctr">
                    <a:lnL w="12700">
                      <a:solidFill>
                        <a:schemeClr val="bg1"/>
                      </a:solidFill>
                    </a:lnL>
                    <a:lnR w="12700">
                      <a:solidFill>
                        <a:schemeClr val="bg1"/>
                      </a:solidFill>
                    </a:lnR>
                    <a:lnT w="12700">
                      <a:solidFill>
                        <a:schemeClr val="bg1"/>
                      </a:solidFill>
                    </a:lnT>
                  </a:tcPr>
                </a:tc>
                <a:tc>
                  <a:txBody>
                    <a:bodyPr/>
                    <a:lstStyle/>
                    <a:p>
                      <a:pPr algn="r" rtl="0" fontAlgn="base"/>
                      <a:r>
                        <a:rPr lang="pl-PL" sz="2000" b="1" cap="none" spc="0">
                          <a:effectLst/>
                        </a:rPr>
                        <a:t>18</a:t>
                      </a:r>
                      <a:r>
                        <a:rPr lang="pl-PL" sz="2000" b="1" cap="none" spc="0" baseline="0">
                          <a:effectLst/>
                        </a:rPr>
                        <a:t> 835 220,07</a:t>
                      </a:r>
                      <a:endParaRPr lang="pl-PL" sz="2000" b="1" cap="none" spc="0">
                        <a:effectLst/>
                      </a:endParaRPr>
                    </a:p>
                  </a:txBody>
                  <a:tcPr marL="267436" marR="160461" marT="160461" marB="160461" anchor="ctr">
                    <a:lnL w="12700">
                      <a:solidFill>
                        <a:schemeClr val="bg1"/>
                      </a:solidFill>
                    </a:lnL>
                    <a:lnR w="12700">
                      <a:solidFill>
                        <a:schemeClr val="bg1"/>
                      </a:solidFill>
                    </a:lnR>
                    <a:lnT w="12700">
                      <a:solidFill>
                        <a:schemeClr val="bg1"/>
                      </a:solidFill>
                    </a:lnT>
                  </a:tcPr>
                </a:tc>
                <a:tc>
                  <a:txBody>
                    <a:bodyPr/>
                    <a:lstStyle/>
                    <a:p>
                      <a:pPr algn="r" rtl="0" fontAlgn="base"/>
                      <a:r>
                        <a:rPr lang="pl-PL" sz="2000" b="1" cap="none" spc="0">
                          <a:effectLst/>
                        </a:rPr>
                        <a:t>+429 416,73</a:t>
                      </a:r>
                    </a:p>
                  </a:txBody>
                  <a:tcPr marL="267436" marR="160461" marT="160461" marB="160461" anchor="ctr">
                    <a:lnL w="12700">
                      <a:solidFill>
                        <a:schemeClr val="bg1"/>
                      </a:solidFill>
                    </a:lnL>
                    <a:lnT w="12700">
                      <a:solidFill>
                        <a:schemeClr val="bg1"/>
                      </a:solidFill>
                    </a:lnT>
                  </a:tcPr>
                </a:tc>
                <a:extLst>
                  <a:ext uri="{0D108BD9-81ED-4DB2-BD59-A6C34878D82A}">
                    <a16:rowId xmlns:a16="http://schemas.microsoft.com/office/drawing/2014/main" val="1392305863"/>
                  </a:ext>
                </a:extLst>
              </a:tr>
            </a:tbl>
          </a:graphicData>
        </a:graphic>
      </p:graphicFrame>
    </p:spTree>
    <p:extLst>
      <p:ext uri="{BB962C8B-B14F-4D97-AF65-F5344CB8AC3E}">
        <p14:creationId xmlns:p14="http://schemas.microsoft.com/office/powerpoint/2010/main" val="2110242312"/>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7A41921-E07B-3336-4CCA-0A083528A9FF}"/>
              </a:ext>
            </a:extLst>
          </p:cNvPr>
          <p:cNvSpPr>
            <a:spLocks noGrp="1"/>
          </p:cNvSpPr>
          <p:nvPr>
            <p:ph type="title"/>
          </p:nvPr>
        </p:nvSpPr>
        <p:spPr>
          <a:xfrm>
            <a:off x="2721" y="-3929"/>
            <a:ext cx="12186557" cy="850124"/>
          </a:xfrm>
        </p:spPr>
        <p:txBody>
          <a:bodyPr vert="horz" lIns="68580" tIns="34290" rIns="68580" bIns="34290" rtlCol="0">
            <a:normAutofit/>
          </a:bodyPr>
          <a:lstStyle/>
          <a:p>
            <a:pPr algn="ctr"/>
            <a:r>
              <a:rPr lang="pl-PL" sz="4000" b="1" kern="1200">
                <a:latin typeface="+mj-lt"/>
                <a:ea typeface="+mj-ea"/>
                <a:cs typeface="+mj-cs"/>
              </a:rPr>
              <a:t>4. Zatrudnienie</a:t>
            </a:r>
            <a:endParaRPr lang="pl-PL" sz="4000" b="1" kern="1200">
              <a:latin typeface="+mj-lt"/>
              <a:cs typeface="Calibri Light"/>
            </a:endParaRPr>
          </a:p>
        </p:txBody>
      </p:sp>
      <p:graphicFrame>
        <p:nvGraphicFramePr>
          <p:cNvPr id="5" name="Symbol zastępczy zawartości 4">
            <a:extLst>
              <a:ext uri="{FF2B5EF4-FFF2-40B4-BE49-F238E27FC236}">
                <a16:creationId xmlns:a16="http://schemas.microsoft.com/office/drawing/2014/main" id="{B331C3CB-811C-3F56-5515-372BFF5C4F10}"/>
              </a:ext>
            </a:extLst>
          </p:cNvPr>
          <p:cNvGraphicFramePr>
            <a:graphicFrameLocks noGrp="1"/>
          </p:cNvGraphicFramePr>
          <p:nvPr>
            <p:ph idx="1"/>
            <p:extLst>
              <p:ext uri="{D42A27DB-BD31-4B8C-83A1-F6EECF244321}">
                <p14:modId xmlns:p14="http://schemas.microsoft.com/office/powerpoint/2010/main" val="3824364764"/>
              </p:ext>
            </p:extLst>
          </p:nvPr>
        </p:nvGraphicFramePr>
        <p:xfrm>
          <a:off x="1719146" y="2471853"/>
          <a:ext cx="8322533" cy="2778237"/>
        </p:xfrm>
        <a:graphic>
          <a:graphicData uri="http://schemas.openxmlformats.org/drawingml/2006/table">
            <a:tbl>
              <a:tblPr firstRow="1" bandRow="1">
                <a:tableStyleId>{5202B0CA-FC54-4496-8BCA-5EF66A818D29}</a:tableStyleId>
              </a:tblPr>
              <a:tblGrid>
                <a:gridCol w="2806390">
                  <a:extLst>
                    <a:ext uri="{9D8B030D-6E8A-4147-A177-3AD203B41FA5}">
                      <a16:colId xmlns:a16="http://schemas.microsoft.com/office/drawing/2014/main" val="1678813973"/>
                    </a:ext>
                  </a:extLst>
                </a:gridCol>
                <a:gridCol w="2586862">
                  <a:extLst>
                    <a:ext uri="{9D8B030D-6E8A-4147-A177-3AD203B41FA5}">
                      <a16:colId xmlns:a16="http://schemas.microsoft.com/office/drawing/2014/main" val="2942537691"/>
                    </a:ext>
                  </a:extLst>
                </a:gridCol>
                <a:gridCol w="2929281">
                  <a:extLst>
                    <a:ext uri="{9D8B030D-6E8A-4147-A177-3AD203B41FA5}">
                      <a16:colId xmlns:a16="http://schemas.microsoft.com/office/drawing/2014/main" val="35272461"/>
                    </a:ext>
                  </a:extLst>
                </a:gridCol>
              </a:tblGrid>
              <a:tr h="1486247">
                <a:tc>
                  <a:txBody>
                    <a:bodyPr/>
                    <a:lstStyle/>
                    <a:p>
                      <a:pPr lvl="0" algn="ctr" rtl="0">
                        <a:buNone/>
                      </a:pPr>
                      <a:r>
                        <a:rPr lang="pl-PL" sz="2000" b="1" cap="all" spc="60">
                          <a:effectLst/>
                        </a:rPr>
                        <a:t>Stan na koniec grudnia roku: </a:t>
                      </a:r>
                      <a:endParaRPr lang="pl-PL" sz="2000" b="1"/>
                    </a:p>
                  </a:txBody>
                  <a:tcPr marL="279463" marR="167678" marT="167678" marB="167678" anchor="ctr">
                    <a:lnR w="12700">
                      <a:solidFill>
                        <a:schemeClr val="bg1"/>
                      </a:solidFill>
                    </a:lnR>
                    <a:lnB w="12700">
                      <a:solidFill>
                        <a:schemeClr val="bg1"/>
                      </a:solidFill>
                    </a:lnB>
                  </a:tcPr>
                </a:tc>
                <a:tc>
                  <a:txBody>
                    <a:bodyPr/>
                    <a:lstStyle/>
                    <a:p>
                      <a:pPr lvl="0" algn="ctr" rtl="0">
                        <a:buNone/>
                      </a:pPr>
                      <a:r>
                        <a:rPr lang="pl-PL" sz="2000" b="1" cap="all" spc="60">
                          <a:effectLst/>
                        </a:rPr>
                        <a:t>Liczba w etatach </a:t>
                      </a:r>
                      <a:endParaRPr lang="pl-PL" sz="2000" b="1"/>
                    </a:p>
                  </a:txBody>
                  <a:tcPr marL="279463" marR="167678" marT="167678" marB="167678" anchor="ctr">
                    <a:lnL w="12700">
                      <a:solidFill>
                        <a:schemeClr val="bg1"/>
                      </a:solidFill>
                    </a:lnL>
                    <a:lnR w="12700">
                      <a:solidFill>
                        <a:schemeClr val="bg1"/>
                      </a:solidFill>
                    </a:lnR>
                    <a:lnB w="12700">
                      <a:solidFill>
                        <a:schemeClr val="bg1"/>
                      </a:solidFill>
                    </a:lnB>
                  </a:tcPr>
                </a:tc>
                <a:tc>
                  <a:txBody>
                    <a:bodyPr/>
                    <a:lstStyle/>
                    <a:p>
                      <a:pPr lvl="0" algn="ctr" rtl="0">
                        <a:buNone/>
                      </a:pPr>
                      <a:r>
                        <a:rPr lang="pl-PL" sz="2000" b="1" cap="all" spc="60">
                          <a:effectLst/>
                        </a:rPr>
                        <a:t>Wzrost / spadek </a:t>
                      </a:r>
                      <a:endParaRPr lang="pl-PL" sz="2000" b="1"/>
                    </a:p>
                  </a:txBody>
                  <a:tcPr marL="279463" marR="167678" marT="167678" marB="167678" anchor="ctr">
                    <a:lnL w="12700">
                      <a:solidFill>
                        <a:schemeClr val="bg1"/>
                      </a:solidFill>
                    </a:lnL>
                    <a:lnB w="12700">
                      <a:solidFill>
                        <a:schemeClr val="bg1"/>
                      </a:solidFill>
                    </a:lnB>
                  </a:tcPr>
                </a:tc>
                <a:extLst>
                  <a:ext uri="{0D108BD9-81ED-4DB2-BD59-A6C34878D82A}">
                    <a16:rowId xmlns:a16="http://schemas.microsoft.com/office/drawing/2014/main" val="160855930"/>
                  </a:ext>
                </a:extLst>
              </a:tr>
              <a:tr h="645995">
                <a:tc>
                  <a:txBody>
                    <a:bodyPr/>
                    <a:lstStyle/>
                    <a:p>
                      <a:pPr lvl="0" algn="ctr" rtl="0">
                        <a:buNone/>
                      </a:pPr>
                      <a:r>
                        <a:rPr lang="pl-PL" sz="2000" b="1" cap="none" spc="0">
                          <a:effectLst/>
                        </a:rPr>
                        <a:t>2025</a:t>
                      </a:r>
                      <a:endParaRPr lang="pl-PL" sz="2000" b="1"/>
                    </a:p>
                  </a:txBody>
                  <a:tcPr marL="279463" marR="167678" marT="167678" marB="167678">
                    <a:lnR w="12700">
                      <a:solidFill>
                        <a:schemeClr val="bg1"/>
                      </a:solidFill>
                    </a:lnR>
                    <a:lnT w="12700">
                      <a:solidFill>
                        <a:schemeClr val="bg1"/>
                      </a:solidFill>
                    </a:lnT>
                    <a:lnB w="12700">
                      <a:solidFill>
                        <a:schemeClr val="bg1"/>
                      </a:solidFill>
                    </a:lnB>
                  </a:tcPr>
                </a:tc>
                <a:tc>
                  <a:txBody>
                    <a:bodyPr/>
                    <a:lstStyle/>
                    <a:p>
                      <a:pPr lvl="0" algn="r" rtl="0">
                        <a:buNone/>
                      </a:pPr>
                      <a:r>
                        <a:rPr lang="pl-PL" sz="2000" b="1" cap="none" spc="0">
                          <a:effectLst/>
                        </a:rPr>
                        <a:t>103,97 </a:t>
                      </a:r>
                      <a:endParaRPr lang="pl-PL" sz="2000" b="1"/>
                    </a:p>
                  </a:txBody>
                  <a:tcPr marL="279463" marR="167678" marT="167678" marB="167678">
                    <a:lnL w="12700">
                      <a:solidFill>
                        <a:schemeClr val="bg1"/>
                      </a:solidFill>
                    </a:lnL>
                    <a:lnR w="12700">
                      <a:solidFill>
                        <a:schemeClr val="bg1"/>
                      </a:solidFill>
                    </a:lnR>
                    <a:lnT w="12700">
                      <a:solidFill>
                        <a:schemeClr val="bg1"/>
                      </a:solidFill>
                    </a:lnT>
                    <a:lnB w="12700">
                      <a:solidFill>
                        <a:schemeClr val="bg1"/>
                      </a:solidFill>
                    </a:lnB>
                  </a:tcPr>
                </a:tc>
                <a:tc>
                  <a:txBody>
                    <a:bodyPr/>
                    <a:lstStyle/>
                    <a:p>
                      <a:pPr lvl="0" algn="r" rtl="0">
                        <a:buNone/>
                      </a:pPr>
                      <a:r>
                        <a:rPr lang="pl-PL" sz="2000" b="1" cap="none" spc="0">
                          <a:effectLst/>
                        </a:rPr>
                        <a:t>-1,61 </a:t>
                      </a:r>
                      <a:endParaRPr lang="pl-PL" sz="2000" b="1"/>
                    </a:p>
                  </a:txBody>
                  <a:tcPr marL="279463" marR="167678" marT="167678" marB="167678">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588262176"/>
                  </a:ext>
                </a:extLst>
              </a:tr>
              <a:tr h="645995">
                <a:tc>
                  <a:txBody>
                    <a:bodyPr/>
                    <a:lstStyle/>
                    <a:p>
                      <a:pPr lvl="0" algn="ctr" rtl="0">
                        <a:buNone/>
                      </a:pPr>
                      <a:r>
                        <a:rPr lang="pl-PL" sz="2000" b="1" cap="none" spc="0">
                          <a:effectLst/>
                        </a:rPr>
                        <a:t>2024</a:t>
                      </a:r>
                      <a:endParaRPr lang="pl-PL" sz="2000" b="1"/>
                    </a:p>
                  </a:txBody>
                  <a:tcPr marL="279463" marR="167678" marT="167678" marB="167678">
                    <a:lnR w="12700">
                      <a:solidFill>
                        <a:schemeClr val="bg1"/>
                      </a:solidFill>
                    </a:lnR>
                    <a:lnT w="12700">
                      <a:solidFill>
                        <a:schemeClr val="bg1"/>
                      </a:solidFill>
                    </a:lnT>
                  </a:tcPr>
                </a:tc>
                <a:tc>
                  <a:txBody>
                    <a:bodyPr/>
                    <a:lstStyle/>
                    <a:p>
                      <a:pPr lvl="0" algn="r" rtl="0">
                        <a:buNone/>
                      </a:pPr>
                      <a:r>
                        <a:rPr lang="pl-PL" sz="2000" b="1"/>
                        <a:t>105,58</a:t>
                      </a:r>
                    </a:p>
                  </a:txBody>
                  <a:tcPr marL="279463" marR="167678" marT="167678" marB="167678">
                    <a:lnL w="12700">
                      <a:solidFill>
                        <a:schemeClr val="bg1"/>
                      </a:solidFill>
                    </a:lnL>
                    <a:lnR w="12700">
                      <a:solidFill>
                        <a:schemeClr val="bg1"/>
                      </a:solidFill>
                    </a:lnR>
                    <a:lnT w="12700">
                      <a:solidFill>
                        <a:schemeClr val="bg1"/>
                      </a:solidFill>
                    </a:lnT>
                  </a:tcPr>
                </a:tc>
                <a:tc>
                  <a:txBody>
                    <a:bodyPr/>
                    <a:lstStyle/>
                    <a:p>
                      <a:pPr lvl="0" algn="r" rtl="0">
                        <a:buNone/>
                      </a:pPr>
                      <a:r>
                        <a:rPr lang="pl-PL" sz="2000" b="1" cap="none" spc="0">
                          <a:effectLst/>
                        </a:rPr>
                        <a:t>x</a:t>
                      </a:r>
                      <a:endParaRPr lang="pl-PL" sz="2000" b="1"/>
                    </a:p>
                  </a:txBody>
                  <a:tcPr marL="279463" marR="167678" marT="167678" marB="167678">
                    <a:lnL w="12700">
                      <a:solidFill>
                        <a:schemeClr val="bg1"/>
                      </a:solidFill>
                    </a:lnL>
                    <a:lnT w="12700">
                      <a:solidFill>
                        <a:schemeClr val="bg1"/>
                      </a:solidFill>
                    </a:lnT>
                  </a:tcPr>
                </a:tc>
                <a:extLst>
                  <a:ext uri="{0D108BD9-81ED-4DB2-BD59-A6C34878D82A}">
                    <a16:rowId xmlns:a16="http://schemas.microsoft.com/office/drawing/2014/main" val="1053817608"/>
                  </a:ext>
                </a:extLst>
              </a:tr>
            </a:tbl>
          </a:graphicData>
        </a:graphic>
      </p:graphicFrame>
    </p:spTree>
    <p:extLst>
      <p:ext uri="{BB962C8B-B14F-4D97-AF65-F5344CB8AC3E}">
        <p14:creationId xmlns:p14="http://schemas.microsoft.com/office/powerpoint/2010/main" val="3421319011"/>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7A41921-E07B-3336-4CCA-0A083528A9FF}"/>
              </a:ext>
            </a:extLst>
          </p:cNvPr>
          <p:cNvSpPr>
            <a:spLocks noGrp="1"/>
          </p:cNvSpPr>
          <p:nvPr>
            <p:ph type="title"/>
          </p:nvPr>
        </p:nvSpPr>
        <p:spPr>
          <a:xfrm>
            <a:off x="2721" y="-3929"/>
            <a:ext cx="12186557" cy="1095053"/>
          </a:xfrm>
        </p:spPr>
        <p:txBody>
          <a:bodyPr vert="horz" lIns="68580" tIns="34290" rIns="68580" bIns="34290" rtlCol="0">
            <a:normAutofit/>
          </a:bodyPr>
          <a:lstStyle/>
          <a:p>
            <a:pPr algn="ctr"/>
            <a:r>
              <a:rPr lang="pl-PL" sz="4000" b="1">
                <a:ea typeface="+mj-lt"/>
                <a:cs typeface="+mj-lt"/>
              </a:rPr>
              <a:t>5. Inwestycje / projekty zrealizowane w roku 2025</a:t>
            </a:r>
            <a:endParaRPr lang="en-US" sz="4000" kern="1200">
              <a:ea typeface="+mj-lt"/>
              <a:cs typeface="+mj-lt"/>
            </a:endParaRPr>
          </a:p>
        </p:txBody>
      </p:sp>
      <p:graphicFrame>
        <p:nvGraphicFramePr>
          <p:cNvPr id="5" name="Symbol zastępczy zawartości 4">
            <a:extLst>
              <a:ext uri="{FF2B5EF4-FFF2-40B4-BE49-F238E27FC236}">
                <a16:creationId xmlns:a16="http://schemas.microsoft.com/office/drawing/2014/main" id="{B331C3CB-811C-3F56-5515-372BFF5C4F10}"/>
              </a:ext>
            </a:extLst>
          </p:cNvPr>
          <p:cNvGraphicFramePr>
            <a:graphicFrameLocks noGrp="1"/>
          </p:cNvGraphicFramePr>
          <p:nvPr>
            <p:ph idx="1"/>
            <p:extLst>
              <p:ext uri="{D42A27DB-BD31-4B8C-83A1-F6EECF244321}">
                <p14:modId xmlns:p14="http://schemas.microsoft.com/office/powerpoint/2010/main" val="2128395306"/>
              </p:ext>
            </p:extLst>
          </p:nvPr>
        </p:nvGraphicFramePr>
        <p:xfrm>
          <a:off x="9071" y="1088571"/>
          <a:ext cx="12131626" cy="4085072"/>
        </p:xfrm>
        <a:graphic>
          <a:graphicData uri="http://schemas.openxmlformats.org/drawingml/2006/table">
            <a:tbl>
              <a:tblPr firstRow="1" bandRow="1">
                <a:tableStyleId>{5202B0CA-FC54-4496-8BCA-5EF66A818D29}</a:tableStyleId>
              </a:tblPr>
              <a:tblGrid>
                <a:gridCol w="754538">
                  <a:extLst>
                    <a:ext uri="{9D8B030D-6E8A-4147-A177-3AD203B41FA5}">
                      <a16:colId xmlns:a16="http://schemas.microsoft.com/office/drawing/2014/main" val="1678813973"/>
                    </a:ext>
                  </a:extLst>
                </a:gridCol>
                <a:gridCol w="3351986">
                  <a:extLst>
                    <a:ext uri="{9D8B030D-6E8A-4147-A177-3AD203B41FA5}">
                      <a16:colId xmlns:a16="http://schemas.microsoft.com/office/drawing/2014/main" val="2942537691"/>
                    </a:ext>
                  </a:extLst>
                </a:gridCol>
                <a:gridCol w="1632857">
                  <a:extLst>
                    <a:ext uri="{9D8B030D-6E8A-4147-A177-3AD203B41FA5}">
                      <a16:colId xmlns:a16="http://schemas.microsoft.com/office/drawing/2014/main" val="35272461"/>
                    </a:ext>
                  </a:extLst>
                </a:gridCol>
                <a:gridCol w="2813895">
                  <a:extLst>
                    <a:ext uri="{9D8B030D-6E8A-4147-A177-3AD203B41FA5}">
                      <a16:colId xmlns:a16="http://schemas.microsoft.com/office/drawing/2014/main" val="1692127995"/>
                    </a:ext>
                  </a:extLst>
                </a:gridCol>
                <a:gridCol w="3578350">
                  <a:extLst>
                    <a:ext uri="{9D8B030D-6E8A-4147-A177-3AD203B41FA5}">
                      <a16:colId xmlns:a16="http://schemas.microsoft.com/office/drawing/2014/main" val="2218463959"/>
                    </a:ext>
                  </a:extLst>
                </a:gridCol>
              </a:tblGrid>
              <a:tr h="1106714">
                <a:tc>
                  <a:txBody>
                    <a:bodyPr/>
                    <a:lstStyle/>
                    <a:p>
                      <a:pPr lvl="0" algn="ctr" rtl="0">
                        <a:buNone/>
                      </a:pPr>
                      <a:r>
                        <a:rPr lang="pl-PL" sz="2000" b="1">
                          <a:effectLst/>
                        </a:rPr>
                        <a:t>L.p.</a:t>
                      </a:r>
                      <a:endParaRPr lang="pl-PL" sz="2000" b="1"/>
                    </a:p>
                  </a:txBody>
                  <a:tcPr marL="149989" marR="89993" marT="89993" marB="89993" anchor="ctr">
                    <a:lnR w="12700">
                      <a:solidFill>
                        <a:schemeClr val="bg1"/>
                      </a:solidFill>
                    </a:lnR>
                    <a:lnB w="12700">
                      <a:solidFill>
                        <a:schemeClr val="bg1"/>
                      </a:solidFill>
                    </a:lnB>
                  </a:tcPr>
                </a:tc>
                <a:tc>
                  <a:txBody>
                    <a:bodyPr/>
                    <a:lstStyle/>
                    <a:p>
                      <a:pPr lvl="0" algn="ctr" rtl="0">
                        <a:buNone/>
                      </a:pPr>
                      <a:r>
                        <a:rPr lang="pl-PL" sz="2000" b="1">
                          <a:effectLst/>
                        </a:rPr>
                        <a:t>Nazwa inwestycji / projektu </a:t>
                      </a:r>
                      <a:endParaRPr lang="pl-PL" sz="2000" b="1"/>
                    </a:p>
                  </a:txBody>
                  <a:tcPr marL="149989" marR="89993" marT="89993" marB="89993" anchor="ctr">
                    <a:lnL w="12700">
                      <a:solidFill>
                        <a:schemeClr val="bg1"/>
                      </a:solidFill>
                    </a:lnL>
                    <a:lnR w="12700">
                      <a:solidFill>
                        <a:schemeClr val="bg1"/>
                      </a:solidFill>
                    </a:lnR>
                    <a:lnB w="12700">
                      <a:solidFill>
                        <a:schemeClr val="bg1"/>
                      </a:solidFill>
                    </a:lnB>
                  </a:tcPr>
                </a:tc>
                <a:tc>
                  <a:txBody>
                    <a:bodyPr/>
                    <a:lstStyle/>
                    <a:p>
                      <a:pPr lvl="0" algn="ctr" rtl="0">
                        <a:buNone/>
                      </a:pPr>
                      <a:r>
                        <a:rPr lang="pl-PL" sz="2000" b="1">
                          <a:effectLst/>
                        </a:rPr>
                        <a:t>Wartość  </a:t>
                      </a:r>
                      <a:endParaRPr lang="pl-PL" sz="2000" b="1"/>
                    </a:p>
                    <a:p>
                      <a:pPr lvl="0" algn="ctr" rtl="0">
                        <a:buNone/>
                      </a:pPr>
                      <a:r>
                        <a:rPr lang="pl-PL" sz="2000" b="1">
                          <a:effectLst/>
                        </a:rPr>
                        <a:t>Inwestycji narastająco </a:t>
                      </a:r>
                      <a:endParaRPr lang="pl-PL" sz="2000" b="1"/>
                    </a:p>
                  </a:txBody>
                  <a:tcPr marL="149989" marR="89993" marT="89993" marB="89993" anchor="ctr">
                    <a:lnL w="12700">
                      <a:solidFill>
                        <a:schemeClr val="bg1"/>
                      </a:solidFill>
                    </a:lnL>
                    <a:lnR w="12700">
                      <a:solidFill>
                        <a:schemeClr val="bg1"/>
                      </a:solidFill>
                    </a:lnR>
                    <a:lnB w="12700">
                      <a:solidFill>
                        <a:schemeClr val="bg1"/>
                      </a:solidFill>
                    </a:lnB>
                  </a:tcPr>
                </a:tc>
                <a:tc>
                  <a:txBody>
                    <a:bodyPr/>
                    <a:lstStyle/>
                    <a:p>
                      <a:pPr lvl="0" algn="ctr" rtl="0">
                        <a:buNone/>
                      </a:pPr>
                      <a:r>
                        <a:rPr lang="pl-PL" sz="2000" b="1">
                          <a:effectLst/>
                        </a:rPr>
                        <a:t>Koszt realizacji inwestycji/projektu poniesiony w roku 2025 </a:t>
                      </a:r>
                      <a:endParaRPr lang="pl-PL" sz="2000" b="1"/>
                    </a:p>
                  </a:txBody>
                  <a:tcPr marL="149989" marR="89993" marT="89993" marB="89993" anchor="ctr">
                    <a:lnL w="12700">
                      <a:solidFill>
                        <a:schemeClr val="bg1"/>
                      </a:solidFill>
                    </a:lnL>
                    <a:lnR w="12700">
                      <a:solidFill>
                        <a:schemeClr val="bg1"/>
                      </a:solidFill>
                    </a:lnR>
                    <a:lnB w="12700">
                      <a:solidFill>
                        <a:schemeClr val="bg1"/>
                      </a:solidFill>
                    </a:lnB>
                  </a:tcPr>
                </a:tc>
                <a:tc>
                  <a:txBody>
                    <a:bodyPr/>
                    <a:lstStyle/>
                    <a:p>
                      <a:pPr lvl="0" algn="ctr" rtl="0">
                        <a:buNone/>
                      </a:pPr>
                      <a:r>
                        <a:rPr lang="pl-PL" sz="2000" b="1">
                          <a:effectLst/>
                        </a:rPr>
                        <a:t>Źródło finansowania (własne Spółki/kredyt bankowy/ dofinansowanie itp.) </a:t>
                      </a:r>
                      <a:endParaRPr lang="pl-PL" sz="2000" b="1"/>
                    </a:p>
                  </a:txBody>
                  <a:tcPr marL="149988" marR="89993" marT="89993" marB="89993" anchor="ctr">
                    <a:lnL w="12700">
                      <a:solidFill>
                        <a:schemeClr val="bg1"/>
                      </a:solidFill>
                    </a:lnL>
                    <a:lnB w="12700">
                      <a:solidFill>
                        <a:schemeClr val="bg1"/>
                      </a:solidFill>
                    </a:lnB>
                  </a:tcPr>
                </a:tc>
                <a:extLst>
                  <a:ext uri="{0D108BD9-81ED-4DB2-BD59-A6C34878D82A}">
                    <a16:rowId xmlns:a16="http://schemas.microsoft.com/office/drawing/2014/main" val="160855930"/>
                  </a:ext>
                </a:extLst>
              </a:tr>
              <a:tr h="798285">
                <a:tc>
                  <a:txBody>
                    <a:bodyPr/>
                    <a:lstStyle/>
                    <a:p>
                      <a:pPr lvl="0" algn="ctr" rtl="0">
                        <a:buNone/>
                      </a:pPr>
                      <a:r>
                        <a:rPr lang="pl-PL" sz="2000" b="1">
                          <a:effectLst/>
                        </a:rPr>
                        <a:t>1.</a:t>
                      </a:r>
                      <a:endParaRPr lang="pl-PL" sz="2000" b="1"/>
                    </a:p>
                  </a:txBody>
                  <a:tcPr marL="149989" marR="89993" marT="89993" marB="89993"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lnB>
                  </a:tcPr>
                </a:tc>
                <a:tc>
                  <a:txBody>
                    <a:bodyPr/>
                    <a:lstStyle/>
                    <a:p>
                      <a:pPr lvl="0" algn="l" rtl="0">
                        <a:buNone/>
                      </a:pPr>
                      <a:r>
                        <a:rPr lang="pl-PL" sz="2000" b="1"/>
                        <a:t>Modernizacja budynku socjalnego męskiego na bazie przy ul. Budowlanej </a:t>
                      </a:r>
                    </a:p>
                  </a:txBody>
                  <a:tcPr marL="149989" marR="89993" marT="89993" marB="8999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lnB>
                  </a:tcPr>
                </a:tc>
                <a:tc>
                  <a:txBody>
                    <a:bodyPr/>
                    <a:lstStyle/>
                    <a:p>
                      <a:pPr lvl="0" algn="r" rtl="0">
                        <a:buNone/>
                      </a:pPr>
                      <a:r>
                        <a:rPr lang="pl-PL" sz="2000" b="1"/>
                        <a:t>216 632,87</a:t>
                      </a:r>
                    </a:p>
                  </a:txBody>
                  <a:tcPr marL="149989" marR="89993" marT="89993" marB="8999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lnB>
                  </a:tcPr>
                </a:tc>
                <a:tc>
                  <a:txBody>
                    <a:bodyPr/>
                    <a:lstStyle/>
                    <a:p>
                      <a:pPr lvl="0" algn="r" rtl="0">
                        <a:buNone/>
                      </a:pPr>
                      <a:r>
                        <a:rPr lang="pl-PL" sz="2000" b="1"/>
                        <a:t>140 513,10</a:t>
                      </a:r>
                    </a:p>
                  </a:txBody>
                  <a:tcPr marL="149989" marR="89993" marT="89993" marB="8999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lnB>
                  </a:tcPr>
                </a:tc>
                <a:tc>
                  <a:txBody>
                    <a:bodyPr/>
                    <a:lstStyle/>
                    <a:p>
                      <a:pPr lvl="0" algn="r" rtl="0">
                        <a:buNone/>
                      </a:pPr>
                      <a:r>
                        <a:rPr lang="pl-PL" sz="2000" b="1"/>
                        <a:t>Środki własne</a:t>
                      </a:r>
                      <a:r>
                        <a:rPr lang="pl-PL" sz="1050" b="1"/>
                        <a:t>(</a:t>
                      </a:r>
                      <a:r>
                        <a:rPr lang="pl-PL" sz="1050" b="1" baseline="0"/>
                        <a:t> w trakcie realizacji)</a:t>
                      </a:r>
                      <a:endParaRPr lang="pl-PL" sz="1050" b="1"/>
                    </a:p>
                  </a:txBody>
                  <a:tcPr marL="149988" marR="89993" marT="89993" marB="89993"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a:solidFill>
                        <a:schemeClr val="bg1"/>
                      </a:solidFill>
                    </a:lnB>
                  </a:tcPr>
                </a:tc>
                <a:extLst>
                  <a:ext uri="{0D108BD9-81ED-4DB2-BD59-A6C34878D82A}">
                    <a16:rowId xmlns:a16="http://schemas.microsoft.com/office/drawing/2014/main" val="1053817608"/>
                  </a:ext>
                </a:extLst>
              </a:tr>
              <a:tr h="798285">
                <a:tc>
                  <a:txBody>
                    <a:bodyPr/>
                    <a:lstStyle/>
                    <a:p>
                      <a:pPr lvl="0" algn="ctr" rtl="0">
                        <a:buNone/>
                      </a:pPr>
                      <a:r>
                        <a:rPr lang="pl-PL" sz="2000" b="1">
                          <a:effectLst/>
                        </a:rPr>
                        <a:t>2. </a:t>
                      </a:r>
                      <a:endParaRPr lang="pl-PL" sz="2000" b="1"/>
                    </a:p>
                  </a:txBody>
                  <a:tcPr marL="149989" marR="89993" marT="89993" marB="89993" anchor="ctr">
                    <a:lnR w="12700">
                      <a:solidFill>
                        <a:schemeClr val="bg1"/>
                      </a:solidFill>
                    </a:lnR>
                    <a:lnT w="12700">
                      <a:solidFill>
                        <a:schemeClr val="bg1"/>
                      </a:solidFill>
                    </a:lnT>
                    <a:lnB w="12700">
                      <a:solidFill>
                        <a:schemeClr val="bg1"/>
                      </a:solidFill>
                    </a:lnB>
                  </a:tcPr>
                </a:tc>
                <a:tc>
                  <a:txBody>
                    <a:bodyPr/>
                    <a:lstStyle/>
                    <a:p>
                      <a:pPr lvl="0" algn="l" rtl="0">
                        <a:buNone/>
                      </a:pPr>
                      <a:r>
                        <a:rPr lang="pl-PL" sz="2000" b="1">
                          <a:effectLst/>
                        </a:rPr>
                        <a:t>Sporządzenie</a:t>
                      </a:r>
                      <a:r>
                        <a:rPr lang="pl-PL" sz="2000" b="1" baseline="0">
                          <a:effectLst/>
                        </a:rPr>
                        <a:t> dokumentacji na budowę instalacji do biologicznego, tlenowego przetwarzania odpadów</a:t>
                      </a:r>
                      <a:endParaRPr lang="pl-PL" sz="2000" b="1"/>
                    </a:p>
                  </a:txBody>
                  <a:tcPr marL="149989" marR="89993" marT="89993" marB="89993"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lvl="0" algn="r" rtl="0">
                        <a:buNone/>
                      </a:pPr>
                      <a:r>
                        <a:rPr lang="pl-PL" sz="2000" b="1"/>
                        <a:t>61 302,40</a:t>
                      </a:r>
                    </a:p>
                  </a:txBody>
                  <a:tcPr marL="149989" marR="89993" marT="89993" marB="89993"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lvl="0" algn="r" rtl="0">
                        <a:buNone/>
                      </a:pPr>
                      <a:r>
                        <a:rPr lang="pl-PL" sz="2000" b="1"/>
                        <a:t>0,00</a:t>
                      </a:r>
                    </a:p>
                  </a:txBody>
                  <a:tcPr marL="149989" marR="89993" marT="89993" marB="89993"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lvl="0" algn="r" rtl="0">
                        <a:buNone/>
                      </a:pPr>
                      <a:r>
                        <a:rPr lang="pl-PL" sz="2000" b="1">
                          <a:effectLst/>
                        </a:rPr>
                        <a:t>Środki własne </a:t>
                      </a:r>
                      <a:r>
                        <a:rPr lang="pl-PL" sz="1050" b="1">
                          <a:effectLst/>
                        </a:rPr>
                        <a:t>( w</a:t>
                      </a:r>
                      <a:r>
                        <a:rPr lang="pl-PL" sz="1050" b="1" baseline="0">
                          <a:effectLst/>
                        </a:rPr>
                        <a:t> trakcie realizacji)</a:t>
                      </a:r>
                      <a:endParaRPr lang="pl-PL" sz="1050" b="1"/>
                    </a:p>
                  </a:txBody>
                  <a:tcPr marL="149988" marR="89993" marT="89993" marB="89993"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392305863"/>
                  </a:ext>
                </a:extLst>
              </a:tr>
              <a:tr h="405093">
                <a:tc gridSpan="2">
                  <a:txBody>
                    <a:bodyPr/>
                    <a:lstStyle/>
                    <a:p>
                      <a:pPr lvl="0" algn="r" rtl="0">
                        <a:buNone/>
                      </a:pPr>
                      <a:r>
                        <a:rPr lang="pl-PL" sz="2000" b="1">
                          <a:effectLst/>
                        </a:rPr>
                        <a:t>Razem : </a:t>
                      </a:r>
                      <a:endParaRPr lang="pl-PL" sz="2000" b="1"/>
                    </a:p>
                  </a:txBody>
                  <a:tcPr marL="0" marR="0" marT="0" marB="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hMerge="1">
                  <a:txBody>
                    <a:bodyPr/>
                    <a:lstStyle/>
                    <a:p>
                      <a:endParaRPr lang="pl-PL"/>
                    </a:p>
                  </a:txBody>
                  <a:tcPr marL="0" marR="0" marT="0" marB="0" horzOverflow="overflow"/>
                </a:tc>
                <a:tc>
                  <a:txBody>
                    <a:bodyPr/>
                    <a:lstStyle/>
                    <a:p>
                      <a:pPr lvl="0" algn="r" rtl="0">
                        <a:buNone/>
                      </a:pPr>
                      <a:r>
                        <a:rPr lang="pl-PL" sz="2000" b="1">
                          <a:effectLst/>
                        </a:rPr>
                        <a:t>277 935,27</a:t>
                      </a:r>
                    </a:p>
                  </a:txBody>
                  <a:tcPr marL="149988" marR="89993" marT="89993" marB="8999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lvl="0" algn="r">
                        <a:buNone/>
                      </a:pPr>
                      <a:r>
                        <a:rPr lang="pl-PL" sz="2000" b="1"/>
                        <a:t>140 513,10</a:t>
                      </a:r>
                    </a:p>
                  </a:txBody>
                  <a:tcPr marL="149988" marR="89993" marT="89993" marB="8999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lvl="0" algn="r" rtl="0">
                        <a:buNone/>
                      </a:pPr>
                      <a:r>
                        <a:rPr lang="pl-PL" sz="2000" b="1">
                          <a:effectLst/>
                        </a:rPr>
                        <a:t>x </a:t>
                      </a:r>
                      <a:endParaRPr lang="pl-PL" sz="2000" b="1"/>
                    </a:p>
                  </a:txBody>
                  <a:tcPr marL="149987" marR="89993" marT="89993" marB="89993"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3459173267"/>
                  </a:ext>
                </a:extLst>
              </a:tr>
            </a:tbl>
          </a:graphicData>
        </a:graphic>
      </p:graphicFrame>
    </p:spTree>
    <p:extLst>
      <p:ext uri="{BB962C8B-B14F-4D97-AF65-F5344CB8AC3E}">
        <p14:creationId xmlns:p14="http://schemas.microsoft.com/office/powerpoint/2010/main" val="2671754972"/>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708FED4-BEB6-0CD3-9593-3ED019D3B83B}"/>
              </a:ext>
            </a:extLst>
          </p:cNvPr>
          <p:cNvSpPr>
            <a:spLocks noGrp="1"/>
          </p:cNvSpPr>
          <p:nvPr>
            <p:ph type="title"/>
          </p:nvPr>
        </p:nvSpPr>
        <p:spPr>
          <a:xfrm>
            <a:off x="1066800" y="174032"/>
            <a:ext cx="10117015" cy="830015"/>
          </a:xfrm>
        </p:spPr>
        <p:txBody>
          <a:bodyPr vert="horz" lIns="91440" tIns="45720" rIns="91440" bIns="45720" rtlCol="0" anchor="ctr">
            <a:normAutofit/>
          </a:bodyPr>
          <a:lstStyle/>
          <a:p>
            <a:pPr algn="ctr"/>
            <a:r>
              <a:rPr lang="en-US" sz="4000" b="1" kern="1200">
                <a:latin typeface="+mj-lt"/>
                <a:ea typeface="+mj-ea"/>
                <a:cs typeface="+mj-cs"/>
              </a:rPr>
              <a:t>6.</a:t>
            </a:r>
            <a:r>
              <a:rPr lang="pl-PL" sz="4000" b="1" kern="1200">
                <a:latin typeface="+mj-lt"/>
                <a:ea typeface="+mj-ea"/>
                <a:cs typeface="+mj-cs"/>
              </a:rPr>
              <a:t> Zobowiązania i należności </a:t>
            </a:r>
            <a:endParaRPr lang="pl-PL" sz="4000" kern="1200">
              <a:latin typeface="+mj-lt"/>
              <a:ea typeface="+mj-ea"/>
              <a:cs typeface="+mj-cs"/>
            </a:endParaRPr>
          </a:p>
        </p:txBody>
      </p:sp>
      <p:graphicFrame>
        <p:nvGraphicFramePr>
          <p:cNvPr id="5" name="Symbol zastępczy zawartości 4">
            <a:extLst>
              <a:ext uri="{FF2B5EF4-FFF2-40B4-BE49-F238E27FC236}">
                <a16:creationId xmlns:a16="http://schemas.microsoft.com/office/drawing/2014/main" id="{FABA56CE-0FC7-B9F2-3865-7A5097C0697D}"/>
              </a:ext>
            </a:extLst>
          </p:cNvPr>
          <p:cNvGraphicFramePr>
            <a:graphicFrameLocks noGrp="1"/>
          </p:cNvGraphicFramePr>
          <p:nvPr>
            <p:ph idx="1"/>
            <p:extLst>
              <p:ext uri="{D42A27DB-BD31-4B8C-83A1-F6EECF244321}">
                <p14:modId xmlns:p14="http://schemas.microsoft.com/office/powerpoint/2010/main" val="3479580261"/>
              </p:ext>
            </p:extLst>
          </p:nvPr>
        </p:nvGraphicFramePr>
        <p:xfrm>
          <a:off x="192322" y="1450011"/>
          <a:ext cx="11862927" cy="5181041"/>
        </p:xfrm>
        <a:graphic>
          <a:graphicData uri="http://schemas.openxmlformats.org/drawingml/2006/table">
            <a:tbl>
              <a:tblPr firstRow="1" bandRow="1">
                <a:tableStyleId>{073A0DAA-6AF3-43AB-8588-CEC1D06C72B9}</a:tableStyleId>
              </a:tblPr>
              <a:tblGrid>
                <a:gridCol w="821945">
                  <a:extLst>
                    <a:ext uri="{9D8B030D-6E8A-4147-A177-3AD203B41FA5}">
                      <a16:colId xmlns:a16="http://schemas.microsoft.com/office/drawing/2014/main" val="4153517354"/>
                    </a:ext>
                  </a:extLst>
                </a:gridCol>
                <a:gridCol w="4603618">
                  <a:extLst>
                    <a:ext uri="{9D8B030D-6E8A-4147-A177-3AD203B41FA5}">
                      <a16:colId xmlns:a16="http://schemas.microsoft.com/office/drawing/2014/main" val="3833770816"/>
                    </a:ext>
                  </a:extLst>
                </a:gridCol>
                <a:gridCol w="2287811">
                  <a:extLst>
                    <a:ext uri="{9D8B030D-6E8A-4147-A177-3AD203B41FA5}">
                      <a16:colId xmlns:a16="http://schemas.microsoft.com/office/drawing/2014/main" val="933684243"/>
                    </a:ext>
                  </a:extLst>
                </a:gridCol>
                <a:gridCol w="1972122">
                  <a:extLst>
                    <a:ext uri="{9D8B030D-6E8A-4147-A177-3AD203B41FA5}">
                      <a16:colId xmlns:a16="http://schemas.microsoft.com/office/drawing/2014/main" val="404063893"/>
                    </a:ext>
                  </a:extLst>
                </a:gridCol>
                <a:gridCol w="2177431">
                  <a:extLst>
                    <a:ext uri="{9D8B030D-6E8A-4147-A177-3AD203B41FA5}">
                      <a16:colId xmlns:a16="http://schemas.microsoft.com/office/drawing/2014/main" val="12736478"/>
                    </a:ext>
                  </a:extLst>
                </a:gridCol>
              </a:tblGrid>
              <a:tr h="1264093">
                <a:tc>
                  <a:txBody>
                    <a:bodyPr/>
                    <a:lstStyle/>
                    <a:p>
                      <a:pPr algn="ctr" rtl="0" fontAlgn="base"/>
                      <a:r>
                        <a:rPr lang="pl-PL" sz="2000" b="1" cap="none" spc="0">
                          <a:effectLst/>
                        </a:rPr>
                        <a:t>L.p. </a:t>
                      </a:r>
                    </a:p>
                  </a:txBody>
                  <a:tcPr marL="75415" marR="53868" marT="107735" marB="107735" anchor="ctr"/>
                </a:tc>
                <a:tc>
                  <a:txBody>
                    <a:bodyPr/>
                    <a:lstStyle/>
                    <a:p>
                      <a:pPr algn="ctr" rtl="0" fontAlgn="base"/>
                      <a:r>
                        <a:rPr lang="pl-PL" sz="2000" b="1" cap="none" spc="0">
                          <a:effectLst/>
                        </a:rPr>
                        <a:t>Wyszczególnienie </a:t>
                      </a:r>
                    </a:p>
                    <a:p>
                      <a:pPr algn="ctr" rtl="0" fontAlgn="base"/>
                      <a:r>
                        <a:rPr lang="pl-PL" sz="2000" b="1" cap="none" spc="0">
                          <a:effectLst/>
                        </a:rPr>
                        <a:t>(kredyt, pożyczka, leasing) </a:t>
                      </a:r>
                    </a:p>
                  </a:txBody>
                  <a:tcPr marL="75415" marR="53868" marT="107735" marB="107735" anchor="ctr"/>
                </a:tc>
                <a:tc>
                  <a:txBody>
                    <a:bodyPr/>
                    <a:lstStyle/>
                    <a:p>
                      <a:pPr algn="ctr" rtl="0" fontAlgn="base"/>
                      <a:r>
                        <a:rPr lang="pl-PL" sz="2000" b="1" cap="none" spc="0">
                          <a:effectLst/>
                        </a:rPr>
                        <a:t>Kwota pierwotna zobowiązania </a:t>
                      </a:r>
                    </a:p>
                    <a:p>
                      <a:pPr algn="ctr" rtl="0" fontAlgn="base"/>
                      <a:r>
                        <a:rPr lang="pl-PL" sz="2000" b="1" cap="none" spc="0">
                          <a:effectLst/>
                        </a:rPr>
                        <a:t>(zgodnie z umową) </a:t>
                      </a:r>
                    </a:p>
                  </a:txBody>
                  <a:tcPr marL="75415" marR="53868" marT="107735" marB="107735" anchor="ctr"/>
                </a:tc>
                <a:tc>
                  <a:txBody>
                    <a:bodyPr/>
                    <a:lstStyle/>
                    <a:p>
                      <a:pPr algn="ctr" rtl="0" fontAlgn="base"/>
                      <a:r>
                        <a:rPr lang="pl-PL" sz="2000" b="1" cap="none" spc="0">
                          <a:effectLst/>
                        </a:rPr>
                        <a:t>Stan na dzień </a:t>
                      </a:r>
                    </a:p>
                    <a:p>
                      <a:pPr algn="ctr" rtl="0" fontAlgn="base"/>
                      <a:r>
                        <a:rPr lang="pl-PL" sz="2000" b="1" cap="none" spc="0">
                          <a:effectLst/>
                        </a:rPr>
                        <a:t>1 stycznia </a:t>
                      </a:r>
                      <a:r>
                        <a:rPr lang="pl-PL" sz="2000" b="1" cap="none" spc="0" err="1">
                          <a:effectLst/>
                        </a:rPr>
                        <a:t>2025r</a:t>
                      </a:r>
                      <a:r>
                        <a:rPr lang="pl-PL" sz="2000" b="1" cap="none" spc="0">
                          <a:effectLst/>
                        </a:rPr>
                        <a:t>. </a:t>
                      </a:r>
                    </a:p>
                  </a:txBody>
                  <a:tcPr marL="75415" marR="53868" marT="107735" marB="107735" anchor="ctr"/>
                </a:tc>
                <a:tc>
                  <a:txBody>
                    <a:bodyPr/>
                    <a:lstStyle/>
                    <a:p>
                      <a:pPr algn="ctr" rtl="0" fontAlgn="base"/>
                      <a:r>
                        <a:rPr lang="pl-PL" sz="2000" b="1" cap="none" spc="0">
                          <a:effectLst/>
                        </a:rPr>
                        <a:t>Stan na dzień </a:t>
                      </a:r>
                    </a:p>
                    <a:p>
                      <a:pPr algn="ctr" rtl="0" fontAlgn="base"/>
                      <a:r>
                        <a:rPr lang="pl-PL" sz="2000" b="1" cap="none" spc="0">
                          <a:effectLst/>
                        </a:rPr>
                        <a:t>31 grudnia 2025 r. </a:t>
                      </a:r>
                    </a:p>
                  </a:txBody>
                  <a:tcPr marL="75415" marR="53868" marT="107735" marB="107735" anchor="ctr"/>
                </a:tc>
                <a:extLst>
                  <a:ext uri="{0D108BD9-81ED-4DB2-BD59-A6C34878D82A}">
                    <a16:rowId xmlns:a16="http://schemas.microsoft.com/office/drawing/2014/main" val="2120270865"/>
                  </a:ext>
                </a:extLst>
              </a:tr>
              <a:tr h="440872">
                <a:tc>
                  <a:txBody>
                    <a:bodyPr/>
                    <a:lstStyle/>
                    <a:p>
                      <a:pPr algn="ctr" rtl="0" fontAlgn="base"/>
                      <a:r>
                        <a:rPr lang="pl-PL" sz="2000" b="1" cap="none" spc="0">
                          <a:effectLst/>
                        </a:rPr>
                        <a:t>1. </a:t>
                      </a:r>
                    </a:p>
                  </a:txBody>
                  <a:tcPr marL="75415" marR="53868" marT="74572" marB="107735" anchor="ctr"/>
                </a:tc>
                <a:tc>
                  <a:txBody>
                    <a:bodyPr/>
                    <a:lstStyle/>
                    <a:p>
                      <a:pPr algn="l" rtl="0" fontAlgn="base"/>
                      <a:r>
                        <a:rPr lang="pl-PL" sz="2000" b="1" cap="none" spc="0">
                          <a:effectLst/>
                        </a:rPr>
                        <a:t>Kredyty i pożyczki </a:t>
                      </a:r>
                    </a:p>
                  </a:txBody>
                  <a:tcPr marL="75415" marR="53868" marT="74572" marB="107735" anchor="ctr"/>
                </a:tc>
                <a:tc>
                  <a:txBody>
                    <a:bodyPr/>
                    <a:lstStyle/>
                    <a:p>
                      <a:pPr algn="r" rtl="0" fontAlgn="base"/>
                      <a:r>
                        <a:rPr lang="pl-PL" sz="2000" b="1" cap="none" spc="0">
                          <a:solidFill>
                            <a:schemeClr val="tx1"/>
                          </a:solidFill>
                          <a:effectLst/>
                        </a:rPr>
                        <a:t>0,00</a:t>
                      </a:r>
                    </a:p>
                  </a:txBody>
                  <a:tcPr marL="75415" marR="53868" marT="74572" marB="107735" anchor="ctr"/>
                </a:tc>
                <a:tc>
                  <a:txBody>
                    <a:bodyPr/>
                    <a:lstStyle/>
                    <a:p>
                      <a:pPr algn="r" rtl="0" fontAlgn="base"/>
                      <a:r>
                        <a:rPr lang="pl-PL" sz="2000" b="1" cap="none" spc="0">
                          <a:solidFill>
                            <a:schemeClr val="tx1"/>
                          </a:solidFill>
                          <a:effectLst/>
                        </a:rPr>
                        <a:t>0,00</a:t>
                      </a:r>
                    </a:p>
                  </a:txBody>
                  <a:tcPr marL="75415" marR="53868" marT="74572" marB="107735" anchor="ctr"/>
                </a:tc>
                <a:tc>
                  <a:txBody>
                    <a:bodyPr/>
                    <a:lstStyle/>
                    <a:p>
                      <a:pPr algn="r" rtl="0" fontAlgn="base"/>
                      <a:r>
                        <a:rPr lang="pl-PL" sz="2000" b="1" cap="none" spc="0">
                          <a:solidFill>
                            <a:schemeClr val="tx1"/>
                          </a:solidFill>
                          <a:effectLst/>
                        </a:rPr>
                        <a:t>0,00</a:t>
                      </a:r>
                    </a:p>
                  </a:txBody>
                  <a:tcPr marL="75415" marR="53868" marT="74572" marB="107735" anchor="ctr"/>
                </a:tc>
                <a:extLst>
                  <a:ext uri="{0D108BD9-81ED-4DB2-BD59-A6C34878D82A}">
                    <a16:rowId xmlns:a16="http://schemas.microsoft.com/office/drawing/2014/main" val="290216829"/>
                  </a:ext>
                </a:extLst>
              </a:tr>
              <a:tr h="440872">
                <a:tc>
                  <a:txBody>
                    <a:bodyPr/>
                    <a:lstStyle/>
                    <a:p>
                      <a:pPr algn="ctr" rtl="0" fontAlgn="base"/>
                      <a:r>
                        <a:rPr lang="pl-PL" sz="2000" b="1" cap="none" spc="0">
                          <a:effectLst/>
                        </a:rPr>
                        <a:t>2. </a:t>
                      </a:r>
                    </a:p>
                  </a:txBody>
                  <a:tcPr marL="75415" marR="53868" marT="74572" marB="107735" anchor="ctr"/>
                </a:tc>
                <a:tc>
                  <a:txBody>
                    <a:bodyPr/>
                    <a:lstStyle/>
                    <a:p>
                      <a:pPr algn="l" rtl="0" fontAlgn="base"/>
                      <a:r>
                        <a:rPr lang="pl-PL" sz="2000" b="1" cap="none" spc="0">
                          <a:effectLst/>
                        </a:rPr>
                        <a:t>Zobowiązania z tytułu dostaw i usług </a:t>
                      </a:r>
                    </a:p>
                  </a:txBody>
                  <a:tcPr marL="75415" marR="53868" marT="74572" marB="107735" anchor="ctr"/>
                </a:tc>
                <a:tc>
                  <a:txBody>
                    <a:bodyPr/>
                    <a:lstStyle/>
                    <a:p>
                      <a:pPr algn="r" rtl="0" fontAlgn="base"/>
                      <a:endParaRPr lang="pl-PL" sz="2000" b="1" cap="none" spc="0">
                        <a:effectLst/>
                      </a:endParaRPr>
                    </a:p>
                  </a:txBody>
                  <a:tcPr marL="75415" marR="53868" marT="74572" marB="107735" anchor="ctr"/>
                </a:tc>
                <a:tc>
                  <a:txBody>
                    <a:bodyPr/>
                    <a:lstStyle/>
                    <a:p>
                      <a:pPr algn="r" rtl="0" fontAlgn="base"/>
                      <a:r>
                        <a:rPr lang="pl-PL" sz="2000" b="1" cap="none" spc="0">
                          <a:solidFill>
                            <a:schemeClr val="tx1"/>
                          </a:solidFill>
                          <a:effectLst/>
                        </a:rPr>
                        <a:t>757 786,31 </a:t>
                      </a:r>
                      <a:endParaRPr lang="pl-PL" sz="2000" b="1" cap="none" spc="0">
                        <a:solidFill>
                          <a:schemeClr val="tx1"/>
                        </a:solidFill>
                      </a:endParaRPr>
                    </a:p>
                  </a:txBody>
                  <a:tcPr marL="75415" marR="53868" marT="74572" marB="107735" anchor="ctr"/>
                </a:tc>
                <a:tc>
                  <a:txBody>
                    <a:bodyPr/>
                    <a:lstStyle/>
                    <a:p>
                      <a:pPr algn="r" rtl="0" fontAlgn="base"/>
                      <a:r>
                        <a:rPr lang="pl-PL" sz="2000" b="1" cap="none" spc="0">
                          <a:solidFill>
                            <a:schemeClr val="tx1"/>
                          </a:solidFill>
                        </a:rPr>
                        <a:t>762 780,66</a:t>
                      </a:r>
                    </a:p>
                  </a:txBody>
                  <a:tcPr marL="75415" marR="53868" marT="74572" marB="107735" anchor="ctr"/>
                </a:tc>
                <a:extLst>
                  <a:ext uri="{0D108BD9-81ED-4DB2-BD59-A6C34878D82A}">
                    <a16:rowId xmlns:a16="http://schemas.microsoft.com/office/drawing/2014/main" val="2477970651"/>
                  </a:ext>
                </a:extLst>
              </a:tr>
              <a:tr h="871813">
                <a:tc>
                  <a:txBody>
                    <a:bodyPr/>
                    <a:lstStyle/>
                    <a:p>
                      <a:pPr algn="ctr" rtl="0" fontAlgn="base"/>
                      <a:r>
                        <a:rPr lang="pl-PL" sz="2000" b="1" cap="none" spc="0">
                          <a:effectLst/>
                        </a:rPr>
                        <a:t>3. </a:t>
                      </a:r>
                    </a:p>
                  </a:txBody>
                  <a:tcPr marL="75415" marR="53868" marT="74572" marB="107735" anchor="ctr"/>
                </a:tc>
                <a:tc>
                  <a:txBody>
                    <a:bodyPr/>
                    <a:lstStyle/>
                    <a:p>
                      <a:pPr algn="l" rtl="0" fontAlgn="base"/>
                      <a:r>
                        <a:rPr lang="pl-PL" sz="2000" b="1" cap="none" spc="0">
                          <a:effectLst/>
                        </a:rPr>
                        <a:t>Zobowiązania z tytułu podatków, ubezpieczeń społecznych i zdrowotnych oraz innych publicznoprawnych </a:t>
                      </a:r>
                    </a:p>
                  </a:txBody>
                  <a:tcPr marL="75415" marR="53868" marT="74572" marB="107735" anchor="ctr"/>
                </a:tc>
                <a:tc>
                  <a:txBody>
                    <a:bodyPr/>
                    <a:lstStyle/>
                    <a:p>
                      <a:pPr algn="r" rtl="0" fontAlgn="base"/>
                      <a:endParaRPr lang="pl-PL" sz="2000" b="1" cap="none" spc="0">
                        <a:effectLst/>
                      </a:endParaRPr>
                    </a:p>
                  </a:txBody>
                  <a:tcPr marL="75415" marR="53868" marT="74572" marB="107735" anchor="ctr"/>
                </a:tc>
                <a:tc>
                  <a:txBody>
                    <a:bodyPr/>
                    <a:lstStyle/>
                    <a:p>
                      <a:pPr algn="r" rtl="0" fontAlgn="base"/>
                      <a:r>
                        <a:rPr lang="pl-PL" sz="2000" b="1" cap="none" spc="0">
                          <a:solidFill>
                            <a:schemeClr val="tx1"/>
                          </a:solidFill>
                          <a:effectLst/>
                        </a:rPr>
                        <a:t>334 016,55 </a:t>
                      </a:r>
                    </a:p>
                  </a:txBody>
                  <a:tcPr marL="75415" marR="53868" marT="74572" marB="107735" anchor="ctr"/>
                </a:tc>
                <a:tc>
                  <a:txBody>
                    <a:bodyPr/>
                    <a:lstStyle/>
                    <a:p>
                      <a:pPr algn="r" rtl="0" fontAlgn="base"/>
                      <a:r>
                        <a:rPr lang="pl-PL" sz="2000" b="1" cap="none" spc="0">
                          <a:solidFill>
                            <a:schemeClr val="tx1"/>
                          </a:solidFill>
                          <a:effectLst/>
                        </a:rPr>
                        <a:t>381 400,41</a:t>
                      </a:r>
                    </a:p>
                  </a:txBody>
                  <a:tcPr marL="75415" marR="53868" marT="74572" marB="107735" anchor="ctr"/>
                </a:tc>
                <a:extLst>
                  <a:ext uri="{0D108BD9-81ED-4DB2-BD59-A6C34878D82A}">
                    <a16:rowId xmlns:a16="http://schemas.microsoft.com/office/drawing/2014/main" val="2749234925"/>
                  </a:ext>
                </a:extLst>
              </a:tr>
              <a:tr h="871813">
                <a:tc>
                  <a:txBody>
                    <a:bodyPr/>
                    <a:lstStyle/>
                    <a:p>
                      <a:pPr algn="ctr" rtl="0" fontAlgn="base"/>
                      <a:r>
                        <a:rPr lang="pl-PL" sz="2000" b="1" cap="none" spc="0">
                          <a:effectLst/>
                        </a:rPr>
                        <a:t>4.</a:t>
                      </a:r>
                    </a:p>
                  </a:txBody>
                  <a:tcPr marL="75415" marR="53868" marT="74572" marB="107735" anchor="ctr"/>
                </a:tc>
                <a:tc>
                  <a:txBody>
                    <a:bodyPr/>
                    <a:lstStyle/>
                    <a:p>
                      <a:pPr algn="l" rtl="0" fontAlgn="base"/>
                      <a:r>
                        <a:rPr lang="pl-PL" sz="2000" b="1" cap="none" spc="0">
                          <a:effectLst/>
                        </a:rPr>
                        <a:t>Zobowiązania z tytułu wynagrodzeń</a:t>
                      </a:r>
                    </a:p>
                  </a:txBody>
                  <a:tcPr marL="75415" marR="53868" marT="74572" marB="107735" anchor="ctr"/>
                </a:tc>
                <a:tc>
                  <a:txBody>
                    <a:bodyPr/>
                    <a:lstStyle/>
                    <a:p>
                      <a:pPr algn="r" rtl="0" fontAlgn="base"/>
                      <a:endParaRPr lang="pl-PL" sz="2000" b="1" cap="none" spc="0">
                        <a:effectLst/>
                      </a:endParaRPr>
                    </a:p>
                  </a:txBody>
                  <a:tcPr marL="75415" marR="53868" marT="74572" marB="107735" anchor="ctr"/>
                </a:tc>
                <a:tc>
                  <a:txBody>
                    <a:bodyPr/>
                    <a:lstStyle/>
                    <a:p>
                      <a:pPr algn="r" rtl="0" fontAlgn="base"/>
                      <a:r>
                        <a:rPr lang="pl-PL" sz="2000" b="1" cap="none" spc="0">
                          <a:solidFill>
                            <a:schemeClr val="tx1"/>
                          </a:solidFill>
                          <a:effectLst/>
                        </a:rPr>
                        <a:t>2846,48</a:t>
                      </a:r>
                    </a:p>
                  </a:txBody>
                  <a:tcPr marL="75415" marR="53868" marT="74572" marB="107735" anchor="ctr"/>
                </a:tc>
                <a:tc>
                  <a:txBody>
                    <a:bodyPr/>
                    <a:lstStyle/>
                    <a:p>
                      <a:pPr algn="r" rtl="0" fontAlgn="base"/>
                      <a:r>
                        <a:rPr lang="pl-PL" sz="2000" b="1" cap="none" spc="0">
                          <a:solidFill>
                            <a:schemeClr val="tx1"/>
                          </a:solidFill>
                          <a:effectLst/>
                        </a:rPr>
                        <a:t>0,00</a:t>
                      </a:r>
                    </a:p>
                  </a:txBody>
                  <a:tcPr marL="75415" marR="53868" marT="74572" marB="107735" anchor="ctr"/>
                </a:tc>
                <a:extLst>
                  <a:ext uri="{0D108BD9-81ED-4DB2-BD59-A6C34878D82A}">
                    <a16:rowId xmlns:a16="http://schemas.microsoft.com/office/drawing/2014/main" val="10004"/>
                  </a:ext>
                </a:extLst>
              </a:tr>
              <a:tr h="440872">
                <a:tc>
                  <a:txBody>
                    <a:bodyPr/>
                    <a:lstStyle/>
                    <a:p>
                      <a:pPr algn="ctr" rtl="0" fontAlgn="base"/>
                      <a:r>
                        <a:rPr lang="pl-PL" sz="2000" b="1" cap="none" spc="0">
                          <a:effectLst/>
                        </a:rPr>
                        <a:t>5. </a:t>
                      </a:r>
                    </a:p>
                  </a:txBody>
                  <a:tcPr marL="75415" marR="53868" marT="74572" marB="107735" anchor="ctr"/>
                </a:tc>
                <a:tc>
                  <a:txBody>
                    <a:bodyPr/>
                    <a:lstStyle/>
                    <a:p>
                      <a:pPr algn="l" rtl="0" fontAlgn="base"/>
                      <a:r>
                        <a:rPr lang="pl-PL" sz="2000" b="1" cap="none" spc="0">
                          <a:effectLst/>
                        </a:rPr>
                        <a:t>Inne zobowiązania </a:t>
                      </a:r>
                    </a:p>
                  </a:txBody>
                  <a:tcPr marL="75415" marR="53868" marT="74572" marB="107735" anchor="ctr"/>
                </a:tc>
                <a:tc>
                  <a:txBody>
                    <a:bodyPr/>
                    <a:lstStyle/>
                    <a:p>
                      <a:pPr algn="r" rtl="0" fontAlgn="base"/>
                      <a:endParaRPr lang="pl-PL" sz="2000" b="1" cap="none" spc="0">
                        <a:effectLst/>
                      </a:endParaRPr>
                    </a:p>
                  </a:txBody>
                  <a:tcPr marL="75415" marR="53868" marT="74572" marB="107735" anchor="ctr"/>
                </a:tc>
                <a:tc>
                  <a:txBody>
                    <a:bodyPr/>
                    <a:lstStyle/>
                    <a:p>
                      <a:pPr algn="r" rtl="0" fontAlgn="base"/>
                      <a:r>
                        <a:rPr lang="pl-PL" sz="2000" b="1" cap="none" spc="0">
                          <a:solidFill>
                            <a:schemeClr val="tx1"/>
                          </a:solidFill>
                          <a:effectLst/>
                        </a:rPr>
                        <a:t>5 205,27 </a:t>
                      </a:r>
                    </a:p>
                  </a:txBody>
                  <a:tcPr marL="75415" marR="53868" marT="74572" marB="107735" anchor="ctr"/>
                </a:tc>
                <a:tc>
                  <a:txBody>
                    <a:bodyPr/>
                    <a:lstStyle/>
                    <a:p>
                      <a:pPr algn="r" rtl="0" fontAlgn="base"/>
                      <a:r>
                        <a:rPr lang="pl-PL" sz="2000" b="1" cap="none" spc="0">
                          <a:solidFill>
                            <a:schemeClr val="tx1"/>
                          </a:solidFill>
                          <a:effectLst/>
                        </a:rPr>
                        <a:t>5 205,27</a:t>
                      </a:r>
                    </a:p>
                  </a:txBody>
                  <a:tcPr marL="75415" marR="53868" marT="74572" marB="107735" anchor="ctr"/>
                </a:tc>
                <a:extLst>
                  <a:ext uri="{0D108BD9-81ED-4DB2-BD59-A6C34878D82A}">
                    <a16:rowId xmlns:a16="http://schemas.microsoft.com/office/drawing/2014/main" val="3842969313"/>
                  </a:ext>
                </a:extLst>
              </a:tr>
              <a:tr h="440872">
                <a:tc gridSpan="2">
                  <a:txBody>
                    <a:bodyPr/>
                    <a:lstStyle/>
                    <a:p>
                      <a:pPr algn="l" rtl="0" fontAlgn="base"/>
                      <a:r>
                        <a:rPr lang="pl-PL" sz="2000" b="1" cap="none" spc="0">
                          <a:effectLst/>
                        </a:rPr>
                        <a:t>Razem : </a:t>
                      </a:r>
                    </a:p>
                  </a:txBody>
                  <a:tcPr marL="75415" marR="53868" marT="0" marB="107735" anchor="ctr"/>
                </a:tc>
                <a:tc hMerge="1">
                  <a:txBody>
                    <a:bodyPr/>
                    <a:lstStyle/>
                    <a:p>
                      <a:endParaRPr lang="pl-PL"/>
                    </a:p>
                  </a:txBody>
                  <a:tcPr marL="0" marR="0" marT="0" marB="0" horzOverflow="overflow"/>
                </a:tc>
                <a:tc>
                  <a:txBody>
                    <a:bodyPr/>
                    <a:lstStyle/>
                    <a:p>
                      <a:pPr algn="r" rtl="0" fontAlgn="base"/>
                      <a:endParaRPr lang="pl-PL" sz="2000" b="1" cap="none" spc="0">
                        <a:effectLst/>
                      </a:endParaRPr>
                    </a:p>
                  </a:txBody>
                  <a:tcPr marL="75415" marR="53868" marT="74572" marB="107735" anchor="ctr"/>
                </a:tc>
                <a:tc>
                  <a:txBody>
                    <a:bodyPr/>
                    <a:lstStyle/>
                    <a:p>
                      <a:pPr algn="r" rtl="0" fontAlgn="base"/>
                      <a:r>
                        <a:rPr lang="pl-PL" sz="2000" b="1" cap="none" spc="0">
                          <a:solidFill>
                            <a:schemeClr val="tx1"/>
                          </a:solidFill>
                          <a:effectLst/>
                        </a:rPr>
                        <a:t>1 099 854,61 </a:t>
                      </a:r>
                    </a:p>
                  </a:txBody>
                  <a:tcPr marL="75415" marR="53868" marT="74572" marB="107735" anchor="ctr"/>
                </a:tc>
                <a:tc>
                  <a:txBody>
                    <a:bodyPr/>
                    <a:lstStyle/>
                    <a:p>
                      <a:pPr algn="r" rtl="0" fontAlgn="base"/>
                      <a:r>
                        <a:rPr lang="pl-PL" sz="2000" b="1" cap="none" spc="0">
                          <a:solidFill>
                            <a:schemeClr val="tx1"/>
                          </a:solidFill>
                          <a:effectLst/>
                        </a:rPr>
                        <a:t>1 149 386,34</a:t>
                      </a:r>
                    </a:p>
                  </a:txBody>
                  <a:tcPr marL="75415" marR="53868" marT="74572" marB="107735" anchor="ctr"/>
                </a:tc>
                <a:extLst>
                  <a:ext uri="{0D108BD9-81ED-4DB2-BD59-A6C34878D82A}">
                    <a16:rowId xmlns:a16="http://schemas.microsoft.com/office/drawing/2014/main" val="2710651860"/>
                  </a:ext>
                </a:extLst>
              </a:tr>
            </a:tbl>
          </a:graphicData>
        </a:graphic>
      </p:graphicFrame>
      <p:sp>
        <p:nvSpPr>
          <p:cNvPr id="7" name="pole tekstowe 6">
            <a:extLst>
              <a:ext uri="{FF2B5EF4-FFF2-40B4-BE49-F238E27FC236}">
                <a16:creationId xmlns:a16="http://schemas.microsoft.com/office/drawing/2014/main" id="{13850460-4CC2-02E3-8FA9-7AF737F50939}"/>
              </a:ext>
            </a:extLst>
          </p:cNvPr>
          <p:cNvSpPr txBox="1"/>
          <p:nvPr/>
        </p:nvSpPr>
        <p:spPr>
          <a:xfrm>
            <a:off x="924550" y="1162541"/>
            <a:ext cx="10175630" cy="289741"/>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fontScale="85000" lnSpcReduction="20000"/>
          </a:bodyPr>
          <a:lstStyle/>
          <a:p>
            <a:pPr algn="ctr">
              <a:lnSpc>
                <a:spcPct val="90000"/>
              </a:lnSpc>
              <a:spcAft>
                <a:spcPts val="450"/>
              </a:spcAft>
            </a:pPr>
            <a:r>
              <a:rPr lang="pl-PL" sz="2000" b="1"/>
              <a:t>Zobowiązania (kredyty/ pożyczki/ leasing/ pozostałe) </a:t>
            </a:r>
            <a:endParaRPr lang="pl-PL" sz="2000" b="1">
              <a:cs typeface="Calibri" panose="020F0502020204030204"/>
            </a:endParaRPr>
          </a:p>
        </p:txBody>
      </p:sp>
    </p:spTree>
    <p:extLst>
      <p:ext uri="{BB962C8B-B14F-4D97-AF65-F5344CB8AC3E}">
        <p14:creationId xmlns:p14="http://schemas.microsoft.com/office/powerpoint/2010/main" val="1471159061"/>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708FED4-BEB6-0CD3-9593-3ED019D3B83B}"/>
              </a:ext>
            </a:extLst>
          </p:cNvPr>
          <p:cNvSpPr>
            <a:spLocks noGrp="1"/>
          </p:cNvSpPr>
          <p:nvPr>
            <p:ph type="title"/>
          </p:nvPr>
        </p:nvSpPr>
        <p:spPr>
          <a:xfrm>
            <a:off x="2280140" y="987775"/>
            <a:ext cx="7631723" cy="833882"/>
          </a:xfrm>
        </p:spPr>
        <p:txBody>
          <a:bodyPr vert="horz" lIns="68580" tIns="34290" rIns="68580" bIns="34290" rtlCol="0" anchor="ctr">
            <a:normAutofit/>
          </a:bodyPr>
          <a:lstStyle/>
          <a:p>
            <a:pPr algn="ctr">
              <a:spcAft>
                <a:spcPts val="450"/>
              </a:spcAft>
            </a:pPr>
            <a:r>
              <a:rPr lang="pl-PL" sz="2000" b="1"/>
              <a:t>Należności</a:t>
            </a:r>
            <a:endParaRPr lang="pl-PL" sz="1800" b="1">
              <a:cs typeface="Calibri"/>
            </a:endParaRPr>
          </a:p>
        </p:txBody>
      </p:sp>
      <p:sp>
        <p:nvSpPr>
          <p:cNvPr id="35" name="Content Placeholder 34">
            <a:extLst>
              <a:ext uri="{FF2B5EF4-FFF2-40B4-BE49-F238E27FC236}">
                <a16:creationId xmlns:a16="http://schemas.microsoft.com/office/drawing/2014/main" id="{A7E37167-5F93-27DD-0784-F29A5A8BEB0F}"/>
              </a:ext>
            </a:extLst>
          </p:cNvPr>
          <p:cNvSpPr>
            <a:spLocks noGrp="1"/>
          </p:cNvSpPr>
          <p:nvPr>
            <p:ph idx="1"/>
          </p:nvPr>
        </p:nvSpPr>
        <p:spPr>
          <a:xfrm>
            <a:off x="2280139" y="1952180"/>
            <a:ext cx="7631723" cy="575928"/>
          </a:xfrm>
        </p:spPr>
        <p:txBody>
          <a:bodyPr anchor="ctr">
            <a:normAutofit/>
          </a:bodyPr>
          <a:lstStyle/>
          <a:p>
            <a:pPr algn="ctr"/>
            <a:endParaRPr lang="en-US" sz="1500"/>
          </a:p>
        </p:txBody>
      </p:sp>
      <p:graphicFrame>
        <p:nvGraphicFramePr>
          <p:cNvPr id="33" name="Symbol zastępczy zawartości 4">
            <a:extLst>
              <a:ext uri="{FF2B5EF4-FFF2-40B4-BE49-F238E27FC236}">
                <a16:creationId xmlns:a16="http://schemas.microsoft.com/office/drawing/2014/main" id="{FABA56CE-0FC7-B9F2-3865-7A5097C0697D}"/>
              </a:ext>
            </a:extLst>
          </p:cNvPr>
          <p:cNvGraphicFramePr>
            <a:graphicFrameLocks/>
          </p:cNvGraphicFramePr>
          <p:nvPr>
            <p:extLst>
              <p:ext uri="{D42A27DB-BD31-4B8C-83A1-F6EECF244321}">
                <p14:modId xmlns:p14="http://schemas.microsoft.com/office/powerpoint/2010/main" val="1231396111"/>
              </p:ext>
            </p:extLst>
          </p:nvPr>
        </p:nvGraphicFramePr>
        <p:xfrm>
          <a:off x="167268" y="2657707"/>
          <a:ext cx="11726115" cy="2974838"/>
        </p:xfrm>
        <a:graphic>
          <a:graphicData uri="http://schemas.openxmlformats.org/drawingml/2006/table">
            <a:tbl>
              <a:tblPr firstRow="1" bandRow="1">
                <a:tableStyleId>{5202B0CA-FC54-4496-8BCA-5EF66A818D29}</a:tableStyleId>
              </a:tblPr>
              <a:tblGrid>
                <a:gridCol w="981866">
                  <a:extLst>
                    <a:ext uri="{9D8B030D-6E8A-4147-A177-3AD203B41FA5}">
                      <a16:colId xmlns:a16="http://schemas.microsoft.com/office/drawing/2014/main" val="4153517354"/>
                    </a:ext>
                  </a:extLst>
                </a:gridCol>
                <a:gridCol w="7361768">
                  <a:extLst>
                    <a:ext uri="{9D8B030D-6E8A-4147-A177-3AD203B41FA5}">
                      <a16:colId xmlns:a16="http://schemas.microsoft.com/office/drawing/2014/main" val="3833770816"/>
                    </a:ext>
                  </a:extLst>
                </a:gridCol>
                <a:gridCol w="3382481">
                  <a:extLst>
                    <a:ext uri="{9D8B030D-6E8A-4147-A177-3AD203B41FA5}">
                      <a16:colId xmlns:a16="http://schemas.microsoft.com/office/drawing/2014/main" val="933684243"/>
                    </a:ext>
                  </a:extLst>
                </a:gridCol>
              </a:tblGrid>
              <a:tr h="694698">
                <a:tc>
                  <a:txBody>
                    <a:bodyPr/>
                    <a:lstStyle/>
                    <a:p>
                      <a:pPr lvl="0" algn="ctr" rtl="0">
                        <a:buNone/>
                      </a:pPr>
                      <a:r>
                        <a:rPr lang="pl-PL" sz="2000" b="1">
                          <a:effectLst/>
                        </a:rPr>
                        <a:t>L.p. </a:t>
                      </a:r>
                    </a:p>
                  </a:txBody>
                  <a:tcPr marL="0" marR="35417" marT="14167" marB="106250" anchor="ctr">
                    <a:lnR w="12700">
                      <a:solidFill>
                        <a:schemeClr val="bg1"/>
                      </a:solidFill>
                    </a:lnR>
                    <a:lnB w="12700">
                      <a:solidFill>
                        <a:schemeClr val="bg1"/>
                      </a:solidFill>
                    </a:lnB>
                  </a:tcPr>
                </a:tc>
                <a:tc>
                  <a:txBody>
                    <a:bodyPr/>
                    <a:lstStyle/>
                    <a:p>
                      <a:pPr lvl="0" algn="ctr" rtl="0">
                        <a:buNone/>
                      </a:pPr>
                      <a:r>
                        <a:rPr lang="pl-PL" sz="2000" b="1">
                          <a:effectLst/>
                        </a:rPr>
                        <a:t>Wyszczególnienie </a:t>
                      </a:r>
                      <a:endParaRPr lang="pl-PL" sz="2000" b="1"/>
                    </a:p>
                  </a:txBody>
                  <a:tcPr marL="0" marR="35417" marT="14167" marB="106250" anchor="ctr">
                    <a:lnL w="12700">
                      <a:solidFill>
                        <a:schemeClr val="bg1"/>
                      </a:solidFill>
                    </a:lnL>
                    <a:lnR w="12700">
                      <a:solidFill>
                        <a:schemeClr val="bg1"/>
                      </a:solidFill>
                    </a:lnR>
                    <a:lnB w="12700">
                      <a:solidFill>
                        <a:schemeClr val="bg1"/>
                      </a:solidFill>
                    </a:lnB>
                  </a:tcPr>
                </a:tc>
                <a:tc>
                  <a:txBody>
                    <a:bodyPr/>
                    <a:lstStyle/>
                    <a:p>
                      <a:pPr lvl="0" algn="ctr" rtl="0">
                        <a:buNone/>
                      </a:pPr>
                      <a:r>
                        <a:rPr lang="pl-PL" sz="2000" b="1">
                          <a:effectLst/>
                        </a:rPr>
                        <a:t>Stan na dzień  </a:t>
                      </a:r>
                      <a:endParaRPr lang="pl-PL" sz="2000" b="1"/>
                    </a:p>
                    <a:p>
                      <a:pPr lvl="0" algn="ctr" rtl="0">
                        <a:buNone/>
                      </a:pPr>
                      <a:r>
                        <a:rPr lang="pl-PL" sz="2000" b="1">
                          <a:effectLst/>
                        </a:rPr>
                        <a:t>31 grudnia </a:t>
                      </a:r>
                      <a:r>
                        <a:rPr lang="pl-PL" sz="2000" b="1" err="1">
                          <a:effectLst/>
                        </a:rPr>
                        <a:t>2025r</a:t>
                      </a:r>
                      <a:r>
                        <a:rPr lang="pl-PL" sz="2000" b="1">
                          <a:effectLst/>
                        </a:rPr>
                        <a:t>. </a:t>
                      </a:r>
                    </a:p>
                  </a:txBody>
                  <a:tcPr marL="0" marR="35417" marT="14167" marB="106250" anchor="ctr">
                    <a:lnL w="12700">
                      <a:solidFill>
                        <a:schemeClr val="bg1"/>
                      </a:solidFill>
                    </a:lnL>
                    <a:lnB w="12700">
                      <a:solidFill>
                        <a:schemeClr val="bg1"/>
                      </a:solidFill>
                    </a:lnB>
                  </a:tcPr>
                </a:tc>
                <a:extLst>
                  <a:ext uri="{0D108BD9-81ED-4DB2-BD59-A6C34878D82A}">
                    <a16:rowId xmlns:a16="http://schemas.microsoft.com/office/drawing/2014/main" val="2120270865"/>
                  </a:ext>
                </a:extLst>
              </a:tr>
              <a:tr h="420226">
                <a:tc>
                  <a:txBody>
                    <a:bodyPr/>
                    <a:lstStyle/>
                    <a:p>
                      <a:pPr lvl="0" algn="ctr" rtl="0">
                        <a:buNone/>
                      </a:pPr>
                      <a:r>
                        <a:rPr lang="pl-PL" sz="2000" b="1">
                          <a:effectLst/>
                        </a:rPr>
                        <a:t>1. </a:t>
                      </a:r>
                    </a:p>
                  </a:txBody>
                  <a:tcPr marL="0" marR="35417" marT="14167" marB="106250" anchor="ctr">
                    <a:lnR w="12700">
                      <a:solidFill>
                        <a:schemeClr val="bg1"/>
                      </a:solidFill>
                    </a:lnR>
                    <a:lnT w="12700">
                      <a:solidFill>
                        <a:schemeClr val="bg1"/>
                      </a:solidFill>
                    </a:lnT>
                    <a:lnB w="12700">
                      <a:solidFill>
                        <a:schemeClr val="bg1"/>
                      </a:solidFill>
                    </a:lnB>
                  </a:tcPr>
                </a:tc>
                <a:tc>
                  <a:txBody>
                    <a:bodyPr/>
                    <a:lstStyle/>
                    <a:p>
                      <a:pPr lvl="0" algn="l" rtl="0">
                        <a:buNone/>
                      </a:pPr>
                      <a:r>
                        <a:rPr lang="pl-PL" sz="2000" b="1">
                          <a:effectLst/>
                        </a:rPr>
                        <a:t>Należności z tytułu dostaw i usług </a:t>
                      </a:r>
                    </a:p>
                  </a:txBody>
                  <a:tcPr marL="0" marR="35417" marT="14167" marB="106250"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lvl="0" algn="r" rtl="0">
                        <a:buNone/>
                      </a:pPr>
                      <a:r>
                        <a:rPr lang="pl-PL" sz="2000" b="1">
                          <a:solidFill>
                            <a:schemeClr val="tx1"/>
                          </a:solidFill>
                          <a:effectLst/>
                        </a:rPr>
                        <a:t> 527 204,79</a:t>
                      </a:r>
                    </a:p>
                  </a:txBody>
                  <a:tcPr marL="0" marR="35417" marT="14167" marB="106250"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290216829"/>
                  </a:ext>
                </a:extLst>
              </a:tr>
              <a:tr h="969170">
                <a:tc>
                  <a:txBody>
                    <a:bodyPr/>
                    <a:lstStyle/>
                    <a:p>
                      <a:pPr lvl="0" algn="ctr" rtl="0">
                        <a:buNone/>
                      </a:pPr>
                      <a:r>
                        <a:rPr lang="pl-PL" sz="2000" b="1">
                          <a:effectLst/>
                        </a:rPr>
                        <a:t>2. </a:t>
                      </a:r>
                    </a:p>
                  </a:txBody>
                  <a:tcPr marL="0" marR="35417" marT="14167" marB="106250" anchor="ctr">
                    <a:lnR w="12700">
                      <a:solidFill>
                        <a:schemeClr val="bg1"/>
                      </a:solidFill>
                    </a:lnR>
                    <a:lnT w="12700">
                      <a:solidFill>
                        <a:schemeClr val="bg1"/>
                      </a:solidFill>
                    </a:lnT>
                    <a:lnB w="12700">
                      <a:solidFill>
                        <a:schemeClr val="bg1"/>
                      </a:solidFill>
                    </a:lnB>
                  </a:tcPr>
                </a:tc>
                <a:tc>
                  <a:txBody>
                    <a:bodyPr/>
                    <a:lstStyle/>
                    <a:p>
                      <a:pPr lvl="0" algn="l" rtl="0">
                        <a:buNone/>
                      </a:pPr>
                      <a:r>
                        <a:rPr lang="pl-PL" sz="2000" b="1">
                          <a:effectLst/>
                        </a:rPr>
                        <a:t>Należności z tytułu podatków, ubezpieczeń społecznych i zdrowotnych oraz innych publicznoprawnych </a:t>
                      </a:r>
                    </a:p>
                  </a:txBody>
                  <a:tcPr marL="0" marR="35417" marT="14167" marB="106250"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lvl="0" algn="r" rtl="0">
                        <a:buNone/>
                      </a:pPr>
                      <a:r>
                        <a:rPr lang="pl-PL" sz="2000" b="1">
                          <a:solidFill>
                            <a:schemeClr val="tx1"/>
                          </a:solidFill>
                          <a:effectLst/>
                        </a:rPr>
                        <a:t>117 605,20</a:t>
                      </a:r>
                    </a:p>
                  </a:txBody>
                  <a:tcPr marL="0" marR="35417" marT="14167" marB="106250"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2477970651"/>
                  </a:ext>
                </a:extLst>
              </a:tr>
              <a:tr h="420226">
                <a:tc>
                  <a:txBody>
                    <a:bodyPr/>
                    <a:lstStyle/>
                    <a:p>
                      <a:pPr lvl="0" algn="ctr" rtl="0">
                        <a:buNone/>
                      </a:pPr>
                      <a:r>
                        <a:rPr lang="pl-PL" sz="2000" b="1">
                          <a:effectLst/>
                        </a:rPr>
                        <a:t>3. </a:t>
                      </a:r>
                    </a:p>
                  </a:txBody>
                  <a:tcPr marL="0" marR="35417" marT="14167" marB="106250" anchor="ctr">
                    <a:lnR w="12700">
                      <a:solidFill>
                        <a:schemeClr val="bg1"/>
                      </a:solidFill>
                    </a:lnR>
                    <a:lnT w="12700">
                      <a:solidFill>
                        <a:schemeClr val="bg1"/>
                      </a:solidFill>
                    </a:lnT>
                    <a:lnB w="12700">
                      <a:solidFill>
                        <a:schemeClr val="bg1"/>
                      </a:solidFill>
                    </a:lnB>
                  </a:tcPr>
                </a:tc>
                <a:tc>
                  <a:txBody>
                    <a:bodyPr/>
                    <a:lstStyle/>
                    <a:p>
                      <a:pPr lvl="0" algn="l" rtl="0">
                        <a:buNone/>
                      </a:pPr>
                      <a:r>
                        <a:rPr lang="pl-PL" sz="2000" b="1">
                          <a:effectLst/>
                        </a:rPr>
                        <a:t>Inne należności </a:t>
                      </a:r>
                    </a:p>
                  </a:txBody>
                  <a:tcPr marL="0" marR="35417" marT="14167" marB="106250"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lvl="0" algn="r" rtl="0">
                        <a:buNone/>
                      </a:pPr>
                      <a:r>
                        <a:rPr lang="pl-PL" sz="2000" b="1">
                          <a:solidFill>
                            <a:schemeClr val="tx1"/>
                          </a:solidFill>
                          <a:effectLst/>
                        </a:rPr>
                        <a:t>96 243,81</a:t>
                      </a:r>
                    </a:p>
                  </a:txBody>
                  <a:tcPr marL="0" marR="35417" marT="14167" marB="106250"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2749234925"/>
                  </a:ext>
                </a:extLst>
              </a:tr>
              <a:tr h="420226">
                <a:tc gridSpan="2">
                  <a:txBody>
                    <a:bodyPr/>
                    <a:lstStyle/>
                    <a:p>
                      <a:pPr lvl="0" algn="r" rtl="0">
                        <a:buNone/>
                      </a:pPr>
                      <a:r>
                        <a:rPr lang="pl-PL" sz="2000" b="1">
                          <a:effectLst/>
                        </a:rPr>
                        <a:t>Razem : </a:t>
                      </a:r>
                    </a:p>
                  </a:txBody>
                  <a:tcPr marL="0" marR="0" marT="0" marB="0" anchor="ctr">
                    <a:lnR w="12700">
                      <a:solidFill>
                        <a:schemeClr val="bg1"/>
                      </a:solidFill>
                    </a:lnR>
                    <a:lnT w="12700">
                      <a:solidFill>
                        <a:schemeClr val="bg1"/>
                      </a:solidFill>
                    </a:lnT>
                  </a:tcPr>
                </a:tc>
                <a:tc hMerge="1">
                  <a:txBody>
                    <a:bodyPr/>
                    <a:lstStyle/>
                    <a:p>
                      <a:endParaRPr lang="pl-PL"/>
                    </a:p>
                  </a:txBody>
                  <a:tcPr marL="0" marR="0" marT="0" marB="0" horzOverflow="overflow"/>
                </a:tc>
                <a:tc>
                  <a:txBody>
                    <a:bodyPr/>
                    <a:lstStyle/>
                    <a:p>
                      <a:pPr lvl="0" algn="r" rtl="0">
                        <a:buNone/>
                      </a:pPr>
                      <a:r>
                        <a:rPr lang="pl-PL" sz="2000" b="1">
                          <a:solidFill>
                            <a:schemeClr val="tx1"/>
                          </a:solidFill>
                          <a:effectLst/>
                        </a:rPr>
                        <a:t> 741 053,80</a:t>
                      </a:r>
                    </a:p>
                  </a:txBody>
                  <a:tcPr marL="0" marR="35417" marT="14167" marB="106250" anchor="ctr">
                    <a:lnL w="12700">
                      <a:solidFill>
                        <a:schemeClr val="bg1"/>
                      </a:solidFill>
                    </a:lnL>
                    <a:lnT w="12700">
                      <a:solidFill>
                        <a:schemeClr val="bg1"/>
                      </a:solidFill>
                    </a:lnT>
                  </a:tcPr>
                </a:tc>
                <a:extLst>
                  <a:ext uri="{0D108BD9-81ED-4DB2-BD59-A6C34878D82A}">
                    <a16:rowId xmlns:a16="http://schemas.microsoft.com/office/drawing/2014/main" val="3842969313"/>
                  </a:ext>
                </a:extLst>
              </a:tr>
            </a:tbl>
          </a:graphicData>
        </a:graphic>
      </p:graphicFrame>
    </p:spTree>
    <p:extLst>
      <p:ext uri="{BB962C8B-B14F-4D97-AF65-F5344CB8AC3E}">
        <p14:creationId xmlns:p14="http://schemas.microsoft.com/office/powerpoint/2010/main" val="1888200260"/>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pole tekstowe 5">
            <a:extLst>
              <a:ext uri="{FF2B5EF4-FFF2-40B4-BE49-F238E27FC236}">
                <a16:creationId xmlns:a16="http://schemas.microsoft.com/office/drawing/2014/main" id="{6F466C0C-1704-E803-4528-62B56FCC146D}"/>
              </a:ext>
            </a:extLst>
          </p:cNvPr>
          <p:cNvSpPr txBox="1"/>
          <p:nvPr/>
        </p:nvSpPr>
        <p:spPr>
          <a:xfrm>
            <a:off x="-2149" y="237242"/>
            <a:ext cx="12194149" cy="762883"/>
          </a:xfrm>
          <a:prstGeom prst="rect">
            <a:avLst/>
          </a:prstGeom>
        </p:spPr>
        <p:txBody>
          <a:bodyPr rot="0" spcFirstLastPara="0" vertOverflow="overflow" horzOverflow="overflow" vert="horz" lIns="68580" tIns="34290" rIns="68580" bIns="34290" numCol="1" spcCol="0" rtlCol="0" fromWordArt="0" anchor="ctr" anchorCtr="0" forceAA="0" compatLnSpc="1">
            <a:prstTxWarp prst="textNoShape">
              <a:avLst/>
            </a:prstTxWarp>
            <a:noAutofit/>
          </a:bodyPr>
          <a:lstStyle/>
          <a:p>
            <a:pPr algn="ctr">
              <a:lnSpc>
                <a:spcPct val="90000"/>
              </a:lnSpc>
              <a:spcBef>
                <a:spcPct val="0"/>
              </a:spcBef>
              <a:spcAft>
                <a:spcPts val="450"/>
              </a:spcAft>
            </a:pPr>
            <a:r>
              <a:rPr lang="en-US" sz="4000" b="1" kern="1200">
                <a:solidFill>
                  <a:schemeClr val="tx1">
                    <a:lumMod val="85000"/>
                    <a:lumOff val="15000"/>
                  </a:schemeClr>
                </a:solidFill>
                <a:latin typeface="+mj-lt"/>
                <a:ea typeface="+mj-ea"/>
                <a:cs typeface="+mj-cs"/>
              </a:rPr>
              <a:t>7. </a:t>
            </a:r>
            <a:r>
              <a:rPr lang="en-US" sz="4000" b="1" kern="1200" err="1">
                <a:solidFill>
                  <a:schemeClr val="tx1">
                    <a:lumMod val="85000"/>
                    <a:lumOff val="15000"/>
                  </a:schemeClr>
                </a:solidFill>
                <a:latin typeface="+mj-lt"/>
                <a:ea typeface="+mj-ea"/>
                <a:cs typeface="+mj-cs"/>
              </a:rPr>
              <a:t>Działalność</a:t>
            </a:r>
            <a:r>
              <a:rPr lang="en-US" sz="4000" b="1" kern="1200">
                <a:solidFill>
                  <a:schemeClr val="tx1">
                    <a:lumMod val="85000"/>
                    <a:lumOff val="15000"/>
                  </a:schemeClr>
                </a:solidFill>
                <a:latin typeface="+mj-lt"/>
                <a:ea typeface="+mj-ea"/>
                <a:cs typeface="+mj-cs"/>
              </a:rPr>
              <a:t> </a:t>
            </a:r>
            <a:r>
              <a:rPr lang="en-US" sz="4000" b="1" kern="1200" err="1">
                <a:solidFill>
                  <a:schemeClr val="tx1">
                    <a:lumMod val="85000"/>
                    <a:lumOff val="15000"/>
                  </a:schemeClr>
                </a:solidFill>
                <a:latin typeface="+mj-lt"/>
                <a:ea typeface="+mj-ea"/>
                <a:cs typeface="+mj-cs"/>
              </a:rPr>
              <a:t>Spółki</a:t>
            </a:r>
            <a:r>
              <a:rPr lang="en-US" sz="4000" b="1" kern="1200">
                <a:solidFill>
                  <a:schemeClr val="tx1">
                    <a:lumMod val="85000"/>
                    <a:lumOff val="15000"/>
                  </a:schemeClr>
                </a:solidFill>
                <a:latin typeface="+mj-lt"/>
                <a:ea typeface="+mj-ea"/>
                <a:cs typeface="+mj-cs"/>
              </a:rPr>
              <a:t> w </a:t>
            </a:r>
            <a:r>
              <a:rPr lang="en-US" sz="4000" b="1" kern="1200" err="1">
                <a:solidFill>
                  <a:schemeClr val="tx1">
                    <a:lumMod val="85000"/>
                    <a:lumOff val="15000"/>
                  </a:schemeClr>
                </a:solidFill>
                <a:latin typeface="+mj-lt"/>
                <a:ea typeface="+mj-ea"/>
                <a:cs typeface="+mj-cs"/>
              </a:rPr>
              <a:t>roku</a:t>
            </a:r>
            <a:r>
              <a:rPr lang="en-US" sz="4000" b="1" kern="1200">
                <a:solidFill>
                  <a:schemeClr val="tx1">
                    <a:lumMod val="85000"/>
                    <a:lumOff val="15000"/>
                  </a:schemeClr>
                </a:solidFill>
                <a:latin typeface="+mj-lt"/>
                <a:ea typeface="+mj-ea"/>
                <a:cs typeface="+mj-cs"/>
              </a:rPr>
              <a:t> 202</a:t>
            </a:r>
            <a:r>
              <a:rPr lang="pl-PL" sz="4000" b="1" kern="1200">
                <a:solidFill>
                  <a:schemeClr val="tx1">
                    <a:lumMod val="85000"/>
                    <a:lumOff val="15000"/>
                  </a:schemeClr>
                </a:solidFill>
                <a:latin typeface="+mj-lt"/>
                <a:ea typeface="+mj-ea"/>
                <a:cs typeface="+mj-cs"/>
              </a:rPr>
              <a:t>5</a:t>
            </a:r>
            <a:r>
              <a:rPr lang="en-US" sz="4000" b="1" kern="1200">
                <a:solidFill>
                  <a:schemeClr val="tx1">
                    <a:lumMod val="85000"/>
                    <a:lumOff val="15000"/>
                  </a:schemeClr>
                </a:solidFill>
                <a:latin typeface="+mj-lt"/>
                <a:ea typeface="+mj-ea"/>
                <a:cs typeface="+mj-cs"/>
              </a:rPr>
              <a:t> (</a:t>
            </a:r>
            <a:r>
              <a:rPr lang="en-US" sz="4000" b="1" kern="1200" err="1">
                <a:solidFill>
                  <a:schemeClr val="tx1">
                    <a:lumMod val="85000"/>
                    <a:lumOff val="15000"/>
                  </a:schemeClr>
                </a:solidFill>
                <a:latin typeface="+mj-lt"/>
                <a:ea typeface="+mj-ea"/>
                <a:cs typeface="+mj-cs"/>
              </a:rPr>
              <a:t>najważniejsze</a:t>
            </a:r>
            <a:r>
              <a:rPr lang="en-US" sz="4000" b="1" kern="1200">
                <a:solidFill>
                  <a:schemeClr val="tx1">
                    <a:lumMod val="85000"/>
                    <a:lumOff val="15000"/>
                  </a:schemeClr>
                </a:solidFill>
                <a:latin typeface="+mj-lt"/>
                <a:ea typeface="+mj-ea"/>
                <a:cs typeface="+mj-cs"/>
              </a:rPr>
              <a:t> </a:t>
            </a:r>
            <a:r>
              <a:rPr lang="en-US" sz="4000" b="1" kern="1200" err="1">
                <a:solidFill>
                  <a:schemeClr val="tx1">
                    <a:lumMod val="85000"/>
                    <a:lumOff val="15000"/>
                  </a:schemeClr>
                </a:solidFill>
                <a:latin typeface="+mj-lt"/>
                <a:ea typeface="+mj-ea"/>
                <a:cs typeface="+mj-cs"/>
              </a:rPr>
              <a:t>zdarzenia</a:t>
            </a:r>
            <a:r>
              <a:rPr lang="en-US" sz="4000" b="1" kern="1200">
                <a:solidFill>
                  <a:schemeClr val="tx1">
                    <a:lumMod val="85000"/>
                    <a:lumOff val="15000"/>
                  </a:schemeClr>
                </a:solidFill>
                <a:latin typeface="+mj-lt"/>
                <a:ea typeface="+mj-ea"/>
                <a:cs typeface="+mj-cs"/>
              </a:rPr>
              <a:t>, </a:t>
            </a:r>
            <a:r>
              <a:rPr lang="en-US" sz="4000" b="1" kern="1200" err="1">
                <a:solidFill>
                  <a:schemeClr val="tx1">
                    <a:lumMod val="85000"/>
                    <a:lumOff val="15000"/>
                  </a:schemeClr>
                </a:solidFill>
                <a:latin typeface="+mj-lt"/>
                <a:ea typeface="+mj-ea"/>
                <a:cs typeface="+mj-cs"/>
              </a:rPr>
              <a:t>zrealizowane</a:t>
            </a:r>
            <a:r>
              <a:rPr lang="en-US" sz="4000" b="1" kern="1200">
                <a:solidFill>
                  <a:schemeClr val="tx1">
                    <a:lumMod val="85000"/>
                    <a:lumOff val="15000"/>
                  </a:schemeClr>
                </a:solidFill>
                <a:latin typeface="+mj-lt"/>
                <a:ea typeface="+mj-ea"/>
                <a:cs typeface="+mj-cs"/>
              </a:rPr>
              <a:t> </a:t>
            </a:r>
            <a:r>
              <a:rPr lang="en-US" sz="4000" b="1" kern="1200" err="1">
                <a:solidFill>
                  <a:schemeClr val="tx1">
                    <a:lumMod val="85000"/>
                    <a:lumOff val="15000"/>
                  </a:schemeClr>
                </a:solidFill>
                <a:latin typeface="+mj-lt"/>
                <a:ea typeface="+mj-ea"/>
                <a:cs typeface="+mj-cs"/>
              </a:rPr>
              <a:t>cele</a:t>
            </a:r>
            <a:r>
              <a:rPr lang="en-US" sz="4000" b="1" kern="1200">
                <a:solidFill>
                  <a:schemeClr val="tx1">
                    <a:lumMod val="85000"/>
                    <a:lumOff val="15000"/>
                  </a:schemeClr>
                </a:solidFill>
                <a:latin typeface="+mj-lt"/>
                <a:ea typeface="+mj-ea"/>
                <a:cs typeface="+mj-cs"/>
              </a:rPr>
              <a:t> i </a:t>
            </a:r>
            <a:r>
              <a:rPr lang="en-US" sz="4000" b="1" kern="1200" err="1">
                <a:solidFill>
                  <a:schemeClr val="tx1">
                    <a:lumMod val="85000"/>
                    <a:lumOff val="15000"/>
                  </a:schemeClr>
                </a:solidFill>
                <a:latin typeface="+mj-lt"/>
                <a:ea typeface="+mj-ea"/>
                <a:cs typeface="+mj-cs"/>
              </a:rPr>
              <a:t>osiągnięcia</a:t>
            </a:r>
            <a:r>
              <a:rPr lang="en-US" sz="4000" b="1" kern="1200">
                <a:solidFill>
                  <a:schemeClr val="tx1">
                    <a:lumMod val="85000"/>
                    <a:lumOff val="15000"/>
                  </a:schemeClr>
                </a:solidFill>
                <a:latin typeface="+mj-lt"/>
                <a:ea typeface="+mj-ea"/>
                <a:cs typeface="+mj-cs"/>
              </a:rPr>
              <a:t>)</a:t>
            </a:r>
            <a:r>
              <a:rPr lang="en-US" sz="4000" kern="1200">
                <a:solidFill>
                  <a:schemeClr val="tx1">
                    <a:lumMod val="85000"/>
                    <a:lumOff val="15000"/>
                  </a:schemeClr>
                </a:solidFill>
                <a:latin typeface="+mj-lt"/>
                <a:ea typeface="+mj-ea"/>
                <a:cs typeface="+mj-cs"/>
              </a:rPr>
              <a:t> </a:t>
            </a:r>
            <a:endParaRPr lang="pl-PL">
              <a:ea typeface="+mj-ea"/>
              <a:cs typeface="+mj-cs"/>
            </a:endParaRPr>
          </a:p>
        </p:txBody>
      </p:sp>
      <p:sp>
        <p:nvSpPr>
          <p:cNvPr id="3" name="Symbol zastępczy zawartości 2">
            <a:extLst>
              <a:ext uri="{FF2B5EF4-FFF2-40B4-BE49-F238E27FC236}">
                <a16:creationId xmlns:a16="http://schemas.microsoft.com/office/drawing/2014/main" id="{79F54DDB-7FF7-545F-DA71-063012C78451}"/>
              </a:ext>
            </a:extLst>
          </p:cNvPr>
          <p:cNvSpPr>
            <a:spLocks noGrp="1"/>
          </p:cNvSpPr>
          <p:nvPr>
            <p:ph idx="1"/>
          </p:nvPr>
        </p:nvSpPr>
        <p:spPr>
          <a:xfrm>
            <a:off x="74588" y="1962150"/>
            <a:ext cx="12145043" cy="4895850"/>
          </a:xfrm>
        </p:spPr>
        <p:txBody>
          <a:bodyPr vert="horz" lIns="68580" tIns="34290" rIns="68580" bIns="34290" rtlCol="0" anchor="ctr">
            <a:noAutofit/>
          </a:bodyPr>
          <a:lstStyle/>
          <a:p>
            <a:pPr>
              <a:lnSpc>
                <a:spcPct val="150000"/>
              </a:lnSpc>
              <a:buFont typeface="Wingdings" panose="020B0604020202020204" pitchFamily="34" charset="0"/>
              <a:buChar char="Ø"/>
            </a:pPr>
            <a:endParaRPr lang="pl-PL" sz="2000" b="1">
              <a:solidFill>
                <a:schemeClr val="tx1">
                  <a:lumMod val="85000"/>
                  <a:lumOff val="15000"/>
                </a:schemeClr>
              </a:solidFill>
            </a:endParaRPr>
          </a:p>
          <a:p>
            <a:pPr>
              <a:lnSpc>
                <a:spcPct val="100000"/>
              </a:lnSpc>
            </a:pPr>
            <a:r>
              <a:rPr lang="pl-PL" sz="2000" b="1">
                <a:solidFill>
                  <a:schemeClr val="tx1">
                    <a:lumMod val="85000"/>
                    <a:lumOff val="15000"/>
                  </a:schemeClr>
                </a:solidFill>
                <a:cs typeface="Calibri"/>
              </a:rPr>
              <a:t>Kontynuacja prac związanych z przebudową budynku socjalnego męskiego w ramach kontynuacji inwestycji </a:t>
            </a:r>
          </a:p>
          <a:p>
            <a:pPr>
              <a:lnSpc>
                <a:spcPct val="100000"/>
              </a:lnSpc>
              <a:buNone/>
            </a:pPr>
            <a:r>
              <a:rPr lang="pl-PL" sz="2000" b="1">
                <a:solidFill>
                  <a:schemeClr val="tx1">
                    <a:lumMod val="85000"/>
                    <a:lumOff val="15000"/>
                  </a:schemeClr>
                </a:solidFill>
                <a:cs typeface="Calibri"/>
              </a:rPr>
              <a:t>     pt. „Rozbudowa i przebudowa siedziby PGK „Komunalnik” Sp. z o. o. w Kętrzynie”, na który Spółka uzyskała pozwolenie na budowę.</a:t>
            </a:r>
          </a:p>
          <a:p>
            <a:pPr>
              <a:lnSpc>
                <a:spcPct val="100000"/>
              </a:lnSpc>
              <a:buNone/>
            </a:pPr>
            <a:r>
              <a:rPr lang="pl-PL" sz="2000" b="1">
                <a:solidFill>
                  <a:schemeClr val="tx1">
                    <a:lumMod val="85000"/>
                    <a:lumOff val="15000"/>
                  </a:schemeClr>
                </a:solidFill>
                <a:cs typeface="Calibri"/>
              </a:rPr>
              <a:t>W ramach zadania:</a:t>
            </a:r>
            <a:endParaRPr lang="pl-PL" sz="2000" b="1">
              <a:solidFill>
                <a:schemeClr val="tx1">
                  <a:lumMod val="85000"/>
                  <a:lumOff val="15000"/>
                </a:schemeClr>
              </a:solidFill>
              <a:ea typeface="Calibri"/>
              <a:cs typeface="Calibri"/>
            </a:endParaRPr>
          </a:p>
          <a:p>
            <a:pPr>
              <a:lnSpc>
                <a:spcPct val="100000"/>
              </a:lnSpc>
              <a:buFont typeface="Wingdings" pitchFamily="2" charset="2"/>
              <a:buChar char="ü"/>
            </a:pPr>
            <a:r>
              <a:rPr lang="pl-PL" sz="2000" b="1">
                <a:solidFill>
                  <a:schemeClr val="tx1">
                    <a:lumMod val="85000"/>
                    <a:lumOff val="15000"/>
                  </a:schemeClr>
                </a:solidFill>
                <a:cs typeface="Calibri"/>
              </a:rPr>
              <a:t> Dobudowano część budynku, stan surowy zamknięty,</a:t>
            </a:r>
          </a:p>
          <a:p>
            <a:pPr>
              <a:lnSpc>
                <a:spcPct val="100000"/>
              </a:lnSpc>
              <a:buFont typeface="Wingdings" pitchFamily="2" charset="2"/>
              <a:buChar char="ü"/>
            </a:pPr>
            <a:r>
              <a:rPr lang="pl-PL" sz="2000" b="1">
                <a:solidFill>
                  <a:schemeClr val="tx1">
                    <a:lumMod val="85000"/>
                    <a:lumOff val="15000"/>
                  </a:schemeClr>
                </a:solidFill>
                <a:cs typeface="Calibri"/>
              </a:rPr>
              <a:t>Ocieplono zewnętrzne ściany budynku,</a:t>
            </a:r>
          </a:p>
          <a:p>
            <a:pPr>
              <a:lnSpc>
                <a:spcPct val="100000"/>
              </a:lnSpc>
              <a:buFont typeface="Wingdings" pitchFamily="2" charset="2"/>
              <a:buChar char="ü"/>
            </a:pPr>
            <a:r>
              <a:rPr lang="pl-PL" sz="2000" b="1">
                <a:cs typeface="Calibri"/>
              </a:rPr>
              <a:t> Wykonano zadaszenie budynku,</a:t>
            </a:r>
          </a:p>
          <a:p>
            <a:pPr>
              <a:lnSpc>
                <a:spcPct val="100000"/>
              </a:lnSpc>
              <a:buFont typeface="Wingdings" pitchFamily="2" charset="2"/>
              <a:buChar char="ü"/>
            </a:pPr>
            <a:r>
              <a:rPr lang="pl-PL" sz="2000" b="1">
                <a:cs typeface="Calibri"/>
              </a:rPr>
              <a:t> Zamontowano stolarkę okienną i drzwiową zewnętrzną.</a:t>
            </a:r>
          </a:p>
          <a:p>
            <a:pPr>
              <a:lnSpc>
                <a:spcPct val="100000"/>
              </a:lnSpc>
            </a:pPr>
            <a:r>
              <a:rPr lang="pl-PL" sz="2000" b="1">
                <a:solidFill>
                  <a:schemeClr val="tx1">
                    <a:lumMod val="85000"/>
                    <a:lumOff val="15000"/>
                  </a:schemeClr>
                </a:solidFill>
                <a:cs typeface="Calibri"/>
              </a:rPr>
              <a:t>Realizacja zadań w zakresie prowadzonej działalności wynikających z zawartych umów.</a:t>
            </a:r>
          </a:p>
          <a:p>
            <a:pPr>
              <a:lnSpc>
                <a:spcPct val="100000"/>
              </a:lnSpc>
            </a:pPr>
            <a:endParaRPr lang="pl-PL" sz="1000" b="1">
              <a:solidFill>
                <a:schemeClr val="tx1">
                  <a:lumMod val="85000"/>
                  <a:lumOff val="15000"/>
                </a:schemeClr>
              </a:solidFill>
              <a:cs typeface="Calibri"/>
            </a:endParaRPr>
          </a:p>
          <a:p>
            <a:pPr>
              <a:lnSpc>
                <a:spcPct val="150000"/>
              </a:lnSpc>
              <a:buFont typeface="Wingdings" pitchFamily="2" charset="2"/>
              <a:buChar char="Ø"/>
            </a:pPr>
            <a:endParaRPr lang="pl-PL" sz="2000" b="1">
              <a:solidFill>
                <a:schemeClr val="tx1">
                  <a:lumMod val="85000"/>
                  <a:lumOff val="15000"/>
                </a:schemeClr>
              </a:solidFill>
              <a:cs typeface="Calibri"/>
            </a:endParaRPr>
          </a:p>
          <a:p>
            <a:endParaRPr lang="en-US" sz="1200">
              <a:solidFill>
                <a:schemeClr val="tx1">
                  <a:lumMod val="85000"/>
                  <a:lumOff val="15000"/>
                </a:schemeClr>
              </a:solidFill>
            </a:endParaRPr>
          </a:p>
          <a:p>
            <a:endParaRPr lang="en-US" sz="1200">
              <a:solidFill>
                <a:schemeClr val="tx1">
                  <a:lumMod val="85000"/>
                  <a:lumOff val="15000"/>
                </a:schemeClr>
              </a:solidFill>
            </a:endParaRPr>
          </a:p>
          <a:p>
            <a:pPr marL="0"/>
            <a:endParaRPr lang="en-US" sz="1200">
              <a:solidFill>
                <a:schemeClr val="tx1">
                  <a:lumMod val="85000"/>
                  <a:lumOff val="15000"/>
                </a:schemeClr>
              </a:solidFill>
            </a:endParaRPr>
          </a:p>
        </p:txBody>
      </p:sp>
    </p:spTree>
    <p:extLst>
      <p:ext uri="{BB962C8B-B14F-4D97-AF65-F5344CB8AC3E}">
        <p14:creationId xmlns:p14="http://schemas.microsoft.com/office/powerpoint/2010/main" val="1547148147"/>
      </p:ext>
    </p:extLst>
  </p:cSld>
  <p:clrMapOvr>
    <a:masterClrMapping/>
  </p:clrMapOvr>
  <p:transition spd="slow">
    <p:wipe/>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Panoramiczny</PresentationFormat>
  <Slides>15</Slides>
  <Notes>1</Notes>
  <HiddenSlides>0</HiddenSlides>
  <ScaleCrop>false</ScaleCrop>
  <HeadingPairs>
    <vt:vector size="4" baseType="variant">
      <vt:variant>
        <vt:lpstr>Motyw</vt:lpstr>
      </vt:variant>
      <vt:variant>
        <vt:i4>1</vt:i4>
      </vt:variant>
      <vt:variant>
        <vt:lpstr>Tytuły slajdów</vt:lpstr>
      </vt:variant>
      <vt:variant>
        <vt:i4>15</vt:i4>
      </vt:variant>
    </vt:vector>
  </HeadingPairs>
  <TitlesOfParts>
    <vt:vector size="16" baseType="lpstr">
      <vt:lpstr>Office Theme</vt:lpstr>
      <vt:lpstr>Informacja dotycząca funkcjonowania Spółki Komunalnej "Komunalnik" w Kętrzynie Dane za rok 2025</vt:lpstr>
      <vt:lpstr>1. Podstawowy zakres działalności Spółki </vt:lpstr>
      <vt:lpstr>2. Kapitał własny Spółki </vt:lpstr>
      <vt:lpstr>3. Wynik finansowy za 2025 rok oraz porównanie do lat 2023-2024</vt:lpstr>
      <vt:lpstr>4. Zatrudnienie</vt:lpstr>
      <vt:lpstr>5. Inwestycje / projekty zrealizowane w roku 2025</vt:lpstr>
      <vt:lpstr>6. Zobowiązania i należności </vt:lpstr>
      <vt:lpstr>Należności</vt:lpstr>
      <vt:lpstr>Prezentacja programu PowerPoint</vt:lpstr>
      <vt:lpstr>8. Wybrane pozycje Rachunku zysków i strat za lata 2024 – 2025</vt:lpstr>
      <vt:lpstr>9. Wyjaśnienia do wybranych pozycji Rachunku zysków i strat za rok 2025</vt:lpstr>
      <vt:lpstr>Prezentacja programu PowerPoint</vt:lpstr>
      <vt:lpstr>10. Wyzwania / cele na rok 2026</vt:lpstr>
      <vt:lpstr>11. Ryzyka</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Joanna.Dębowska</dc:creator>
  <cp:revision>2</cp:revision>
  <dcterms:created xsi:type="dcterms:W3CDTF">2022-04-20T17:04:47Z</dcterms:created>
  <dcterms:modified xsi:type="dcterms:W3CDTF">2026-04-15T08:30:06Z</dcterms:modified>
</cp:coreProperties>
</file>